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708" r:id="rId2"/>
    <p:sldId id="879" r:id="rId3"/>
    <p:sldId id="750" r:id="rId4"/>
    <p:sldId id="873" r:id="rId5"/>
    <p:sldId id="721" r:id="rId6"/>
    <p:sldId id="899" r:id="rId7"/>
    <p:sldId id="900" r:id="rId8"/>
    <p:sldId id="898" r:id="rId9"/>
    <p:sldId id="825" r:id="rId10"/>
    <p:sldId id="875" r:id="rId11"/>
    <p:sldId id="878" r:id="rId12"/>
    <p:sldId id="876" r:id="rId13"/>
    <p:sldId id="877" r:id="rId14"/>
    <p:sldId id="880" r:id="rId15"/>
    <p:sldId id="881" r:id="rId16"/>
    <p:sldId id="882" r:id="rId17"/>
    <p:sldId id="883" r:id="rId18"/>
    <p:sldId id="884" r:id="rId19"/>
    <p:sldId id="885" r:id="rId20"/>
    <p:sldId id="886" r:id="rId21"/>
    <p:sldId id="887" r:id="rId22"/>
    <p:sldId id="888" r:id="rId23"/>
    <p:sldId id="889" r:id="rId24"/>
    <p:sldId id="890" r:id="rId25"/>
    <p:sldId id="891" r:id="rId26"/>
    <p:sldId id="892" r:id="rId27"/>
    <p:sldId id="893" r:id="rId28"/>
    <p:sldId id="894" r:id="rId29"/>
    <p:sldId id="895" r:id="rId30"/>
    <p:sldId id="896" r:id="rId31"/>
    <p:sldId id="897" r:id="rId3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2169" autoAdjust="0"/>
  </p:normalViewPr>
  <p:slideViewPr>
    <p:cSldViewPr>
      <p:cViewPr varScale="1">
        <p:scale>
          <a:sx n="94" d="100"/>
          <a:sy n="94" d="100"/>
        </p:scale>
        <p:origin x="114" y="52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27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670620" y="304027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802.11-20/0695r24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s://ieeesa.webex.com/ieeesa/globalcallin.php?MTID%3Dm496c1947af118e357ff1ad0b68c031d6&amp;sa=D&amp;source=calendar&amp;usd=2&amp;usg=AOvVaw2GlfGHjhkYCMyQnMIHOv3s" TargetMode="External"/><Relationship Id="rId2" Type="http://schemas.openxmlformats.org/officeDocument/2006/relationships/hyperlink" Target="https://www.google.com/url?q=https://ieeesa.webex.com/ieeesa/j.php?MTID%3Dm496c1947af118e357ff1ad0b68c031d6&amp;sa=D&amp;source=calendar&amp;usd=2&amp;usg=AOvVaw1arFU9OPs6jtmVHSUw11y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7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2020-8-6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801"/>
            <a:ext cx="10363200" cy="4696598"/>
          </a:xfrm>
        </p:spPr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August 6, 15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1 hour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 </a:t>
            </a:r>
            <a:r>
              <a:rPr lang="en-US" u="sng" dirty="0">
                <a:hlinkClick r:id="rId2"/>
              </a:rPr>
              <a:t>https://ieeesa.webex.com/ieeesa/j.php?MTID=m496c1947af118e357ff1ad0b68c031d6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Meeting number: 129 343 4880 </a:t>
            </a:r>
          </a:p>
          <a:p>
            <a:pPr marL="1200150" lvl="3" indent="0">
              <a:buNone/>
            </a:pPr>
            <a:r>
              <a:rPr lang="en-US" dirty="0"/>
              <a:t>Meeting password: wireless (94735377 from phones and video systems) </a:t>
            </a:r>
          </a:p>
          <a:p>
            <a:pPr marL="1200150" lvl="3" indent="0">
              <a:buNone/>
            </a:pPr>
            <a:r>
              <a:rPr lang="en-US" dirty="0"/>
              <a:t>Join by phone: Tap to call in from a mobile device (attendees only) </a:t>
            </a:r>
          </a:p>
          <a:p>
            <a:pPr marL="1200150" lvl="3" indent="0">
              <a:buNone/>
            </a:pPr>
            <a:r>
              <a:rPr lang="en-US" dirty="0"/>
              <a:t>+1-408-418-9388 USA Toll</a:t>
            </a:r>
            <a:br>
              <a:rPr lang="en-US" dirty="0"/>
            </a:br>
            <a:r>
              <a:rPr lang="en-US" u="sng" dirty="0">
                <a:hlinkClick r:id="rId3"/>
              </a:rPr>
              <a:t>Global call-in numbers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Access code: 129 343 4880 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Motions on comment resolutions (from motion# 7000-7022)</a:t>
            </a:r>
          </a:p>
          <a:p>
            <a:pPr lvl="2"/>
            <a:r>
              <a:rPr lang="en-US" dirty="0"/>
              <a:t>Motions to approve minutes (January 2020 F2F and teleconference calls)</a:t>
            </a:r>
          </a:p>
          <a:p>
            <a:pPr lvl="2"/>
            <a:r>
              <a:rPr lang="en-US" dirty="0"/>
              <a:t>Motion for SA recirculation ballot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7007, 7008, 7015, 7022, 7028, 7030, 7031, 7032, 7046, 7047, 7048,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11-20/0879r1 for CIDs listed below:</a:t>
            </a:r>
          </a:p>
          <a:p>
            <a:pPr lvl="1"/>
            <a:r>
              <a:rPr lang="en-US" dirty="0"/>
              <a:t>7104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6543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11-20/0876r1 for CIDs listed below:</a:t>
            </a:r>
          </a:p>
          <a:p>
            <a:pPr lvl="1"/>
            <a:r>
              <a:rPr lang="en-US" dirty="0"/>
              <a:t>7067, 7092, 7100, 7101, 7106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21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[August 6]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January F2F meeting and teleconference calls minutes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15-day SA recirculation ballot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Timeline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Adjourn</a:t>
            </a:r>
            <a:endParaRPr lang="en-US" altLang="en-US" sz="20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20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11-20/0939r1 for CIDs listed below:</a:t>
            </a:r>
          </a:p>
          <a:p>
            <a:pPr lvl="1"/>
            <a:r>
              <a:rPr lang="en-US" dirty="0"/>
              <a:t>7035, 7055, 7056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2554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11-20/0756r4 for CIDs listed below:</a:t>
            </a:r>
          </a:p>
          <a:p>
            <a:pPr lvl="1"/>
            <a:r>
              <a:rPr lang="en-US" dirty="0"/>
              <a:t>7093, 7094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Xiaofei Wang</a:t>
            </a:r>
          </a:p>
          <a:p>
            <a:pPr lvl="1"/>
            <a:r>
              <a:rPr lang="en-US" dirty="0"/>
              <a:t>Second: Rui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49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- Minutes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TGba minutes of January 2020 meeting [doc: IEEE 802.11-20/185r0] and teleconference calls (February – July)</a:t>
            </a:r>
            <a:br>
              <a:rPr lang="en-US" altLang="en-US" dirty="0"/>
            </a:br>
            <a:r>
              <a:rPr lang="en-US" altLang="en-US" dirty="0"/>
              <a:t>[doc: IEEE 802.11-20/313r1], </a:t>
            </a:r>
            <a:br>
              <a:rPr lang="en-US" altLang="en-US" dirty="0"/>
            </a:br>
            <a:r>
              <a:rPr lang="en-US" altLang="en-US" dirty="0"/>
              <a:t>[doc: IEEE 802.11-20/631r2], </a:t>
            </a:r>
            <a:br>
              <a:rPr lang="en-US" altLang="en-US" dirty="0"/>
            </a:br>
            <a:r>
              <a:rPr lang="en-US" altLang="en-US" dirty="0"/>
              <a:t>[doc: IEEE 802.11-20/714r5], </a:t>
            </a:r>
            <a:br>
              <a:rPr lang="en-US" altLang="en-US" dirty="0"/>
            </a:br>
            <a:r>
              <a:rPr lang="en-US" altLang="en-US" dirty="0"/>
              <a:t>[doc: IEEE 802.11-20/853r4], </a:t>
            </a:r>
            <a:br>
              <a:rPr lang="en-US" altLang="en-US" dirty="0"/>
            </a:br>
            <a:r>
              <a:rPr lang="en-US" altLang="en-US" dirty="0"/>
              <a:t>[doc: IEEE 802.11-20/1011r0]</a:t>
            </a:r>
          </a:p>
          <a:p>
            <a:endParaRPr lang="en-US" altLang="en-US" dirty="0"/>
          </a:p>
          <a:p>
            <a:pPr lvl="1"/>
            <a:r>
              <a:rPr lang="en-US" altLang="en-US" dirty="0"/>
              <a:t>Move: Po-Kai Huang</a:t>
            </a:r>
          </a:p>
          <a:p>
            <a:pPr lvl="1"/>
            <a:r>
              <a:rPr lang="en-US" altLang="en-US" dirty="0"/>
              <a:t>Second: Alfred Asterjadhi</a:t>
            </a:r>
          </a:p>
          <a:p>
            <a:pPr lvl="1"/>
            <a:r>
              <a:rPr lang="en-US" altLang="en-US" dirty="0"/>
              <a:t>Result: </a:t>
            </a:r>
            <a:r>
              <a:rPr lang="en-US" altLang="en-US" dirty="0">
                <a:highlight>
                  <a:srgbClr val="66FF66"/>
                </a:highlight>
              </a:rPr>
              <a:t>Passes with unanimous consent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FBCA5AE-B283-44A5-90D0-A06C9F59044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BCC04-5EEF-4FEA-B6B5-1F417580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FBEEE-BFA7-45B1-9140-7299AE7FF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approved comment resolutions for all of the comments received from the initial Standards Association ballot on </a:t>
            </a:r>
            <a:r>
              <a:rPr lang="en-US" dirty="0">
                <a:solidFill>
                  <a:srgbClr val="FF0000"/>
                </a:solidFill>
              </a:rPr>
              <a:t>P802.11ba Draft 6.0 </a:t>
            </a:r>
            <a:r>
              <a:rPr lang="en-US" dirty="0"/>
              <a:t>as contained in document </a:t>
            </a:r>
            <a:r>
              <a:rPr lang="en-US" dirty="0">
                <a:solidFill>
                  <a:srgbClr val="FF0000"/>
                </a:solidFill>
              </a:rPr>
              <a:t>11-20/517r10</a:t>
            </a:r>
            <a:r>
              <a:rPr lang="en-US" dirty="0"/>
              <a:t>,</a:t>
            </a:r>
          </a:p>
          <a:p>
            <a:r>
              <a:rPr lang="en-US" dirty="0"/>
              <a:t>Instruct the editor to prepare </a:t>
            </a:r>
            <a:r>
              <a:rPr lang="en-US" dirty="0">
                <a:solidFill>
                  <a:srgbClr val="FF0000"/>
                </a:solidFill>
              </a:rPr>
              <a:t>Draft 7.0 </a:t>
            </a:r>
            <a:r>
              <a:rPr lang="en-US" dirty="0"/>
              <a:t>incorporating these resolutions and,</a:t>
            </a:r>
          </a:p>
          <a:p>
            <a:r>
              <a:rPr lang="en-US" dirty="0"/>
              <a:t>Approve a 15 day SA Recirculation Ballot asking the question “Should </a:t>
            </a:r>
            <a:r>
              <a:rPr lang="en-US" dirty="0">
                <a:solidFill>
                  <a:srgbClr val="FF0000"/>
                </a:solidFill>
              </a:rPr>
              <a:t>P802.11ba Draft 7.0 </a:t>
            </a:r>
            <a:r>
              <a:rPr lang="en-US" dirty="0"/>
              <a:t>be forwarded to </a:t>
            </a:r>
            <a:r>
              <a:rPr lang="en-US" dirty="0" err="1"/>
              <a:t>RevCom</a:t>
            </a:r>
            <a:r>
              <a:rPr lang="en-US" dirty="0"/>
              <a:t>?”</a:t>
            </a:r>
          </a:p>
          <a:p>
            <a:endParaRPr lang="en-US" dirty="0"/>
          </a:p>
          <a:p>
            <a:r>
              <a:rPr lang="en-US" dirty="0"/>
              <a:t>Move: Po-Kai Huang</a:t>
            </a:r>
          </a:p>
          <a:p>
            <a:r>
              <a:rPr lang="en-US" dirty="0"/>
              <a:t>Second: Alfred Asterjadhi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5Y/0N/0N (passes)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DBE8B-09EB-4A4F-AEDB-3EF9FAC7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5299A-C8B9-4CFE-A000-4F828611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92593-0AC5-4D99-9767-2F2096476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41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DAB6F-C825-4E25-A2F5-9808F2CE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57F4B-6B8A-405E-928C-6115F5760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2020</a:t>
            </a:r>
          </a:p>
          <a:p>
            <a:pPr lvl="1"/>
            <a:r>
              <a:rPr lang="en-US" dirty="0"/>
              <a:t>August: 15 day recirc D7.0</a:t>
            </a:r>
          </a:p>
          <a:p>
            <a:pPr lvl="1"/>
            <a:r>
              <a:rPr lang="en-US" dirty="0"/>
              <a:t>August-September: comment resolution on D7.0</a:t>
            </a:r>
          </a:p>
          <a:p>
            <a:pPr lvl="1"/>
            <a:r>
              <a:rPr lang="en-US" dirty="0"/>
              <a:t>September: D8.0 Recirc/Unchanged recirc</a:t>
            </a:r>
          </a:p>
          <a:p>
            <a:pPr lvl="1"/>
            <a:r>
              <a:rPr lang="en-US" dirty="0"/>
              <a:t>October 6 – 802 EC Approval</a:t>
            </a:r>
          </a:p>
          <a:p>
            <a:pPr lvl="1"/>
            <a:r>
              <a:rPr lang="en-US" dirty="0"/>
              <a:t>October 13 – Draft to </a:t>
            </a:r>
            <a:r>
              <a:rPr lang="en-US" dirty="0" err="1"/>
              <a:t>RevCom</a:t>
            </a:r>
            <a:endParaRPr lang="en-US" dirty="0"/>
          </a:p>
          <a:p>
            <a:pPr lvl="1"/>
            <a:r>
              <a:rPr lang="en-US" dirty="0"/>
              <a:t>December 4 (next deadline Draft to </a:t>
            </a:r>
            <a:r>
              <a:rPr lang="en-US" dirty="0" err="1"/>
              <a:t>RevCom</a:t>
            </a:r>
            <a:r>
              <a:rPr lang="en-US" dirty="0"/>
              <a:t> for late Jan. 2021(TBD) continuous process </a:t>
            </a:r>
            <a:r>
              <a:rPr lang="en-US" dirty="0" err="1"/>
              <a:t>RevCom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December: </a:t>
            </a:r>
            <a:r>
              <a:rPr lang="en-US" dirty="0" err="1"/>
              <a:t>RevCom</a:t>
            </a:r>
            <a:r>
              <a:rPr lang="en-US" dirty="0"/>
              <a:t>/SASB approval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68CEA-A6EF-47EE-8190-4EA33F61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E6498-C20B-4DDD-BC6E-59DC828B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6CD11-B0BB-4ADD-A0CB-586D5BF8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9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592152B-ECFB-4949-A6DF-259C465F6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SA Ballot - Comment Resolution Motions</a:t>
            </a:r>
            <a:br>
              <a:rPr lang="en-US" dirty="0"/>
            </a:br>
            <a:r>
              <a:rPr lang="en-US" dirty="0"/>
              <a:t>(Motion# 7000 – 7022)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770B270-22C7-442C-BF93-DA38A49E8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next slides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05F0D-F3E9-4B8E-B01D-AEE348A89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D12FB-5F90-471D-8D08-B4EC361D7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273C1-7C58-4D9D-A6D3-98E796768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97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215017</TotalTime>
  <Words>1858</Words>
  <Application>Microsoft Office PowerPoint</Application>
  <PresentationFormat>Widescreen</PresentationFormat>
  <Paragraphs>321</Paragraphs>
  <Slides>31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[August 6]</vt:lpstr>
      <vt:lpstr>Teleconferences are subject to applicable policies and procedures</vt:lpstr>
      <vt:lpstr>Motion - Minutes</vt:lpstr>
      <vt:lpstr>Recirculation SA ballot</vt:lpstr>
      <vt:lpstr>Timeline</vt:lpstr>
      <vt:lpstr>Initial SA Ballot - Comment Resolution Motions (Motion# 7000 – 7022)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  <vt:lpstr>Motion# 7019</vt:lpstr>
      <vt:lpstr>Motion# 7020</vt:lpstr>
      <vt:lpstr>Motion# 7021</vt:lpstr>
      <vt:lpstr>Motion# 7022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Minyoung</cp:lastModifiedBy>
  <cp:revision>6156</cp:revision>
  <cp:lastPrinted>2014-11-04T15:04:57Z</cp:lastPrinted>
  <dcterms:created xsi:type="dcterms:W3CDTF">2007-04-17T18:10:23Z</dcterms:created>
  <dcterms:modified xsi:type="dcterms:W3CDTF">2020-08-06T19:31:35Z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2020-08-06 19:31:35Z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