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708" r:id="rId2"/>
    <p:sldId id="879" r:id="rId3"/>
    <p:sldId id="750" r:id="rId4"/>
    <p:sldId id="873" r:id="rId5"/>
    <p:sldId id="721" r:id="rId6"/>
    <p:sldId id="899" r:id="rId7"/>
    <p:sldId id="900" r:id="rId8"/>
    <p:sldId id="898" r:id="rId9"/>
    <p:sldId id="825" r:id="rId10"/>
    <p:sldId id="875" r:id="rId11"/>
    <p:sldId id="878" r:id="rId12"/>
    <p:sldId id="876" r:id="rId13"/>
    <p:sldId id="877" r:id="rId14"/>
    <p:sldId id="880" r:id="rId15"/>
    <p:sldId id="881" r:id="rId16"/>
    <p:sldId id="882" r:id="rId17"/>
    <p:sldId id="883" r:id="rId18"/>
    <p:sldId id="884" r:id="rId19"/>
    <p:sldId id="885" r:id="rId20"/>
    <p:sldId id="886" r:id="rId21"/>
    <p:sldId id="887" r:id="rId22"/>
    <p:sldId id="888" r:id="rId23"/>
    <p:sldId id="889" r:id="rId24"/>
    <p:sldId id="890" r:id="rId25"/>
    <p:sldId id="891" r:id="rId26"/>
    <p:sldId id="892" r:id="rId27"/>
    <p:sldId id="893" r:id="rId28"/>
    <p:sldId id="894" r:id="rId29"/>
    <p:sldId id="895" r:id="rId30"/>
    <p:sldId id="896" r:id="rId31"/>
    <p:sldId id="897" r:id="rId32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55" autoAdjust="0"/>
    <p:restoredTop sz="92169" autoAdjust="0"/>
  </p:normalViewPr>
  <p:slideViewPr>
    <p:cSldViewPr>
      <p:cViewPr varScale="1">
        <p:scale>
          <a:sx n="114" d="100"/>
          <a:sy n="114" d="100"/>
        </p:scale>
        <p:origin x="324" y="10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9273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670620" y="304027"/>
            <a:ext cx="35138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802.11-20/0695r23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q=https://ieeesa.webex.com/ieeesa/globalcallin.php?MTID%3Dm496c1947af118e357ff1ad0b68c031d6&amp;sa=D&amp;source=calendar&amp;usd=2&amp;usg=AOvVaw2GlfGHjhkYCMyQnMIHOv3s" TargetMode="External"/><Relationship Id="rId2" Type="http://schemas.openxmlformats.org/officeDocument/2006/relationships/hyperlink" Target="https://www.google.com/url?q=https://ieeesa.webex.com/ieeesa/j.php?MTID%3Dm496c1947af118e357ff1ad0b68c031d6&amp;sa=D&amp;source=calendar&amp;usd=2&amp;usg=AOvVaw1arFU9OPs6jtmVHSUw11y0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60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TGba</a:t>
            </a:r>
            <a:r>
              <a:rPr lang="en-US" altLang="en-US" dirty="0"/>
              <a:t> CRC Telco Agenda and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2020-7-30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11-20/0522r1 for CIDs listed below:</a:t>
            </a:r>
          </a:p>
          <a:p>
            <a:pPr lvl="1"/>
            <a:r>
              <a:rPr lang="en-US" dirty="0"/>
              <a:t>7050, 7112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Lei Huang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motion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7002 [Editorial Comments]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resolutions in 11-20/0635r0 for the editorial comments: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3804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11-20/0614r1 for CIDs listed below:</a:t>
            </a:r>
          </a:p>
          <a:p>
            <a:pPr lvl="1"/>
            <a:r>
              <a:rPr lang="en-US" dirty="0"/>
              <a:t>7002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Steve Shellhammer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4053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11-20/0628r1 for CIDs listed below:</a:t>
            </a:r>
          </a:p>
          <a:p>
            <a:pPr lvl="1"/>
            <a:r>
              <a:rPr lang="en-GB" dirty="0"/>
              <a:t>7005, 7006, 7051, 7052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7643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11-20/0600r0 for CIDs listed below:</a:t>
            </a:r>
          </a:p>
          <a:p>
            <a:pPr lvl="1"/>
            <a:r>
              <a:rPr lang="en-US" dirty="0"/>
              <a:t>7027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3523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11-20/0601r2 for CIDs listed below:</a:t>
            </a:r>
          </a:p>
          <a:p>
            <a:pPr lvl="1"/>
            <a:r>
              <a:rPr lang="en-US" dirty="0"/>
              <a:t>7058, </a:t>
            </a:r>
            <a:r>
              <a:rPr lang="en-GB" dirty="0"/>
              <a:t>7061, 7064, 7115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8712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11-20/0692r1 for CIDs listed below:</a:t>
            </a:r>
          </a:p>
          <a:p>
            <a:pPr lvl="1"/>
            <a:r>
              <a:rPr lang="en-GB" dirty="0"/>
              <a:t>7109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1251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11-20/0601r4 for CIDs listed below:</a:t>
            </a:r>
          </a:p>
          <a:p>
            <a:pPr lvl="1"/>
            <a:r>
              <a:rPr lang="en-GB" dirty="0"/>
              <a:t>7060, 7062, 7063, 7088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649086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7009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7037, 7043, 7077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83600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11-20/0679r1 for CIDs listed below:</a:t>
            </a:r>
          </a:p>
          <a:p>
            <a:pPr lvl="1"/>
            <a:r>
              <a:rPr lang="en-GB" dirty="0"/>
              <a:t>7066, 7068, 7069, 7095, 7096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Vinod Kristem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8141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5BE9-C2EA-4C75-A854-FFC6AF27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5D4DD-940F-4747-B72C-5CEBA082A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28801"/>
            <a:ext cx="10363200" cy="4696598"/>
          </a:xfrm>
        </p:spPr>
        <p:txBody>
          <a:bodyPr/>
          <a:lstStyle/>
          <a:p>
            <a:r>
              <a:rPr lang="en-US" dirty="0"/>
              <a:t>This document contains</a:t>
            </a:r>
          </a:p>
          <a:p>
            <a:pPr lvl="1"/>
            <a:r>
              <a:rPr lang="en-US" dirty="0"/>
              <a:t>Agenda for </a:t>
            </a:r>
            <a:r>
              <a:rPr lang="en-US" dirty="0" err="1"/>
              <a:t>TGba</a:t>
            </a:r>
            <a:r>
              <a:rPr lang="en-US" dirty="0"/>
              <a:t> CRC call [</a:t>
            </a:r>
            <a:r>
              <a:rPr lang="en-US" dirty="0">
                <a:highlight>
                  <a:srgbClr val="FFFF00"/>
                </a:highlight>
              </a:rPr>
              <a:t>August 6, 15</a:t>
            </a: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:00 ET, 1 hour</a:t>
            </a:r>
            <a:r>
              <a:rPr lang="en-US" dirty="0"/>
              <a:t>]</a:t>
            </a:r>
          </a:p>
          <a:p>
            <a:pPr lvl="2"/>
            <a:r>
              <a:rPr lang="en-US" dirty="0"/>
              <a:t>Call information</a:t>
            </a:r>
          </a:p>
          <a:p>
            <a:pPr marL="1200150" lvl="3" indent="0">
              <a:buNone/>
            </a:pPr>
            <a:r>
              <a:rPr lang="en-US" dirty="0"/>
              <a:t>Join the </a:t>
            </a:r>
            <a:r>
              <a:rPr lang="en-US" dirty="0" err="1"/>
              <a:t>Webex</a:t>
            </a:r>
            <a:r>
              <a:rPr lang="en-US" dirty="0"/>
              <a:t> meeting here: </a:t>
            </a:r>
            <a:r>
              <a:rPr lang="en-US" u="sng" dirty="0">
                <a:hlinkClick r:id="rId2"/>
              </a:rPr>
              <a:t>https://ieeesa.webex.com/ieeesa/j.php?MTID=m496c1947af118e357ff1ad0b68c031d6</a:t>
            </a:r>
            <a:r>
              <a:rPr lang="en-US" dirty="0"/>
              <a:t> </a:t>
            </a:r>
          </a:p>
          <a:p>
            <a:pPr marL="1200150" lvl="3" indent="0">
              <a:buNone/>
            </a:pPr>
            <a:r>
              <a:rPr lang="en-US" dirty="0"/>
              <a:t>Meeting number: 129 343 4880 </a:t>
            </a:r>
          </a:p>
          <a:p>
            <a:pPr marL="1200150" lvl="3" indent="0">
              <a:buNone/>
            </a:pPr>
            <a:r>
              <a:rPr lang="en-US" dirty="0"/>
              <a:t>Meeting password: wireless (94735377 from phones and video systems) </a:t>
            </a:r>
          </a:p>
          <a:p>
            <a:pPr marL="1200150" lvl="3" indent="0">
              <a:buNone/>
            </a:pPr>
            <a:r>
              <a:rPr lang="en-US" dirty="0"/>
              <a:t>Join by phone: Tap to call in from a mobile device (attendees only) </a:t>
            </a:r>
          </a:p>
          <a:p>
            <a:pPr marL="1200150" lvl="3" indent="0">
              <a:buNone/>
            </a:pPr>
            <a:r>
              <a:rPr lang="en-US" dirty="0"/>
              <a:t>+1-408-418-9388 USA Toll</a:t>
            </a:r>
            <a:br>
              <a:rPr lang="en-US" dirty="0"/>
            </a:br>
            <a:r>
              <a:rPr lang="en-US" u="sng" dirty="0">
                <a:hlinkClick r:id="rId3"/>
              </a:rPr>
              <a:t>Global call-in numbers</a:t>
            </a:r>
            <a:r>
              <a:rPr lang="en-US" dirty="0"/>
              <a:t> </a:t>
            </a:r>
          </a:p>
          <a:p>
            <a:pPr marL="1200150" lvl="3" indent="0">
              <a:buNone/>
            </a:pPr>
            <a:r>
              <a:rPr lang="en-US" dirty="0"/>
              <a:t>Access code: 129 343 4880 </a:t>
            </a:r>
            <a:br>
              <a:rPr lang="en-US" dirty="0"/>
            </a:br>
            <a:endParaRPr lang="en-US" dirty="0"/>
          </a:p>
          <a:p>
            <a:pPr lvl="2"/>
            <a:r>
              <a:rPr lang="en-US" dirty="0"/>
              <a:t>Motions on comment resolutions (from motion# 7000-7022)</a:t>
            </a:r>
          </a:p>
          <a:p>
            <a:pPr lvl="2"/>
            <a:r>
              <a:rPr lang="en-US" dirty="0"/>
              <a:t>Motions to approve minutes (January 2020 F2F and teleconference calls)</a:t>
            </a:r>
          </a:p>
          <a:p>
            <a:pPr lvl="2"/>
            <a:r>
              <a:rPr lang="en-US" dirty="0"/>
              <a:t>Motion for SA recirculation ballot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AEC30-18AF-42E8-85CD-CFF35E4E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9B000-CB5C-4551-8EDD-1004D971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83CCF-DC66-4D6C-B2C7-88B6F5A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647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11-20/0734r1 for CIDs listed below:</a:t>
            </a:r>
          </a:p>
          <a:p>
            <a:pPr lvl="1"/>
            <a:r>
              <a:rPr lang="en-GB" dirty="0"/>
              <a:t>7026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11012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7012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7078, 7079, 7119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29387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11-20/0779r0 for CIDs listed below:</a:t>
            </a:r>
          </a:p>
          <a:p>
            <a:pPr lvl="1"/>
            <a:r>
              <a:rPr lang="en-GB" dirty="0"/>
              <a:t>7118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32304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11-20/0801r0 for CIDs listed below:</a:t>
            </a:r>
          </a:p>
          <a:p>
            <a:pPr lvl="1"/>
            <a:r>
              <a:rPr lang="en-GB" dirty="0"/>
              <a:t>7080, 7081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14374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11-20/0802r1 for CIDs listed below:</a:t>
            </a:r>
          </a:p>
          <a:p>
            <a:pPr lvl="1"/>
            <a:r>
              <a:rPr lang="en-GB" dirty="0"/>
              <a:t>7012, 7014, 7036, 7039, 7057, 7113, 7085, 7086, 7087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45096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11-20/0804r0 for CIDs listed below:</a:t>
            </a:r>
          </a:p>
          <a:p>
            <a:pPr lvl="1"/>
            <a:r>
              <a:rPr lang="en-GB" dirty="0"/>
              <a:t>7034, 7038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26934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11-20/0776r1 for CIDs listed below:</a:t>
            </a:r>
          </a:p>
          <a:p>
            <a:pPr lvl="1"/>
            <a:r>
              <a:rPr lang="en-GB" dirty="0"/>
              <a:t>7007, 7008, 7015, 7022, 7028, 7030, 7031, 7032, 7046, 7047, 7048, </a:t>
            </a:r>
          </a:p>
          <a:p>
            <a:pPr lvl="1"/>
            <a:r>
              <a:rPr lang="en-GB" dirty="0"/>
              <a:t>7090, 7091, 7114, 7117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Alfred Asterjadhi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21161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11-20/0864r1 for CIDs listed below:</a:t>
            </a:r>
          </a:p>
          <a:p>
            <a:pPr lvl="1"/>
            <a:r>
              <a:rPr lang="en-US" dirty="0"/>
              <a:t>7041, 7098, 7065, 7070, 7082, 7083, 7076, 7084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Vinod Kristem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455994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7019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11-20/0879r1 for CIDs listed below:</a:t>
            </a:r>
          </a:p>
          <a:p>
            <a:pPr lvl="1"/>
            <a:r>
              <a:rPr lang="en-US" dirty="0"/>
              <a:t>7104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Vinod Kristem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66FF66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965431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7020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11-20/0876r1 for CIDs listed below:</a:t>
            </a:r>
          </a:p>
          <a:p>
            <a:pPr lvl="1"/>
            <a:r>
              <a:rPr lang="en-US" dirty="0"/>
              <a:t>7067, 7092, 7100, 7101, 7106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Vinod Kristem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66FF66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40211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 [August 6]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Patent policy (links in the next slide)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Attendance: 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Use IMAT to register your attendance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Motions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January F2F meeting and teleconference calls minutes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15-day SA recirculation ballot 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Timeline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Adjourn</a:t>
            </a:r>
            <a:endParaRPr lang="en-US" altLang="en-US" sz="20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20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7021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11-20/0939r1 for CIDs listed below:</a:t>
            </a:r>
          </a:p>
          <a:p>
            <a:pPr lvl="1"/>
            <a:r>
              <a:rPr lang="en-US" dirty="0"/>
              <a:t>7035, 7055, 7056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30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22554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7022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11-20/0756r4 for CIDs listed below:</a:t>
            </a:r>
          </a:p>
          <a:p>
            <a:pPr lvl="1"/>
            <a:r>
              <a:rPr lang="en-US" dirty="0"/>
              <a:t>7093, 7094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Xiaofei Wang</a:t>
            </a:r>
          </a:p>
          <a:p>
            <a:pPr lvl="1"/>
            <a:r>
              <a:rPr lang="en-US" dirty="0"/>
              <a:t>Second: Rui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31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3494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Motion - Minutes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Approve TGba minutes of January 2020 meeting [doc: IEEE 802.11-20/185r0] and teleconference calls (February – July)</a:t>
            </a:r>
            <a:br>
              <a:rPr lang="en-US" altLang="en-US" dirty="0"/>
            </a:br>
            <a:r>
              <a:rPr lang="en-US" altLang="en-US" dirty="0"/>
              <a:t>[doc: IEEE 802.11-20/313r1], </a:t>
            </a:r>
            <a:br>
              <a:rPr lang="en-US" altLang="en-US" dirty="0"/>
            </a:br>
            <a:r>
              <a:rPr lang="en-US" altLang="en-US" dirty="0"/>
              <a:t>[doc: IEEE 802.11-20/631r2], </a:t>
            </a:r>
            <a:br>
              <a:rPr lang="en-US" altLang="en-US" dirty="0"/>
            </a:br>
            <a:r>
              <a:rPr lang="en-US" altLang="en-US" dirty="0"/>
              <a:t>[doc: IEEE 802.11-20/714r5], </a:t>
            </a:r>
            <a:br>
              <a:rPr lang="en-US" altLang="en-US" dirty="0"/>
            </a:br>
            <a:r>
              <a:rPr lang="en-US" altLang="en-US" dirty="0"/>
              <a:t>[doc: IEEE 802.11-20/853r4], </a:t>
            </a:r>
            <a:br>
              <a:rPr lang="en-US" altLang="en-US" dirty="0"/>
            </a:br>
            <a:r>
              <a:rPr lang="en-US" altLang="en-US" dirty="0"/>
              <a:t>[doc: IEEE 802.11-20/1011r0]</a:t>
            </a:r>
          </a:p>
          <a:p>
            <a:endParaRPr lang="en-US" altLang="en-US" dirty="0"/>
          </a:p>
          <a:p>
            <a:pPr lvl="1"/>
            <a:r>
              <a:rPr lang="en-US" altLang="en-US" dirty="0"/>
              <a:t>Move: </a:t>
            </a:r>
          </a:p>
          <a:p>
            <a:pPr lvl="1"/>
            <a:r>
              <a:rPr lang="en-US" altLang="en-US" dirty="0"/>
              <a:t>Second:</a:t>
            </a:r>
          </a:p>
          <a:p>
            <a:pPr lvl="1"/>
            <a:r>
              <a:rPr lang="en-US" altLang="en-US" dirty="0"/>
              <a:t>Result: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389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6FBCA5AE-B283-44A5-90D0-A06C9F590448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BCC04-5EEF-4FEA-B6B5-1F4175804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Recirculation SA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FBEEE-BFA7-45B1-9140-7299AE7FF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Having approved comment resolutions for all of the comments received from the initial Standards Association ballot on </a:t>
            </a:r>
            <a:r>
              <a:rPr lang="en-US" dirty="0">
                <a:solidFill>
                  <a:srgbClr val="FF0000"/>
                </a:solidFill>
              </a:rPr>
              <a:t>P802.11ba Draft 6.0 </a:t>
            </a:r>
            <a:r>
              <a:rPr lang="en-US" dirty="0"/>
              <a:t>as contained in document </a:t>
            </a:r>
            <a:r>
              <a:rPr lang="en-US" dirty="0">
                <a:solidFill>
                  <a:srgbClr val="FF0000"/>
                </a:solidFill>
              </a:rPr>
              <a:t>11-20/517r10</a:t>
            </a:r>
            <a:r>
              <a:rPr lang="en-US" dirty="0"/>
              <a:t>,</a:t>
            </a:r>
          </a:p>
          <a:p>
            <a:r>
              <a:rPr lang="en-US" dirty="0"/>
              <a:t>Instruct the editor to prepare </a:t>
            </a:r>
            <a:r>
              <a:rPr lang="en-US" dirty="0">
                <a:solidFill>
                  <a:srgbClr val="FF0000"/>
                </a:solidFill>
              </a:rPr>
              <a:t>Draft 7.0 </a:t>
            </a:r>
            <a:r>
              <a:rPr lang="en-US" dirty="0"/>
              <a:t>incorporating these resolutions and,</a:t>
            </a:r>
          </a:p>
          <a:p>
            <a:r>
              <a:rPr lang="en-US" dirty="0"/>
              <a:t>Approve a 15 day SA Recirculation Ballot asking the question “Should </a:t>
            </a:r>
            <a:r>
              <a:rPr lang="en-US" dirty="0">
                <a:solidFill>
                  <a:srgbClr val="FF0000"/>
                </a:solidFill>
              </a:rPr>
              <a:t>P802.11ba Draft 7.0 </a:t>
            </a:r>
            <a:r>
              <a:rPr lang="en-US" dirty="0"/>
              <a:t>be forwarded to </a:t>
            </a:r>
            <a:r>
              <a:rPr lang="en-US" dirty="0" err="1"/>
              <a:t>RevCom</a:t>
            </a:r>
            <a:r>
              <a:rPr lang="en-US" dirty="0"/>
              <a:t>?”</a:t>
            </a:r>
          </a:p>
          <a:p>
            <a:endParaRPr lang="en-US" dirty="0"/>
          </a:p>
          <a:p>
            <a:r>
              <a:rPr lang="en-US" dirty="0"/>
              <a:t>Move:</a:t>
            </a:r>
          </a:p>
          <a:p>
            <a:r>
              <a:rPr lang="en-US" dirty="0"/>
              <a:t>Second:</a:t>
            </a:r>
          </a:p>
          <a:p>
            <a:r>
              <a:rPr lang="en-US" dirty="0"/>
              <a:t>Result: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DBE8B-09EB-4A4F-AEDB-3EF9FAC7E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5299A-C8B9-4CFE-A000-4F8286119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992593-0AC5-4D99-9767-2F2096476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3410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DAB6F-C825-4E25-A2F5-9808F2CEE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57F4B-6B8A-405E-928C-6115F5760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2020</a:t>
            </a:r>
          </a:p>
          <a:p>
            <a:pPr lvl="1"/>
            <a:r>
              <a:rPr lang="en-US" dirty="0"/>
              <a:t>August: 15 day recirc D7.0</a:t>
            </a:r>
          </a:p>
          <a:p>
            <a:pPr lvl="1"/>
            <a:r>
              <a:rPr lang="en-US" dirty="0"/>
              <a:t>August-September: comment resolution on D7.0</a:t>
            </a:r>
          </a:p>
          <a:p>
            <a:pPr lvl="1"/>
            <a:r>
              <a:rPr lang="en-US" dirty="0"/>
              <a:t>September: D8.0 Recirc/Unchanged recirc</a:t>
            </a:r>
          </a:p>
          <a:p>
            <a:pPr lvl="1"/>
            <a:r>
              <a:rPr lang="en-US" dirty="0"/>
              <a:t>October 6 – 802 EC Approval</a:t>
            </a:r>
          </a:p>
          <a:p>
            <a:pPr lvl="1"/>
            <a:r>
              <a:rPr lang="en-US" dirty="0"/>
              <a:t>October 13 – Draft to </a:t>
            </a:r>
            <a:r>
              <a:rPr lang="en-US" dirty="0" err="1"/>
              <a:t>RevCom</a:t>
            </a:r>
            <a:endParaRPr lang="en-US" dirty="0"/>
          </a:p>
          <a:p>
            <a:pPr lvl="1"/>
            <a:r>
              <a:rPr lang="en-US" dirty="0"/>
              <a:t>December: </a:t>
            </a:r>
            <a:r>
              <a:rPr lang="en-US" dirty="0" err="1"/>
              <a:t>RevCom</a:t>
            </a:r>
            <a:r>
              <a:rPr lang="en-US" dirty="0"/>
              <a:t>/SASB approval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68CEA-A6EF-47EE-8190-4EA33F614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E6498-C20B-4DDD-BC6E-59DC828B8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6CD11-B0BB-4ADD-A0CB-586D5BF8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8896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592152B-ECFB-4949-A6DF-259C465F6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SA Ballot - Comment Resolution Motions</a:t>
            </a:r>
            <a:br>
              <a:rPr lang="en-US" dirty="0"/>
            </a:br>
            <a:r>
              <a:rPr lang="en-US" dirty="0"/>
              <a:t>(Motion# 7000 – 7022)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770B270-22C7-442C-BF93-DA38A49E8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next slides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605F0D-F3E9-4B8E-B01D-AEE348A89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D12FB-5F90-471D-8D08-B4EC361D7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273C1-7C58-4D9D-A6D3-98E796768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1970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11-20/0573r1 for CIDs listed below:</a:t>
            </a:r>
          </a:p>
          <a:p>
            <a:pPr lvl="1"/>
            <a:r>
              <a:rPr lang="en-US" dirty="0"/>
              <a:t>7018, 7019, 7020, 7071, 7072, 7073, 7074, 7075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Steve Shellhammer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4Y/0N/6A motion passes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214989</TotalTime>
  <Words>1818</Words>
  <Application>Microsoft Office PowerPoint</Application>
  <PresentationFormat>Widescreen</PresentationFormat>
  <Paragraphs>320</Paragraphs>
  <Slides>31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Times New Roman</vt:lpstr>
      <vt:lpstr>802-11-Submission</vt:lpstr>
      <vt:lpstr>Document</vt:lpstr>
      <vt:lpstr>TGba CRC Telco Agenda and Motions</vt:lpstr>
      <vt:lpstr>Abstract</vt:lpstr>
      <vt:lpstr>Agenda [August 6]</vt:lpstr>
      <vt:lpstr>Teleconferences are subject to applicable policies and procedures</vt:lpstr>
      <vt:lpstr>Motion - Minutes</vt:lpstr>
      <vt:lpstr>Recirculation SA ballot</vt:lpstr>
      <vt:lpstr>Timeline</vt:lpstr>
      <vt:lpstr>Initial SA Ballot - Comment Resolution Motions (Motion# 7000 – 7022)</vt:lpstr>
      <vt:lpstr>Motion# 7000</vt:lpstr>
      <vt:lpstr>Motion# 7001</vt:lpstr>
      <vt:lpstr>Motion# 7002 [Editorial Comments]</vt:lpstr>
      <vt:lpstr>Motion# 7003</vt:lpstr>
      <vt:lpstr>Motion# 7004</vt:lpstr>
      <vt:lpstr>Motion# 7005</vt:lpstr>
      <vt:lpstr>Motion# 7006</vt:lpstr>
      <vt:lpstr>Motion# 7007</vt:lpstr>
      <vt:lpstr>Motion# 7008</vt:lpstr>
      <vt:lpstr>Motion# 7009</vt:lpstr>
      <vt:lpstr>Motion# 7010</vt:lpstr>
      <vt:lpstr>Motion# 7011</vt:lpstr>
      <vt:lpstr>Motion# 7012</vt:lpstr>
      <vt:lpstr>Motion# 7013</vt:lpstr>
      <vt:lpstr>Motion# 7014</vt:lpstr>
      <vt:lpstr>Motion# 7015</vt:lpstr>
      <vt:lpstr>Motion# 7016</vt:lpstr>
      <vt:lpstr>Motion# 7017</vt:lpstr>
      <vt:lpstr>Motion# 7018</vt:lpstr>
      <vt:lpstr>Motion# 7019</vt:lpstr>
      <vt:lpstr>Motion# 7020</vt:lpstr>
      <vt:lpstr>Motion# 7021</vt:lpstr>
      <vt:lpstr>Motion# 7022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Minyoung</cp:lastModifiedBy>
  <cp:revision>6147</cp:revision>
  <cp:lastPrinted>2014-11-04T15:04:57Z</cp:lastPrinted>
  <dcterms:created xsi:type="dcterms:W3CDTF">2007-04-17T18:10:23Z</dcterms:created>
  <dcterms:modified xsi:type="dcterms:W3CDTF">2020-07-30T21:35:11Z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34a845aa-6511-4537-8668-7604b42b7934</vt:lpwstr>
  </property>
  <property fmtid="{D5CDD505-2E9C-101B-9397-08002B2CF9AE}" pid="32" name="CTP_TimeStamp">
    <vt:lpwstr>2020-07-30 21:35:11Z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