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08" r:id="rId2"/>
    <p:sldId id="879" r:id="rId3"/>
    <p:sldId id="750" r:id="rId4"/>
    <p:sldId id="873" r:id="rId5"/>
    <p:sldId id="825" r:id="rId6"/>
    <p:sldId id="875" r:id="rId7"/>
    <p:sldId id="878" r:id="rId8"/>
    <p:sldId id="876" r:id="rId9"/>
    <p:sldId id="877" r:id="rId10"/>
    <p:sldId id="880" r:id="rId11"/>
    <p:sldId id="881" r:id="rId12"/>
    <p:sldId id="882" r:id="rId13"/>
    <p:sldId id="883" r:id="rId14"/>
    <p:sldId id="884" r:id="rId15"/>
    <p:sldId id="885" r:id="rId16"/>
    <p:sldId id="886" r:id="rId17"/>
    <p:sldId id="887" r:id="rId18"/>
    <p:sldId id="888" r:id="rId19"/>
    <p:sldId id="889" r:id="rId20"/>
    <p:sldId id="890" r:id="rId21"/>
    <p:sldId id="891" r:id="rId22"/>
    <p:sldId id="892" r:id="rId23"/>
    <p:sldId id="893" r:id="rId24"/>
    <p:sldId id="894" r:id="rId25"/>
    <p:sldId id="895" r:id="rId26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555" autoAdjust="0"/>
    <p:restoredTop sz="92169" autoAdjust="0"/>
  </p:normalViewPr>
  <p:slideViewPr>
    <p:cSldViewPr>
      <p:cViewPr varScale="1">
        <p:scale>
          <a:sx n="96" d="100"/>
          <a:sy n="96" d="100"/>
        </p:scale>
        <p:origin x="108" y="25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670620" y="304027"/>
            <a:ext cx="351384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802.11-20/0695r17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08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TGba</a:t>
            </a:r>
            <a:r>
              <a:rPr lang="en-US" altLang="en-US" dirty="0"/>
              <a:t> CRC Telco Agenda and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2020-6-22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11-20/0600r0 for CIDs listed below:</a:t>
            </a:r>
          </a:p>
          <a:p>
            <a:pPr lvl="1"/>
            <a:r>
              <a:rPr lang="en-US" dirty="0"/>
              <a:t>7027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35236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11-20/0601r2 for CIDs listed below:</a:t>
            </a:r>
          </a:p>
          <a:p>
            <a:pPr lvl="1"/>
            <a:r>
              <a:rPr lang="en-US" dirty="0"/>
              <a:t>7058, </a:t>
            </a:r>
            <a:r>
              <a:rPr lang="en-GB" dirty="0"/>
              <a:t>7061, 7064, 7115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08712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11-20/0692r1 for CIDs listed below:</a:t>
            </a:r>
          </a:p>
          <a:p>
            <a:pPr lvl="1"/>
            <a:r>
              <a:rPr lang="en-GB" dirty="0"/>
              <a:t>7109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8125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11-20/0601r4 for CIDs listed below:</a:t>
            </a:r>
          </a:p>
          <a:p>
            <a:pPr lvl="1"/>
            <a:r>
              <a:rPr lang="en-GB" dirty="0"/>
              <a:t>7060, 7062, 7063, 7088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649086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7009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7037, 7043, 7077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0836005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11-20/0679r1 for CIDs listed below:</a:t>
            </a:r>
          </a:p>
          <a:p>
            <a:pPr lvl="1"/>
            <a:r>
              <a:rPr lang="en-GB" dirty="0"/>
              <a:t>7066, 7068, 7069, 7095, 7096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Vinod Kristem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48141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11-20/0734r1 for CIDs listed below:</a:t>
            </a:r>
          </a:p>
          <a:p>
            <a:pPr lvl="1"/>
            <a:r>
              <a:rPr lang="en-GB" dirty="0"/>
              <a:t>7026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11012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7012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11-20/0636r2 for CIDs listed below:</a:t>
            </a:r>
          </a:p>
          <a:p>
            <a:pPr lvl="1"/>
            <a:r>
              <a:rPr lang="en-GB" dirty="0"/>
              <a:t>7078, 7079, 7119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62938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11-20/0779r0 for CIDs listed below:</a:t>
            </a:r>
          </a:p>
          <a:p>
            <a:pPr lvl="1"/>
            <a:r>
              <a:rPr lang="en-GB" dirty="0"/>
              <a:t>7118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32304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11-20/0801r0 for CIDs listed below:</a:t>
            </a:r>
          </a:p>
          <a:p>
            <a:pPr lvl="1"/>
            <a:r>
              <a:rPr lang="en-GB" dirty="0"/>
              <a:t>7080, 7081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19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51437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5BE9-C2EA-4C75-A854-FFC6AF27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5D4DD-940F-4747-B72C-5CEBA082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contains</a:t>
            </a:r>
          </a:p>
          <a:p>
            <a:pPr lvl="1"/>
            <a:r>
              <a:rPr lang="en-US" dirty="0"/>
              <a:t>Agenda for </a:t>
            </a:r>
            <a:r>
              <a:rPr lang="en-US" dirty="0" err="1"/>
              <a:t>TGba</a:t>
            </a:r>
            <a:r>
              <a:rPr lang="en-US" dirty="0"/>
              <a:t> CRC call [</a:t>
            </a:r>
            <a:r>
              <a:rPr lang="en-US" dirty="0">
                <a:highlight>
                  <a:srgbClr val="FFFF00"/>
                </a:highlight>
              </a:rPr>
              <a:t>June 22, 10</a:t>
            </a:r>
            <a:r>
              <a:rPr lang="en-US" dirty="0">
                <a:highlight>
                  <a:srgbClr val="FFFF00"/>
                </a:highlight>
                <a:sym typeface="Wingdings" panose="05000000000000000000" pitchFamily="2" charset="2"/>
              </a:rPr>
              <a:t>:00 ET, 2 hours</a:t>
            </a:r>
            <a:r>
              <a:rPr lang="en-US" dirty="0"/>
              <a:t>]</a:t>
            </a:r>
          </a:p>
          <a:p>
            <a:pPr lvl="2"/>
            <a:r>
              <a:rPr lang="en-US" dirty="0"/>
              <a:t>Call information</a:t>
            </a:r>
          </a:p>
          <a:p>
            <a:pPr marL="1200150" lvl="3" indent="0">
              <a:buNone/>
            </a:pPr>
            <a:r>
              <a:rPr lang="en-US" dirty="0"/>
              <a:t>Join the </a:t>
            </a:r>
            <a:r>
              <a:rPr lang="en-US" dirty="0" err="1"/>
              <a:t>Webex</a:t>
            </a:r>
            <a:r>
              <a:rPr lang="en-US" dirty="0"/>
              <a:t> meeting here:</a:t>
            </a:r>
          </a:p>
          <a:p>
            <a:pPr marL="1200150" lvl="3" indent="0">
              <a:buNone/>
            </a:pPr>
            <a:r>
              <a:rPr lang="en-US" dirty="0"/>
              <a:t>https://ieee802.my.webex.com/ieee802.my/j.php?MTID=m49d7086babfc1e1bc267687e96870e4c</a:t>
            </a:r>
          </a:p>
          <a:p>
            <a:pPr marL="1200150" lvl="3" indent="0">
              <a:buNone/>
            </a:pPr>
            <a:r>
              <a:rPr lang="en-US" dirty="0"/>
              <a:t>Meeting number: 132 611 8678</a:t>
            </a:r>
          </a:p>
          <a:p>
            <a:pPr marL="1200150" lvl="3" indent="0">
              <a:buNone/>
            </a:pPr>
            <a:r>
              <a:rPr lang="en-US" dirty="0"/>
              <a:t>Meeting password: wireless (94735377 from phones and video systems)</a:t>
            </a:r>
          </a:p>
          <a:p>
            <a:pPr marL="1200150" lvl="3" indent="0">
              <a:buNone/>
            </a:pPr>
            <a:r>
              <a:rPr lang="en-US" dirty="0"/>
              <a:t>Join by phone:</a:t>
            </a:r>
          </a:p>
          <a:p>
            <a:pPr marL="1200150" lvl="3" indent="0">
              <a:buNone/>
            </a:pPr>
            <a:r>
              <a:rPr lang="en-US" dirty="0"/>
              <a:t>   Tap to call in from a mobile device (attendees only)</a:t>
            </a:r>
          </a:p>
          <a:p>
            <a:pPr marL="1200150" lvl="3" indent="0">
              <a:buNone/>
            </a:pPr>
            <a:r>
              <a:rPr lang="en-US" dirty="0"/>
              <a:t>  +1-510-338-9438 USA Toll</a:t>
            </a:r>
          </a:p>
          <a:p>
            <a:pPr marL="1200150" lvl="3" indent="0">
              <a:buNone/>
            </a:pPr>
            <a:r>
              <a:rPr lang="en-US" dirty="0"/>
              <a:t>Global call-in numbers</a:t>
            </a:r>
          </a:p>
          <a:p>
            <a:pPr marL="1200150" lvl="3" indent="0">
              <a:buNone/>
            </a:pPr>
            <a:r>
              <a:rPr lang="en-US" dirty="0"/>
              <a:t>Access code: 132 611 8678</a:t>
            </a:r>
          </a:p>
          <a:p>
            <a:pPr marL="1200150" lvl="3" indent="0">
              <a:buNone/>
            </a:pPr>
            <a:endParaRPr lang="en-US" dirty="0"/>
          </a:p>
          <a:p>
            <a:pPr lvl="2"/>
            <a:r>
              <a:rPr lang="en-US" dirty="0"/>
              <a:t>Motions on comment resolutions (from motion# 7000)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AEC30-18AF-42E8-85CD-CFF35E4E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9B000-CB5C-4551-8EDD-1004D971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83CCF-DC66-4D6C-B2C7-88B6F5A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6477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7015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11-20/0802r1 for CIDs listed below:</a:t>
            </a:r>
          </a:p>
          <a:p>
            <a:pPr lvl="1"/>
            <a:r>
              <a:rPr lang="en-GB" dirty="0"/>
              <a:t>7012, 7014, 7036, 7039, 7057, 7113, 7085, 7086, 7087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645096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7016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11-20/0804r0 for CIDs listed below:</a:t>
            </a:r>
          </a:p>
          <a:p>
            <a:pPr lvl="1"/>
            <a:r>
              <a:rPr lang="en-GB" dirty="0"/>
              <a:t>7034, 7038  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Yunsong</a:t>
            </a:r>
            <a:r>
              <a:rPr lang="en-US" dirty="0"/>
              <a:t> Yang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26934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7017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11-20/0776r1 for CIDs listed below:</a:t>
            </a:r>
          </a:p>
          <a:p>
            <a:pPr lvl="1"/>
            <a:r>
              <a:rPr lang="en-GB" dirty="0"/>
              <a:t>7007, 7008, 7015, 7022, 7028, 7030, 7031, 7032, 7046, 7047, 7048, </a:t>
            </a:r>
          </a:p>
          <a:p>
            <a:pPr lvl="1"/>
            <a:r>
              <a:rPr lang="en-GB" dirty="0"/>
              <a:t>7090, 7091, 7114, 7117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en-US" dirty="0"/>
              <a:t>Move: Alfred Asterjadhi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21161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7018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11-20/0864r1 for CIDs listed below:</a:t>
            </a:r>
          </a:p>
          <a:p>
            <a:pPr lvl="1"/>
            <a:r>
              <a:rPr lang="en-US" dirty="0"/>
              <a:t>7041, 7098, 7065, 7070, 7082, 7083, 7076, 7084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Vinod Kristem</a:t>
            </a:r>
          </a:p>
          <a:p>
            <a:pPr lvl="1"/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passes with unanimous consent</a:t>
            </a: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455994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7019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11-20/0879r1 for CIDs listed below:</a:t>
            </a:r>
          </a:p>
          <a:p>
            <a:pPr lvl="1"/>
            <a:r>
              <a:rPr lang="en-US" dirty="0"/>
              <a:t>7104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Vinod Kristem</a:t>
            </a:r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  <a:endParaRPr lang="en-US" dirty="0">
              <a:highlight>
                <a:srgbClr val="00FF00"/>
              </a:highlight>
            </a:endParaRP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965431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7020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11-20/0876r1 for CIDs listed below:</a:t>
            </a:r>
          </a:p>
          <a:p>
            <a:pPr lvl="1"/>
            <a:r>
              <a:rPr lang="en-US" dirty="0"/>
              <a:t>7067, 7092, 7100, 7101, 7106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Vinod Kristem</a:t>
            </a:r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  <a:endParaRPr lang="en-US" dirty="0">
              <a:highlight>
                <a:srgbClr val="00FF00"/>
              </a:highlight>
            </a:endParaRPr>
          </a:p>
          <a:p>
            <a:pPr lvl="1"/>
            <a:endParaRPr lang="en-US" dirty="0">
              <a:highlight>
                <a:srgbClr val="00FF00"/>
              </a:highlight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25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640211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 [June 22]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2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Patent policy (links in the next slide)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Attendance: 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Use IMAT to register your attendance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Motions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11-20-0879r1, “PHY CR for CID 7104”, Vinod Kristem (Intel Corporation)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fr-FR" altLang="en-US" sz="1600" dirty="0"/>
              <a:t>11-20-0876r1, SA1 CR for </a:t>
            </a:r>
            <a:r>
              <a:rPr lang="fr-FR" altLang="en-US" sz="1600" dirty="0" err="1"/>
              <a:t>misc</a:t>
            </a:r>
            <a:r>
              <a:rPr lang="fr-FR" altLang="en-US" sz="1600" dirty="0"/>
              <a:t> </a:t>
            </a:r>
            <a:r>
              <a:rPr lang="fr-FR" altLang="en-US" sz="1600" dirty="0" err="1"/>
              <a:t>comments</a:t>
            </a:r>
            <a:r>
              <a:rPr lang="fr-FR" altLang="en-US" sz="1600" dirty="0"/>
              <a:t>-part 2, Minyoung Park (Intel Corporation)</a:t>
            </a:r>
            <a:endParaRPr lang="en-US" altLang="en-US" sz="16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Presentations   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11-20-939r0, </a:t>
            </a:r>
            <a:r>
              <a:rPr lang="fr-FR" altLang="en-US" sz="1600" dirty="0"/>
              <a:t>WUR SA1 </a:t>
            </a:r>
            <a:r>
              <a:rPr lang="fr-FR" altLang="en-US" sz="1600" dirty="0" err="1"/>
              <a:t>comments</a:t>
            </a:r>
            <a:r>
              <a:rPr lang="fr-FR" altLang="en-US" sz="1600" dirty="0"/>
              <a:t> on draft 6.0, Menzo Wentink (Qualcomm)</a:t>
            </a:r>
            <a:endParaRPr lang="en-US" altLang="en-US" sz="16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Adjourn</a:t>
            </a: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11-20/0573r1 for CIDs listed below:</a:t>
            </a:r>
          </a:p>
          <a:p>
            <a:pPr lvl="1"/>
            <a:r>
              <a:rPr lang="en-US" dirty="0"/>
              <a:t>7018, 7019, 7020, 7071, 7072, 7073, 7074, 7075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Steve Shellhammer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4Y/0N/6A motion passes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11-20/0522r1 for CIDs listed below:</a:t>
            </a:r>
          </a:p>
          <a:p>
            <a:pPr lvl="1"/>
            <a:r>
              <a:rPr lang="en-US" dirty="0"/>
              <a:t>7050, 7112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Lei Huang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motion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658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7002 [Editorial Comments]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resolutions in 11-20/0635r0 for the editorial comments: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33804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7003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11-20/0614r1 for CIDs listed below:</a:t>
            </a:r>
          </a:p>
          <a:p>
            <a:pPr lvl="1"/>
            <a:r>
              <a:rPr lang="en-US" dirty="0"/>
              <a:t>7002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Steve Shellhammer</a:t>
            </a:r>
          </a:p>
          <a:p>
            <a:pPr lvl="1"/>
            <a:r>
              <a:rPr lang="en-US" dirty="0"/>
              <a:t>Second: Po-Kai Huang</a:t>
            </a:r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740538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7004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11-20/0628r1 for CIDs listed below:</a:t>
            </a:r>
          </a:p>
          <a:p>
            <a:pPr lvl="1"/>
            <a:r>
              <a:rPr lang="en-GB" dirty="0"/>
              <a:t>7005, 7006, 7051, 7052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 Po-Kai Huang</a:t>
            </a:r>
          </a:p>
          <a:p>
            <a:pPr lvl="1"/>
            <a:r>
              <a:rPr lang="en-US" dirty="0"/>
              <a:t>Second: </a:t>
            </a:r>
            <a:r>
              <a:rPr lang="en-US" dirty="0" err="1"/>
              <a:t>Rojan</a:t>
            </a:r>
            <a:r>
              <a:rPr lang="en-US" dirty="0"/>
              <a:t> </a:t>
            </a:r>
            <a:r>
              <a:rPr lang="en-US" dirty="0" err="1"/>
              <a:t>Chitrakar</a:t>
            </a:r>
            <a:endParaRPr lang="en-US" dirty="0"/>
          </a:p>
          <a:p>
            <a:pPr lvl="1"/>
            <a:r>
              <a:rPr lang="en-US" dirty="0">
                <a:highlight>
                  <a:srgbClr val="00FF00"/>
                </a:highlight>
              </a:rPr>
              <a:t>Result: Passes with unanimous consent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June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976432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202048</TotalTime>
  <Words>1231</Words>
  <Application>Microsoft Office PowerPoint</Application>
  <PresentationFormat>Widescreen</PresentationFormat>
  <Paragraphs>263</Paragraphs>
  <Slides>25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Times New Roman</vt:lpstr>
      <vt:lpstr>802-11-Submission</vt:lpstr>
      <vt:lpstr>Document</vt:lpstr>
      <vt:lpstr>TGba CRC Telco Agenda and Motions</vt:lpstr>
      <vt:lpstr>Abstract</vt:lpstr>
      <vt:lpstr>Agenda [June 22]</vt:lpstr>
      <vt:lpstr>Teleconferences are subject to applicable policies and procedures</vt:lpstr>
      <vt:lpstr>Motion# 7000</vt:lpstr>
      <vt:lpstr>Motion# 7001</vt:lpstr>
      <vt:lpstr>Motion# 7002 [Editorial Comments]</vt:lpstr>
      <vt:lpstr>Motion# 7003</vt:lpstr>
      <vt:lpstr>Motion# 7004</vt:lpstr>
      <vt:lpstr>Motion# 7005</vt:lpstr>
      <vt:lpstr>Motion# 7006</vt:lpstr>
      <vt:lpstr>Motion# 7007</vt:lpstr>
      <vt:lpstr>Motion# 7008</vt:lpstr>
      <vt:lpstr>Motion# 7009</vt:lpstr>
      <vt:lpstr>Motion# 7010</vt:lpstr>
      <vt:lpstr>Motion# 7011</vt:lpstr>
      <vt:lpstr>Motion# 7012</vt:lpstr>
      <vt:lpstr>Motion# 7013</vt:lpstr>
      <vt:lpstr>Motion# 7014</vt:lpstr>
      <vt:lpstr>Motion# 7015</vt:lpstr>
      <vt:lpstr>Motion# 7016</vt:lpstr>
      <vt:lpstr>Motion# 7017</vt:lpstr>
      <vt:lpstr>Motion# 7018</vt:lpstr>
      <vt:lpstr>Motion# 7019</vt:lpstr>
      <vt:lpstr>Motion# 7020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Park, Minyoung</cp:lastModifiedBy>
  <cp:revision>6086</cp:revision>
  <cp:lastPrinted>2014-11-04T15:04:57Z</cp:lastPrinted>
  <dcterms:created xsi:type="dcterms:W3CDTF">2007-04-17T18:10:23Z</dcterms:created>
  <dcterms:modified xsi:type="dcterms:W3CDTF">2020-06-22T13:52:30Z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34a845aa-6511-4537-8668-7604b42b7934</vt:lpwstr>
  </property>
  <property fmtid="{D5CDD505-2E9C-101B-9397-08002B2CF9AE}" pid="32" name="CTP_TimeStamp">
    <vt:lpwstr>2020-06-22 13:52:30Z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