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708" r:id="rId2"/>
    <p:sldId id="879" r:id="rId3"/>
    <p:sldId id="750" r:id="rId4"/>
    <p:sldId id="873" r:id="rId5"/>
    <p:sldId id="825" r:id="rId6"/>
    <p:sldId id="875" r:id="rId7"/>
    <p:sldId id="878" r:id="rId8"/>
    <p:sldId id="876" r:id="rId9"/>
    <p:sldId id="877" r:id="rId10"/>
    <p:sldId id="880" r:id="rId11"/>
    <p:sldId id="881" r:id="rId12"/>
    <p:sldId id="882" r:id="rId13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3300"/>
    <a:srgbClr val="FFFFFF"/>
    <a:srgbClr val="47474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391" autoAdjust="0"/>
    <p:restoredTop sz="92169" autoAdjust="0"/>
  </p:normalViewPr>
  <p:slideViewPr>
    <p:cSldViewPr>
      <p:cViewPr varScale="1">
        <p:scale>
          <a:sx n="83" d="100"/>
          <a:sy n="83" d="100"/>
        </p:scale>
        <p:origin x="114" y="7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19568"/>
    </p:cViewPr>
  </p:sorterViewPr>
  <p:notesViewPr>
    <p:cSldViewPr>
      <p:cViewPr>
        <p:scale>
          <a:sx n="100" d="100"/>
          <a:sy n="100" d="100"/>
        </p:scale>
        <p:origin x="388" y="4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4849B1-8DD0-4143-8067-2BA297C895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934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42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Edward Au (Huawei Technologies)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3677C22B-21F1-4F29-8177-0ED961E00DA1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72649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887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DDE91B-5D88-4385-BDAF-D76094A2B4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97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C28A4F1-C4E0-4265-9FAA-D4E89C0F4F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07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F2DFCF0-DDD7-4B2D-890B-B5D3E8C533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59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06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A800361-54FF-4C83-9D96-CA2EBE18EB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80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83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6896A0E-4ECD-4297-B787-1B0C935991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58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86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B94D5D-5454-4843-B983-89A0937E2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02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CF3F3E-111F-4613-BAC2-F78BF33B9D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64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F9FBF2E-0347-44E1-ADB9-8BBB5F9DB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48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4A069AA-D681-4D56-82F9-8070180AD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01452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802.11-20/0695r2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url?q=https://ieee802.my.webex.com/ieee802.my/j.php?MTID%3Dm8ce01d1975efe7a89280b26644948d04&amp;sa=D&amp;usd=2&amp;usg=AOvVaw1-grxRBnZYn27ZwUUXVVq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7/ec-17-0120-27-0PNP-ieee-802-lmsc-chairs-guidelines.pdf" TargetMode="External"/><Relationship Id="rId3" Type="http://schemas.openxmlformats.org/officeDocument/2006/relationships/hyperlink" Target="https://standards.ieee.org/faqs/affiliation.html" TargetMode="External"/><Relationship Id="rId7" Type="http://schemas.openxmlformats.org/officeDocument/2006/relationships/hyperlink" Target="http://www.ieee802.org/PNP/approved/IEEE_802_WG_PandP_v19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" TargetMode="External"/><Relationship Id="rId5" Type="http://schemas.openxmlformats.org/officeDocument/2006/relationships/hyperlink" Target="http://standards.ieee.org/develop/policies/bylaws/sect6-7.html" TargetMode="External"/><Relationship Id="rId10" Type="http://schemas.openxmlformats.org/officeDocument/2006/relationships/hyperlink" Target="https://mentor.ieee.org/802.11/dcn/14/11-14-0629-22-0000-802-11-operations-manual.docx" TargetMode="External"/><Relationship Id="rId4" Type="http://schemas.openxmlformats.org/officeDocument/2006/relationships/hyperlink" Target="https://standards.ieee.org/content/dam/ieee-standards/standards/web/documents/other/antitrust.pdf" TargetMode="External"/><Relationship Id="rId9" Type="http://schemas.openxmlformats.org/officeDocument/2006/relationships/hyperlink" Target="https://mentor.ieee.org/802-ec/dcn/16/ec-16-0180-05-00EC-ieee-802-participation-slide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991278"/>
              </p:ext>
            </p:extLst>
          </p:nvPr>
        </p:nvGraphicFramePr>
        <p:xfrm>
          <a:off x="2301875" y="3054350"/>
          <a:ext cx="7004050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14" name="Document" r:id="rId4" imgW="8267030" imgH="3047370" progId="Word.Document.8">
                  <p:embed/>
                </p:oleObj>
              </mc:Choice>
              <mc:Fallback>
                <p:oleObj name="Document" r:id="rId4" imgW="8267030" imgH="304737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75" y="3054350"/>
                        <a:ext cx="7004050" cy="257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TGba</a:t>
            </a:r>
            <a:r>
              <a:rPr lang="en-US" altLang="en-US" dirty="0"/>
              <a:t> CRC Telco Agenda and Motions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  <a:endParaRPr lang="en-US" dirty="0"/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87CADA09-2DAE-4899-B121-4D92081AAB5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2020-5-5</a:t>
            </a:r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7005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11-20/0600r0 for CIDs listed below:</a:t>
            </a:r>
          </a:p>
          <a:p>
            <a:pPr lvl="1"/>
            <a:r>
              <a:rPr lang="en-US" dirty="0"/>
              <a:t>7027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Second:</a:t>
            </a:r>
          </a:p>
          <a:p>
            <a:pPr lvl="1"/>
            <a:r>
              <a:rPr lang="en-US" dirty="0"/>
              <a:t>Result: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53523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7006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11-20/0601r2 for CIDs listed below:</a:t>
            </a:r>
          </a:p>
          <a:p>
            <a:pPr lvl="1"/>
            <a:r>
              <a:rPr lang="en-US" dirty="0"/>
              <a:t>7058, </a:t>
            </a:r>
            <a:r>
              <a:rPr lang="en-GB" dirty="0"/>
              <a:t>7061, 7064, 7115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Second:</a:t>
            </a:r>
          </a:p>
          <a:p>
            <a:pPr lvl="1"/>
            <a:r>
              <a:rPr lang="en-US" dirty="0"/>
              <a:t>Result: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08712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7007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11-20/0692r1 for CIDs listed below:</a:t>
            </a:r>
          </a:p>
          <a:p>
            <a:pPr lvl="1"/>
            <a:r>
              <a:rPr lang="en-GB" dirty="0"/>
              <a:t>7109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</a:t>
            </a:r>
          </a:p>
          <a:p>
            <a:pPr lvl="1"/>
            <a:r>
              <a:rPr lang="en-US" dirty="0"/>
              <a:t>Result: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8125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05BE9-C2EA-4C75-A854-FFC6AF27C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55D4DD-940F-4747-B72C-5CEBA082A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document contains</a:t>
            </a:r>
          </a:p>
          <a:p>
            <a:pPr lvl="1"/>
            <a:r>
              <a:rPr lang="en-US" dirty="0"/>
              <a:t>Agenda for </a:t>
            </a:r>
            <a:r>
              <a:rPr lang="en-US" dirty="0" err="1"/>
              <a:t>TGba</a:t>
            </a:r>
            <a:r>
              <a:rPr lang="en-US" dirty="0"/>
              <a:t> CRC call [</a:t>
            </a:r>
            <a:r>
              <a:rPr lang="en-US" dirty="0">
                <a:highlight>
                  <a:srgbClr val="FFFF00"/>
                </a:highlight>
              </a:rPr>
              <a:t>May 11, 10</a:t>
            </a:r>
            <a:r>
              <a:rPr lang="en-US" dirty="0">
                <a:highlight>
                  <a:srgbClr val="FFFF00"/>
                </a:highlight>
                <a:sym typeface="Wingdings" panose="05000000000000000000" pitchFamily="2" charset="2"/>
              </a:rPr>
              <a:t>:00 ET, 2 hours</a:t>
            </a:r>
            <a:r>
              <a:rPr lang="en-US" dirty="0"/>
              <a:t>]</a:t>
            </a:r>
          </a:p>
          <a:p>
            <a:pPr lvl="2"/>
            <a:r>
              <a:rPr lang="en-US" dirty="0"/>
              <a:t>Call information</a:t>
            </a:r>
          </a:p>
          <a:p>
            <a:pPr marL="1200150" lvl="3" indent="0">
              <a:buNone/>
            </a:pPr>
            <a:r>
              <a:rPr lang="en-US" dirty="0" err="1">
                <a:highlight>
                  <a:srgbClr val="FFFF00"/>
                </a:highlight>
              </a:rPr>
              <a:t>Webex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>
                <a:highlight>
                  <a:srgbClr val="FFFF00"/>
                </a:highlight>
                <a:hlinkClick r:id="rId2"/>
              </a:rPr>
              <a:t>link</a:t>
            </a:r>
            <a:endParaRPr lang="en-US" dirty="0">
              <a:highlight>
                <a:srgbClr val="FFFF00"/>
              </a:highlight>
            </a:endParaRPr>
          </a:p>
          <a:p>
            <a:pPr marL="1200150" lvl="3" indent="0">
              <a:buNone/>
            </a:pPr>
            <a:r>
              <a:rPr lang="en-US" dirty="0"/>
              <a:t>Meeting number: 799 748 032 </a:t>
            </a:r>
          </a:p>
          <a:p>
            <a:pPr marL="1200150" lvl="3" indent="0">
              <a:buNone/>
            </a:pPr>
            <a:r>
              <a:rPr lang="en-US" dirty="0"/>
              <a:t>Meeting password: wireless </a:t>
            </a:r>
          </a:p>
          <a:p>
            <a:pPr marL="1200150" lvl="3" indent="0">
              <a:buNone/>
            </a:pPr>
            <a:r>
              <a:rPr lang="en-US" dirty="0"/>
              <a:t>Join by phone: </a:t>
            </a:r>
          </a:p>
          <a:p>
            <a:pPr marL="1543050" lvl="4" indent="0">
              <a:buNone/>
            </a:pPr>
            <a:r>
              <a:rPr lang="en-US" dirty="0"/>
              <a:t>+1-510-338-9438 USA Toll </a:t>
            </a:r>
          </a:p>
          <a:p>
            <a:pPr marL="1543050" lvl="4" indent="0">
              <a:buNone/>
            </a:pPr>
            <a:r>
              <a:rPr lang="en-US" dirty="0"/>
              <a:t>+44-20-3198-8144 UK Toll </a:t>
            </a:r>
          </a:p>
          <a:p>
            <a:pPr marL="1200150" lvl="3" indent="0">
              <a:buNone/>
            </a:pPr>
            <a:r>
              <a:rPr lang="en-US" dirty="0"/>
              <a:t>Access code: 799 748 032</a:t>
            </a:r>
          </a:p>
          <a:p>
            <a:pPr lvl="1"/>
            <a:r>
              <a:rPr lang="en-US" dirty="0"/>
              <a:t>Motions on comment resolutions (from motion# 7000)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2AEC30-18AF-42E8-85CD-CFF35E4E7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29B000-CB5C-4551-8EDD-1004D9711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883CCF-DC66-4D6C-B2C7-88B6F5A55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3647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209800" y="609599"/>
            <a:ext cx="7772401" cy="1041147"/>
          </a:xfrm>
        </p:spPr>
        <p:txBody>
          <a:bodyPr/>
          <a:lstStyle/>
          <a:p>
            <a:r>
              <a:rPr lang="en-US" altLang="en-US" dirty="0"/>
              <a:t>Agenda [May 11]</a:t>
            </a:r>
          </a:p>
        </p:txBody>
      </p:sp>
      <p:sp>
        <p:nvSpPr>
          <p:cNvPr id="21507" name="Content Placeholder 6"/>
          <p:cNvSpPr>
            <a:spLocks noGrp="1"/>
          </p:cNvSpPr>
          <p:nvPr>
            <p:ph sz="half" idx="1"/>
          </p:nvPr>
        </p:nvSpPr>
        <p:spPr>
          <a:xfrm>
            <a:off x="929218" y="1828800"/>
            <a:ext cx="10348382" cy="4652710"/>
          </a:xfrm>
        </p:spPr>
        <p:txBody>
          <a:bodyPr/>
          <a:lstStyle/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endParaRPr lang="en-US" altLang="en-US" sz="12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Call meeting to order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Agenda setting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Patent policy (links in the next slide)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Attendance: 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Use IMAT to register your attendance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Motions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11-20/0600r0 - CRs for D6.0 WUR Discovery CIDs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11-20/0601r2 - CRs for D6.0 WUR Frame Protection CIDs – 4 CIDs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pt-BR" altLang="en-US" sz="1600" dirty="0"/>
              <a:t>11-20/0692r0 CR for Editorial 7109</a:t>
            </a:r>
            <a:r>
              <a:rPr lang="en-US" altLang="en-US" sz="1600" dirty="0"/>
              <a:t>         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Presentations   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ighlight>
                  <a:srgbClr val="FFFF00"/>
                </a:highlight>
              </a:rPr>
              <a:t>11-20/0601r? - CRs for D6.0 WUR Frame Protection CIDs, </a:t>
            </a:r>
            <a:r>
              <a:rPr lang="en-US" altLang="en-US" sz="1600" dirty="0" err="1">
                <a:highlight>
                  <a:srgbClr val="FFFF00"/>
                </a:highlight>
              </a:rPr>
              <a:t>Rojan</a:t>
            </a:r>
            <a:r>
              <a:rPr lang="en-US" altLang="en-US" sz="1600" dirty="0">
                <a:highlight>
                  <a:srgbClr val="FFFF00"/>
                </a:highlight>
              </a:rPr>
              <a:t> </a:t>
            </a:r>
            <a:r>
              <a:rPr lang="en-US" altLang="en-US" sz="1600" dirty="0" err="1">
                <a:highlight>
                  <a:srgbClr val="FFFF00"/>
                </a:highlight>
              </a:rPr>
              <a:t>Chitrakar</a:t>
            </a:r>
            <a:r>
              <a:rPr lang="en-US" altLang="en-US" sz="1600" dirty="0">
                <a:highlight>
                  <a:srgbClr val="FFFF00"/>
                </a:highlight>
              </a:rPr>
              <a:t> (Panasonic) – 4 CIDs deferred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11-20/0636r0 - CR for WUR Beacon, Po-Kai Huang (Intel)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11-20/0679r0 - CR for misc. CIDs, Minyoung Park (Intel)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Adjourn</a:t>
            </a:r>
            <a:endParaRPr lang="en-US" altLang="en-US" sz="1600" dirty="0"/>
          </a:p>
          <a:p>
            <a:pPr marL="914400" lvl="1" indent="-457200">
              <a:spcBef>
                <a:spcPts val="0"/>
              </a:spcBef>
              <a:buFont typeface="+mj-lt"/>
              <a:buAutoNum type="arabicPeriod"/>
            </a:pPr>
            <a:endParaRPr lang="en-US" altLang="en-US" sz="1600" dirty="0"/>
          </a:p>
          <a:p>
            <a:pPr marL="800100" lvl="1" indent="-342900">
              <a:spcBef>
                <a:spcPts val="100"/>
              </a:spcBef>
              <a:buFont typeface="+mj-lt"/>
              <a:buAutoNum type="arabicPeriod"/>
            </a:pPr>
            <a:endParaRPr lang="en-US" alt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215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1122" y="6484241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E6BE1DDA-DBD5-490E-96A9-C0C59324993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9B518E7-5DF9-4494-BBAB-30CF8D41D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222222"/>
                </a:solidFill>
                <a:cs typeface="Arial" panose="020B0604020202020204" pitchFamily="34" charset="0"/>
              </a:rPr>
              <a:t>Teleconferences are subject to applicable policies and procedures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E1234-A666-4443-BA20-CD6695BF4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E0B14-96FE-47C4-930F-5C8D4D50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9A4C5-DA95-4C29-9F1E-EB40D818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4B9B581D-F4A1-4B99-82FA-2C521F4BC1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14400" y="1899553"/>
            <a:ext cx="9732151" cy="427809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Code of Ethics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2"/>
              </a:rPr>
              <a:t>https://www.ieee.org/about/corporate/governance/p7-8.html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Standards Association (IEEE-SA) Affiliation FAQ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3"/>
              </a:rPr>
              <a:t>https://standards.ieee.org/faqs/affiliation.html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Antitrust and Competition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4"/>
              </a:rPr>
              <a:t>https://standards.ieee.org/content/dam/ieee-standards/standards/web/documents/other/antitrust.pdf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IEEE-SA Patent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5"/>
              </a:rPr>
              <a:t>http://standards.ieee.org/develop/policies/bylaws/sect6-7.html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6"/>
              </a:rPr>
              <a:t>https://standards.ieee.org/about/sasb/patcom/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•       IEEE 802 Working Group Policies &amp;Procedures (29 Jul 2016)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7"/>
              </a:rPr>
              <a:t>http://www.ieee802.org/PNP/approved/IEEE_802_WG_PandP_v19.pdf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 LMSC Chair's Guidelines (Approved 13 Jul 2018)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8"/>
              </a:rPr>
              <a:t>https://mentor.ieee.org/802-ec/dcn/17/ec-17-0120-27-0PNP-ieee-802-lmsc-chairs-guidelines.pdf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Participation in IEEE 802 Meetings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9"/>
              </a:rPr>
              <a:t>https://mentor.ieee.org/802-ec/dcn/16/ec-16-0180-05-00EC-ieee-802-participation-slide.pptx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802.11 WG OM: (Approved 10 Nov 2017)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10"/>
              </a:rPr>
              <a:t>https://mentor.ieee.org/802.11/dcn/14/11-14-0629-22-0000-802-11-operations-manual.docx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158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11-20/0573r1 for CIDs listed below:</a:t>
            </a:r>
          </a:p>
          <a:p>
            <a:pPr lvl="1"/>
            <a:r>
              <a:rPr lang="en-US" dirty="0"/>
              <a:t>7018, 7019, 7020, 7071, 7072, 7073, 7074, 7075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Steve Shellhammer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4Y/0N/6A motion passes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6974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11-20/0522r1 for CIDs listed below:</a:t>
            </a:r>
          </a:p>
          <a:p>
            <a:pPr lvl="1"/>
            <a:r>
              <a:rPr lang="en-US" dirty="0"/>
              <a:t>7050, 7112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Lei Huang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motion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7658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7002 [Editorial Comments]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resolutions in 11-20/0635r0 for the editorial comments: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3804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11-20/0614r1 for CIDs listed below:</a:t>
            </a:r>
          </a:p>
          <a:p>
            <a:pPr lvl="1"/>
            <a:r>
              <a:rPr lang="en-US" dirty="0"/>
              <a:t>7002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Steve Shellhammer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74053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7004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11-20/0628r1 for CIDs listed below:</a:t>
            </a:r>
          </a:p>
          <a:p>
            <a:pPr lvl="1"/>
            <a:r>
              <a:rPr lang="en-GB" dirty="0"/>
              <a:t>7005, 7006, 7051, 7052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764327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186488</TotalTime>
  <Words>548</Words>
  <Application>Microsoft Office PowerPoint</Application>
  <PresentationFormat>Widescreen</PresentationFormat>
  <Paragraphs>132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802-11-Submission</vt:lpstr>
      <vt:lpstr>Document</vt:lpstr>
      <vt:lpstr>TGba CRC Telco Agenda and Motions</vt:lpstr>
      <vt:lpstr>Abstract</vt:lpstr>
      <vt:lpstr>Agenda [May 11]</vt:lpstr>
      <vt:lpstr>Teleconferences are subject to applicable policies and procedures</vt:lpstr>
      <vt:lpstr>Motion# 7000</vt:lpstr>
      <vt:lpstr>Motion# 7001</vt:lpstr>
      <vt:lpstr>Motion# 7002 [Editorial Comments]</vt:lpstr>
      <vt:lpstr>Motion# 7003</vt:lpstr>
      <vt:lpstr>Motion# 7004</vt:lpstr>
      <vt:lpstr>Motion# 7005</vt:lpstr>
      <vt:lpstr>Motion# 7006</vt:lpstr>
      <vt:lpstr>Motion# 7007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11-19/2124</dc:title>
  <dc:subject>Submission</dc:subject>
  <dc:creator>minyoung.park@intel.com</dc:creator>
  <cp:keywords>July 2018, CTPClassification=CTP_NT</cp:keywords>
  <dc:description>TGba Agenda July 2018</dc:description>
  <cp:lastModifiedBy>Park, Minyoung</cp:lastModifiedBy>
  <cp:revision>5986</cp:revision>
  <cp:lastPrinted>2014-11-04T15:04:57Z</cp:lastPrinted>
  <dcterms:created xsi:type="dcterms:W3CDTF">2007-04-17T18:10:23Z</dcterms:created>
  <dcterms:modified xsi:type="dcterms:W3CDTF">2020-05-05T17:18:47Z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NSCPROP_SA">
    <vt:lpwstr>C:\Users\minyoung.p\Documents\IEEE 802.11 WG\TGba\2017\November\11-17-1223-09-00ba-september-2017-tgba-agenda.pptx</vt:lpwstr>
  </property>
  <property fmtid="{D5CDD505-2E9C-101B-9397-08002B2CF9AE}" pid="27" name="_readonly">
    <vt:lpwstr/>
  </property>
  <property fmtid="{D5CDD505-2E9C-101B-9397-08002B2CF9AE}" pid="28" name="_change">
    <vt:lpwstr/>
  </property>
  <property fmtid="{D5CDD505-2E9C-101B-9397-08002B2CF9AE}" pid="29" name="_full-control">
    <vt:lpwstr/>
  </property>
  <property fmtid="{D5CDD505-2E9C-101B-9397-08002B2CF9AE}" pid="30" name="sflag">
    <vt:lpwstr>1531426985</vt:lpwstr>
  </property>
  <property fmtid="{D5CDD505-2E9C-101B-9397-08002B2CF9AE}" pid="31" name="TitusGUID">
    <vt:lpwstr>66cf51b5-cac2-4610-8e43-73ec26372730</vt:lpwstr>
  </property>
  <property fmtid="{D5CDD505-2E9C-101B-9397-08002B2CF9AE}" pid="32" name="CTP_TimeStamp">
    <vt:lpwstr>2020-05-05 17:18:47Z</vt:lpwstr>
  </property>
  <property fmtid="{D5CDD505-2E9C-101B-9397-08002B2CF9AE}" pid="33" name="CTP_BU">
    <vt:lpwstr>NA</vt:lpwstr>
  </property>
  <property fmtid="{D5CDD505-2E9C-101B-9397-08002B2CF9AE}" pid="34" name="CTP_IDSID">
    <vt:lpwstr>NA</vt:lpwstr>
  </property>
  <property fmtid="{D5CDD505-2E9C-101B-9397-08002B2CF9AE}" pid="35" name="CTP_WWID">
    <vt:lpwstr>NA</vt:lpwstr>
  </property>
  <property fmtid="{D5CDD505-2E9C-101B-9397-08002B2CF9AE}" pid="36" name="CTPClassification">
    <vt:lpwstr>CTP_NT</vt:lpwstr>
  </property>
</Properties>
</file>