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39" r:id="rId3"/>
    <p:sldId id="527" r:id="rId4"/>
    <p:sldId id="525" r:id="rId5"/>
    <p:sldId id="526" r:id="rId6"/>
    <p:sldId id="528" r:id="rId7"/>
    <p:sldId id="529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FF"/>
    <a:srgbClr val="FFFFCC"/>
    <a:srgbClr val="FFFFFF"/>
    <a:srgbClr val="FF9900"/>
    <a:srgbClr val="FFCC99"/>
    <a:srgbClr val="FF0000"/>
    <a:srgbClr val="A4FD03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802.11-20/0693r0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Aggregated PPDU for Large BW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2020-05-02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446336"/>
              </p:ext>
            </p:extLst>
          </p:nvPr>
        </p:nvGraphicFramePr>
        <p:xfrm>
          <a:off x="841375" y="3786188"/>
          <a:ext cx="7899400" cy="303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7" name="Document" r:id="rId4" imgW="8656876" imgH="3320116" progId="Word.Document.8">
                  <p:embed/>
                </p:oleObj>
              </mc:Choice>
              <mc:Fallback>
                <p:oleObj name="Document" r:id="rId4" imgW="8656876" imgH="3320116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3786188"/>
                        <a:ext cx="7899400" cy="30321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51B1B1-2D6F-4E3B-82A2-6086FD4B7F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46016"/>
            <a:ext cx="8001000" cy="31659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allows up to 320MHz BSS operation.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Many EHT client STAs will operate in 20/80/160MHz.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Many HE STAs with operating BW of 20/80/160MHz will exist at the time of EHT APs coming to market.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How to get the most </a:t>
            </a:r>
            <a:r>
              <a:rPr lang="en-US" dirty="0" err="1"/>
              <a:t>Tput</a:t>
            </a:r>
            <a:r>
              <a:rPr lang="en-US" dirty="0"/>
              <a:t> out of large BW BSS?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SST Mechanism for STAs parking on secondary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Aggregated PPDU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5CF09-318C-4D43-9237-27E6ECD43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Aggregated PPDU (A-PPDU)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8DD8C-4D3A-486D-8330-56A977A82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3906753"/>
            <a:ext cx="8381997" cy="192809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Aggregated PPDU consists of multiple sub-PPDUs.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Each sub-PPDU occupies non-overlapping frequency segments.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The sub-PPDUs are orthogonal in frequency domain symbol-by-symbol.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Each sub-PPDU can have the same or different PPDU format.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Similar to Coordinated OFDMA format using small-BW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Both downlink and uplink are applicable.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163B47-E4A3-42BF-8A9B-BD4F1C3BBB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51949-1429-40DA-A18E-0B78B3C0AB3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8AC98A-0FF7-4494-AD6C-01354EE461E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E4326F7-1D26-4ADA-BB50-06EAFDD58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398789"/>
              </p:ext>
            </p:extLst>
          </p:nvPr>
        </p:nvGraphicFramePr>
        <p:xfrm>
          <a:off x="2083759" y="1868187"/>
          <a:ext cx="4336402" cy="4454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6402">
                  <a:extLst>
                    <a:ext uri="{9D8B030D-6E8A-4147-A177-3AD203B41FA5}">
                      <a16:colId xmlns:a16="http://schemas.microsoft.com/office/drawing/2014/main" val="1024272082"/>
                    </a:ext>
                  </a:extLst>
                </a:gridCol>
              </a:tblGrid>
              <a:tr h="44545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Sub-PPDU-3</a:t>
                      </a:r>
                    </a:p>
                  </a:txBody>
                  <a:tcPr marL="68580" marR="68580" marT="34290" marB="3429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26061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2B84D81-5D06-4570-9AA2-72A0D6654D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868814"/>
              </p:ext>
            </p:extLst>
          </p:nvPr>
        </p:nvGraphicFramePr>
        <p:xfrm>
          <a:off x="2083759" y="2307642"/>
          <a:ext cx="4336402" cy="4417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6402">
                  <a:extLst>
                    <a:ext uri="{9D8B030D-6E8A-4147-A177-3AD203B41FA5}">
                      <a16:colId xmlns:a16="http://schemas.microsoft.com/office/drawing/2014/main" val="1024272082"/>
                    </a:ext>
                  </a:extLst>
                </a:gridCol>
              </a:tblGrid>
              <a:tr h="4417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Sub-PPDU-2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26061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2A7687E-61D6-4CED-9BCD-BE8BD2660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62923"/>
              </p:ext>
            </p:extLst>
          </p:nvPr>
        </p:nvGraphicFramePr>
        <p:xfrm>
          <a:off x="2083759" y="2749413"/>
          <a:ext cx="4336402" cy="791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6402">
                  <a:extLst>
                    <a:ext uri="{9D8B030D-6E8A-4147-A177-3AD203B41FA5}">
                      <a16:colId xmlns:a16="http://schemas.microsoft.com/office/drawing/2014/main" val="1024272082"/>
                    </a:ext>
                  </a:extLst>
                </a:gridCol>
              </a:tblGrid>
              <a:tr h="7915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Sub-PPDU-1</a:t>
                      </a:r>
                    </a:p>
                  </a:txBody>
                  <a:tcPr marL="68580" marR="68580" marT="34290" marB="3429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260615"/>
                  </a:ext>
                </a:extLst>
              </a:tr>
            </a:tbl>
          </a:graphicData>
        </a:graphic>
      </p:graphicFrame>
      <p:sp>
        <p:nvSpPr>
          <p:cNvPr id="11" name="Left Brace 10">
            <a:extLst>
              <a:ext uri="{FF2B5EF4-FFF2-40B4-BE49-F238E27FC236}">
                <a16:creationId xmlns:a16="http://schemas.microsoft.com/office/drawing/2014/main" id="{12FB9D22-C80E-4223-A9F7-2E84BC39D92B}"/>
              </a:ext>
            </a:extLst>
          </p:cNvPr>
          <p:cNvSpPr/>
          <p:nvPr/>
        </p:nvSpPr>
        <p:spPr>
          <a:xfrm>
            <a:off x="1828800" y="1828800"/>
            <a:ext cx="152400" cy="1712151"/>
          </a:xfrm>
          <a:prstGeom prst="leftBrace">
            <a:avLst>
              <a:gd name="adj1" fmla="val 95952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141EF1-A3DD-4F38-8BB2-3B237A5E2B47}"/>
              </a:ext>
            </a:extLst>
          </p:cNvPr>
          <p:cNvSpPr txBox="1"/>
          <p:nvPr/>
        </p:nvSpPr>
        <p:spPr>
          <a:xfrm rot="10800000">
            <a:off x="1447801" y="1944387"/>
            <a:ext cx="335280" cy="1320364"/>
          </a:xfrm>
          <a:prstGeom prst="rect">
            <a:avLst/>
          </a:prstGeom>
          <a:noFill/>
        </p:spPr>
        <p:txBody>
          <a:bodyPr vert="eaVert" wrap="none" lIns="68580" tIns="34290" rIns="68580" rtlCol="0" anchor="ctr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Aggregated PPDU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6799B6B-60AE-45FC-9B36-1DB024B44C41}"/>
              </a:ext>
            </a:extLst>
          </p:cNvPr>
          <p:cNvCxnSpPr>
            <a:cxnSpLocks/>
          </p:cNvCxnSpPr>
          <p:nvPr/>
        </p:nvCxnSpPr>
        <p:spPr bwMode="auto">
          <a:xfrm>
            <a:off x="6553200" y="2762269"/>
            <a:ext cx="0" cy="7786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A1078EC-7B69-426F-9CA3-0DB6CF73FB0D}"/>
              </a:ext>
            </a:extLst>
          </p:cNvPr>
          <p:cNvSpPr txBox="1"/>
          <p:nvPr/>
        </p:nvSpPr>
        <p:spPr>
          <a:xfrm>
            <a:off x="6583085" y="2961543"/>
            <a:ext cx="914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160MHz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C371800-ED43-46F3-B8C3-7B9CA4DA435A}"/>
              </a:ext>
            </a:extLst>
          </p:cNvPr>
          <p:cNvCxnSpPr>
            <a:cxnSpLocks/>
          </p:cNvCxnSpPr>
          <p:nvPr/>
        </p:nvCxnSpPr>
        <p:spPr bwMode="auto">
          <a:xfrm>
            <a:off x="6553200" y="2316815"/>
            <a:ext cx="0" cy="4454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BF8C9872-3B76-409F-9A14-45FB7ACE1F96}"/>
              </a:ext>
            </a:extLst>
          </p:cNvPr>
          <p:cNvSpPr txBox="1"/>
          <p:nvPr/>
        </p:nvSpPr>
        <p:spPr>
          <a:xfrm>
            <a:off x="6583680" y="2380999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80MHz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7AA52BB-D0CA-43B8-B8D0-073B5195074B}"/>
              </a:ext>
            </a:extLst>
          </p:cNvPr>
          <p:cNvCxnSpPr>
            <a:cxnSpLocks/>
          </p:cNvCxnSpPr>
          <p:nvPr/>
        </p:nvCxnSpPr>
        <p:spPr bwMode="auto">
          <a:xfrm>
            <a:off x="6552605" y="1869324"/>
            <a:ext cx="0" cy="4454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A2ECA23-B5A8-4745-A97D-B194DF73AA27}"/>
              </a:ext>
            </a:extLst>
          </p:cNvPr>
          <p:cNvSpPr txBox="1"/>
          <p:nvPr/>
        </p:nvSpPr>
        <p:spPr>
          <a:xfrm>
            <a:off x="6583085" y="1946208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80MHz</a:t>
            </a:r>
          </a:p>
        </p:txBody>
      </p:sp>
    </p:spTree>
    <p:extLst>
      <p:ext uri="{BB962C8B-B14F-4D97-AF65-F5344CB8AC3E}">
        <p14:creationId xmlns:p14="http://schemas.microsoft.com/office/powerpoint/2010/main" val="2589112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5CF09-318C-4D43-9237-27E6ECD43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Sub-PPDU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8DD8C-4D3A-486D-8330-56A977A82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676400"/>
            <a:ext cx="8115301" cy="4724400"/>
          </a:xfrm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Sub-PPDU can be EHT or HE PPDU.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EHT-HE aggregation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Most useful case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Achieve good throughput gain with traffic from mixed STAs.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Better support of secondary channel parking of EHT STAs. 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EHT-EHT aggregation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Similarly to EHT OFDMA, with limitation of resource allocation.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May save some EHT-SIG overhead.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HE-HE aggregation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Achieves double/quadruple throughput with similar overhead. 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May not work well in punctured channels.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HE 80MHz operating STA parking on secondary 80MHz does NOT have good support for punctured channels.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163B47-E4A3-42BF-8A9B-BD4F1C3BBB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51949-1429-40DA-A18E-0B78B3C0AB3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8AC98A-0FF7-4494-AD6C-01354EE461E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099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8175"/>
            <a:ext cx="7770813" cy="1065213"/>
          </a:xfrm>
        </p:spPr>
        <p:txBody>
          <a:bodyPr/>
          <a:lstStyle/>
          <a:p>
            <a:r>
              <a:rPr lang="en-US" dirty="0"/>
              <a:t>Enabler for A-PPDU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579563"/>
            <a:ext cx="8142288" cy="5049837"/>
          </a:xfrm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Mechanism for STAs parked on secondary channels, e.g. 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SST protocol enhancement.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PHY signaling for P</a:t>
            </a:r>
            <a:r>
              <a:rPr lang="en-US" dirty="0"/>
              <a:t>uncture Information for each segment.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Preamble alignment across sub-PPDUs.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EHT and HE are well aligned up to U-SIG/HE-SIGA. 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Alignment of EHT-SIG and HE-SIGB.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Padding scheme to allow the same number symbols. 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HE-SIGB allows SU/MUMIMO transmission in uncompressed mode.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EHT-SIG should also consider allowing SU/MUMIMO transmission in uncompressed mode.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Same format of EHT-LTF and/or HE-LTF, or same as Data.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Data portion alignment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The same tone spacing across sub-PPDUs: EHT and HE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The same GI setting.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18CE4-C57A-4061-B295-44FA61BA67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95C5A-5993-47D1-9231-A6F8940A395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359F36-BA98-479B-BF69-82FC68FA1BD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178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A-PPDU is beneficial for BSS with large BW.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most client STAs having operating BW &lt;= 160MHz.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Boost BSS throughput for both DL/UL.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Flexible scheduler for traffic from mixed generation of STAs.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small design consideration in EHT preamble, A-PPDU can be easily supported.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A-PPDU is almost transparent to both EHT and HE receiver.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18CE4-C57A-4061-B295-44FA61BA67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95C5A-5993-47D1-9231-A6F8940A395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359F36-BA98-479B-BF69-82FC68FA1BD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6286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define aggregated PPDU for EHT?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Aggregated PPDU consists of multiple sub-PPDUs.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sub-PPDU format combination limits to EHT and HE.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Other combinations are TBD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 the sub-PPDU using HE format, the PPDU BW 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A-PPDU will be R2 feature.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	Y</a:t>
            </a:r>
          </a:p>
          <a:p>
            <a:pPr marL="0" indent="0"/>
            <a:r>
              <a:rPr lang="en-US" dirty="0"/>
              <a:t>	N</a:t>
            </a:r>
          </a:p>
          <a:p>
            <a:pPr marL="0" indent="0"/>
            <a:r>
              <a:rPr lang="en-US" dirty="0"/>
              <a:t>	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18CE4-C57A-4061-B295-44FA61BA67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95C5A-5993-47D1-9231-A6F8940A395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359F36-BA98-479B-BF69-82FC68FA1BD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523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537</Words>
  <Application>Microsoft Office PowerPoint</Application>
  <PresentationFormat>On-screen Show (4:3)</PresentationFormat>
  <Paragraphs>94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Aggregated PPDU for Large BW</vt:lpstr>
      <vt:lpstr>Introduction</vt:lpstr>
      <vt:lpstr>Aggregated PPDU (A-PPDU)</vt:lpstr>
      <vt:lpstr>Sub-PPDU Format</vt:lpstr>
      <vt:lpstr>Enabler for A-PPDU</vt:lpstr>
      <vt:lpstr>Summary</vt:lpstr>
      <vt:lpstr>SP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1990</cp:revision>
  <cp:lastPrinted>1601-01-01T00:00:00Z</cp:lastPrinted>
  <dcterms:created xsi:type="dcterms:W3CDTF">2015-10-31T00:33:08Z</dcterms:created>
  <dcterms:modified xsi:type="dcterms:W3CDTF">2020-05-02T22:43:34Z</dcterms:modified>
</cp:coreProperties>
</file>