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905" r:id="rId3"/>
    <p:sldId id="908" r:id="rId4"/>
    <p:sldId id="906" r:id="rId5"/>
    <p:sldId id="909" r:id="rId6"/>
    <p:sldId id="918" r:id="rId7"/>
    <p:sldId id="907" r:id="rId8"/>
    <p:sldId id="910" r:id="rId9"/>
    <p:sldId id="912" r:id="rId10"/>
    <p:sldId id="913" r:id="rId11"/>
    <p:sldId id="914"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86385" autoAdjust="0"/>
  </p:normalViewPr>
  <p:slideViewPr>
    <p:cSldViewPr>
      <p:cViewPr varScale="1">
        <p:scale>
          <a:sx n="110" d="100"/>
          <a:sy n="110" d="100"/>
        </p:scale>
        <p:origin x="156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68" y="6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12/7/2020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12/7/2020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12/7/2020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598842" y="6475413"/>
            <a:ext cx="1945083"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36154" cy="276999"/>
          </a:xfrm>
          <a:prstGeom prst="rect">
            <a:avLst/>
          </a:prstGeom>
          <a:ln/>
        </p:spPr>
        <p:txBody>
          <a:bodyPr/>
          <a:lstStyle>
            <a:lvl1pPr>
              <a:defRPr/>
            </a:lvl1pPr>
          </a:lstStyle>
          <a:p>
            <a:pPr>
              <a:defRPr/>
            </a:pPr>
            <a:r>
              <a:rPr lang="en-US" dirty="0"/>
              <a:t>1/6/2020</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6598841" y="6475413"/>
            <a:ext cx="19450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Young Hoon Kwon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685800" y="332601"/>
            <a:ext cx="7772399" cy="276999"/>
          </a:xfrm>
          <a:prstGeom prst="rect">
            <a:avLst/>
          </a:prstGeom>
          <a:noFill/>
          <a:ln w="9525">
            <a:noFill/>
            <a:miter lim="800000"/>
            <a:headEnd/>
            <a:tailEnd/>
          </a:ln>
          <a:effectLst/>
        </p:spPr>
        <p:txBody>
          <a:bodyPr wrap="square" lIns="0" tIns="0" rIns="0" bIns="0" anchor="b">
            <a:spAutoFit/>
          </a:bodyPr>
          <a:lstStyle/>
          <a:p>
            <a:pPr marL="0" lvl="4" algn="just" eaLnBrk="0" hangingPunct="0">
              <a:defRPr/>
            </a:pPr>
            <a:r>
              <a:rPr lang="en-US" sz="1800" b="1" dirty="0">
                <a:cs typeface="+mn-cs"/>
              </a:rPr>
              <a:t>4/28/2020 			    	      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0689</a:t>
            </a:r>
            <a:r>
              <a:rPr lang="en-US" sz="1800" b="1" dirty="0">
                <a:cs typeface="+mn-cs"/>
              </a:rPr>
              <a:t>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Single STA Trigger</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2020-04-28</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974091703"/>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6598841" y="6475413"/>
            <a:ext cx="1945084" cy="184666"/>
          </a:xfrm>
        </p:spPr>
        <p:txBody>
          <a:bodyPr/>
          <a:lstStyle/>
          <a:p>
            <a:pPr>
              <a:defRPr/>
            </a:pPr>
            <a:r>
              <a:rPr lang="en-US" dirty="0"/>
              <a:t>Young Hoon Kwon et al (NXP)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2B877-AE8F-4EE7-AC31-9A4EB8EE475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45E436CD-84A1-4416-B4A5-72758F7DDC98}"/>
              </a:ext>
            </a:extLst>
          </p:cNvPr>
          <p:cNvSpPr>
            <a:spLocks noGrp="1"/>
          </p:cNvSpPr>
          <p:nvPr>
            <p:ph idx="1"/>
          </p:nvPr>
        </p:nvSpPr>
        <p:spPr/>
        <p:txBody>
          <a:bodyPr/>
          <a:lstStyle/>
          <a:p>
            <a:r>
              <a:rPr lang="en-US" dirty="0"/>
              <a:t>Need of single STA trigger frame is discussed:</a:t>
            </a:r>
          </a:p>
          <a:p>
            <a:pPr lvl="1"/>
            <a:r>
              <a:rPr lang="en-US" dirty="0"/>
              <a:t>Triggering a SU PPDU with indicated PPDU length.</a:t>
            </a:r>
          </a:p>
          <a:p>
            <a:r>
              <a:rPr lang="en-US" dirty="0"/>
              <a:t>Use of A-Control field looks more suitable.</a:t>
            </a:r>
          </a:p>
          <a:p>
            <a:pPr lvl="1"/>
            <a:r>
              <a:rPr lang="en-US" dirty="0"/>
              <a:t>Less overhead and more flexible usage</a:t>
            </a:r>
          </a:p>
          <a:p>
            <a:r>
              <a:rPr lang="en-US" dirty="0"/>
              <a:t>Single STA trigger can also be used to solicit an acknowledgement frame with higher rate and/or specific PPDU format even in single link operation.</a:t>
            </a:r>
          </a:p>
          <a:p>
            <a:pPr lvl="1"/>
            <a:r>
              <a:rPr lang="en-US" dirty="0"/>
              <a:t>To reduce BA overhead especially for a BA with large bitmap size</a:t>
            </a:r>
          </a:p>
        </p:txBody>
      </p:sp>
      <p:sp>
        <p:nvSpPr>
          <p:cNvPr id="4" name="Footer Placeholder 3">
            <a:extLst>
              <a:ext uri="{FF2B5EF4-FFF2-40B4-BE49-F238E27FC236}">
                <a16:creationId xmlns:a16="http://schemas.microsoft.com/office/drawing/2014/main" id="{B69826BF-6BFD-405F-A8B3-B4F2D1C835D2}"/>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9434E21B-DB96-460E-8F5F-1945AA1ADFE3}"/>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797653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C8603-713E-4DAA-9A9E-FC7DB1DB04CB}"/>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AC8AEB3C-A43D-49F0-A28E-B55790625450}"/>
              </a:ext>
            </a:extLst>
          </p:cNvPr>
          <p:cNvSpPr>
            <a:spLocks noGrp="1"/>
          </p:cNvSpPr>
          <p:nvPr>
            <p:ph idx="1"/>
          </p:nvPr>
        </p:nvSpPr>
        <p:spPr>
          <a:xfrm>
            <a:off x="685800" y="1981200"/>
            <a:ext cx="8153400" cy="4114800"/>
          </a:xfrm>
        </p:spPr>
        <p:txBody>
          <a:bodyPr/>
          <a:lstStyle/>
          <a:p>
            <a:r>
              <a:rPr lang="en-US" dirty="0"/>
              <a:t>Do you support in R1 of </a:t>
            </a:r>
            <a:r>
              <a:rPr lang="en-US" dirty="0" err="1"/>
              <a:t>TGbe</a:t>
            </a:r>
            <a:r>
              <a:rPr lang="en-US" dirty="0"/>
              <a:t> SFD that</a:t>
            </a:r>
          </a:p>
          <a:p>
            <a:pPr lvl="1"/>
            <a:r>
              <a:rPr lang="en-US" dirty="0"/>
              <a:t>A non-AP STA can include an indication in a PPDU that solicits an AP to transmit a control response frame in an SU PPDU whose duration is indicated by a new A-ctrl subfield. The new A-ctrl subfield will be specifically designed to include that duration for the control response.</a:t>
            </a:r>
            <a:endParaRPr lang="en-US" b="1" dirty="0"/>
          </a:p>
          <a:p>
            <a:pPr lvl="1"/>
            <a:r>
              <a:rPr lang="en-US" dirty="0"/>
              <a:t>The SU PPDU can be carried in at least HE/EHT PPDU to meet the indicated duration.</a:t>
            </a:r>
            <a:endParaRPr lang="en-US" b="1" dirty="0"/>
          </a:p>
          <a:p>
            <a:pPr lvl="1"/>
            <a:endParaRPr lang="en-US" dirty="0"/>
          </a:p>
          <a:p>
            <a:endParaRPr lang="en-US" dirty="0"/>
          </a:p>
        </p:txBody>
      </p:sp>
      <p:sp>
        <p:nvSpPr>
          <p:cNvPr id="4" name="Footer Placeholder 3">
            <a:extLst>
              <a:ext uri="{FF2B5EF4-FFF2-40B4-BE49-F238E27FC236}">
                <a16:creationId xmlns:a16="http://schemas.microsoft.com/office/drawing/2014/main" id="{6C362C47-82C8-4AB8-A909-FFFA6ECEF6FA}"/>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497B02B1-655C-4AF1-88D7-82455156204F}"/>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3278620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06343-D840-4A4A-BBCE-38BCA4461D1F}"/>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6666C1FA-EEDE-4E6B-B9AB-3EA26BEF2624}"/>
              </a:ext>
            </a:extLst>
          </p:cNvPr>
          <p:cNvSpPr>
            <a:spLocks noGrp="1"/>
          </p:cNvSpPr>
          <p:nvPr>
            <p:ph idx="1"/>
          </p:nvPr>
        </p:nvSpPr>
        <p:spPr>
          <a:xfrm>
            <a:off x="685800" y="1981200"/>
            <a:ext cx="7772400" cy="2819400"/>
          </a:xfrm>
        </p:spPr>
        <p:txBody>
          <a:bodyPr/>
          <a:lstStyle/>
          <a:p>
            <a:r>
              <a:rPr lang="en-US" dirty="0"/>
              <a:t>For a transmission to a non-AP non-STR MLD on multiple links, an AP MLD would like to align the transmission end time on the multiple links.</a:t>
            </a:r>
          </a:p>
          <a:p>
            <a:r>
              <a:rPr lang="en-US" dirty="0"/>
              <a:t>At the same time, the AP MLD would like to solicit immediate response frame to be carried on PPDUs occupying the same packet duration during the AP MLD’s TXOPs on multiple links.</a:t>
            </a:r>
          </a:p>
        </p:txBody>
      </p:sp>
      <p:sp>
        <p:nvSpPr>
          <p:cNvPr id="4" name="Footer Placeholder 3">
            <a:extLst>
              <a:ext uri="{FF2B5EF4-FFF2-40B4-BE49-F238E27FC236}">
                <a16:creationId xmlns:a16="http://schemas.microsoft.com/office/drawing/2014/main" id="{B6890F62-67DB-4940-A659-74DCE280C1D0}"/>
              </a:ext>
            </a:extLst>
          </p:cNvPr>
          <p:cNvSpPr>
            <a:spLocks noGrp="1"/>
          </p:cNvSpPr>
          <p:nvPr>
            <p:ph type="ftr" sz="quarter" idx="11"/>
          </p:nvPr>
        </p:nvSpPr>
        <p:spPr/>
        <p:txBody>
          <a:bodyPr/>
          <a:lstStyle/>
          <a:p>
            <a:pPr>
              <a:defRPr/>
            </a:pPr>
            <a:r>
              <a:rPr lang="en-US" dirty="0"/>
              <a:t>Young Hoon Kwon et al (NXP)</a:t>
            </a:r>
          </a:p>
        </p:txBody>
      </p:sp>
      <p:sp>
        <p:nvSpPr>
          <p:cNvPr id="5" name="Slide Number Placeholder 4">
            <a:extLst>
              <a:ext uri="{FF2B5EF4-FFF2-40B4-BE49-F238E27FC236}">
                <a16:creationId xmlns:a16="http://schemas.microsoft.com/office/drawing/2014/main" id="{5C91B381-BAD8-462B-ABCA-D1C014346AAD}"/>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cxnSp>
        <p:nvCxnSpPr>
          <p:cNvPr id="7" name="Straight Arrow Connector 6">
            <a:extLst>
              <a:ext uri="{FF2B5EF4-FFF2-40B4-BE49-F238E27FC236}">
                <a16:creationId xmlns:a16="http://schemas.microsoft.com/office/drawing/2014/main" id="{50B787A6-99F3-4693-B014-5395C5D678ED}"/>
              </a:ext>
            </a:extLst>
          </p:cNvPr>
          <p:cNvCxnSpPr>
            <a:cxnSpLocks/>
          </p:cNvCxnSpPr>
          <p:nvPr/>
        </p:nvCxnSpPr>
        <p:spPr bwMode="auto">
          <a:xfrm>
            <a:off x="1828800" y="5257800"/>
            <a:ext cx="48768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9" name="Rectangle 8">
            <a:extLst>
              <a:ext uri="{FF2B5EF4-FFF2-40B4-BE49-F238E27FC236}">
                <a16:creationId xmlns:a16="http://schemas.microsoft.com/office/drawing/2014/main" id="{E2CC9B7B-3A52-4118-9D55-01FFBDEDEA72}"/>
              </a:ext>
            </a:extLst>
          </p:cNvPr>
          <p:cNvSpPr/>
          <p:nvPr/>
        </p:nvSpPr>
        <p:spPr bwMode="auto">
          <a:xfrm>
            <a:off x="2438400" y="4953015"/>
            <a:ext cx="12192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DATA1</a:t>
            </a:r>
          </a:p>
        </p:txBody>
      </p:sp>
      <p:sp>
        <p:nvSpPr>
          <p:cNvPr id="10" name="Rectangle 9">
            <a:extLst>
              <a:ext uri="{FF2B5EF4-FFF2-40B4-BE49-F238E27FC236}">
                <a16:creationId xmlns:a16="http://schemas.microsoft.com/office/drawing/2014/main" id="{DD02C64F-38CD-4945-AB5D-56466C8EE395}"/>
              </a:ext>
            </a:extLst>
          </p:cNvPr>
          <p:cNvSpPr/>
          <p:nvPr/>
        </p:nvSpPr>
        <p:spPr bwMode="auto">
          <a:xfrm>
            <a:off x="3811588" y="5257800"/>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BA1</a:t>
            </a:r>
          </a:p>
        </p:txBody>
      </p:sp>
      <p:sp>
        <p:nvSpPr>
          <p:cNvPr id="11" name="Rectangle 10">
            <a:extLst>
              <a:ext uri="{FF2B5EF4-FFF2-40B4-BE49-F238E27FC236}">
                <a16:creationId xmlns:a16="http://schemas.microsoft.com/office/drawing/2014/main" id="{B179DF29-9B86-4720-92E4-2ED56A81497D}"/>
              </a:ext>
            </a:extLst>
          </p:cNvPr>
          <p:cNvSpPr/>
          <p:nvPr/>
        </p:nvSpPr>
        <p:spPr bwMode="auto">
          <a:xfrm>
            <a:off x="4586871" y="4953015"/>
            <a:ext cx="8382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DATA3</a:t>
            </a:r>
          </a:p>
        </p:txBody>
      </p:sp>
      <p:sp>
        <p:nvSpPr>
          <p:cNvPr id="12" name="Rectangle 11">
            <a:extLst>
              <a:ext uri="{FF2B5EF4-FFF2-40B4-BE49-F238E27FC236}">
                <a16:creationId xmlns:a16="http://schemas.microsoft.com/office/drawing/2014/main" id="{F545C0D1-3210-44A0-84D1-52479BD681C3}"/>
              </a:ext>
            </a:extLst>
          </p:cNvPr>
          <p:cNvSpPr/>
          <p:nvPr/>
        </p:nvSpPr>
        <p:spPr bwMode="auto">
          <a:xfrm>
            <a:off x="5579059" y="5257800"/>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BA3</a:t>
            </a:r>
          </a:p>
        </p:txBody>
      </p:sp>
      <p:grpSp>
        <p:nvGrpSpPr>
          <p:cNvPr id="22" name="Group 21">
            <a:extLst>
              <a:ext uri="{FF2B5EF4-FFF2-40B4-BE49-F238E27FC236}">
                <a16:creationId xmlns:a16="http://schemas.microsoft.com/office/drawing/2014/main" id="{60EDD563-ECF5-4E8C-9C31-32000F77B1F3}"/>
              </a:ext>
            </a:extLst>
          </p:cNvPr>
          <p:cNvGrpSpPr/>
          <p:nvPr/>
        </p:nvGrpSpPr>
        <p:grpSpPr>
          <a:xfrm>
            <a:off x="2057400" y="5105400"/>
            <a:ext cx="381000" cy="152400"/>
            <a:chOff x="1600200" y="5791200"/>
            <a:chExt cx="381000" cy="152400"/>
          </a:xfrm>
        </p:grpSpPr>
        <p:cxnSp>
          <p:nvCxnSpPr>
            <p:cNvPr id="15" name="Straight Connector 14">
              <a:extLst>
                <a:ext uri="{FF2B5EF4-FFF2-40B4-BE49-F238E27FC236}">
                  <a16:creationId xmlns:a16="http://schemas.microsoft.com/office/drawing/2014/main" id="{AA7E5803-8EEB-4692-BD0F-F23F415C0AAC}"/>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6" name="Straight Connector 15">
              <a:extLst>
                <a:ext uri="{FF2B5EF4-FFF2-40B4-BE49-F238E27FC236}">
                  <a16:creationId xmlns:a16="http://schemas.microsoft.com/office/drawing/2014/main" id="{BF2A3C70-ACA2-4CD3-8111-F7997CEE9B0C}"/>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7" name="Straight Connector 16">
              <a:extLst>
                <a:ext uri="{FF2B5EF4-FFF2-40B4-BE49-F238E27FC236}">
                  <a16:creationId xmlns:a16="http://schemas.microsoft.com/office/drawing/2014/main" id="{78D18AEF-CCA1-4E7C-8B2E-02D56BB61B58}"/>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8" name="Straight Connector 17">
              <a:extLst>
                <a:ext uri="{FF2B5EF4-FFF2-40B4-BE49-F238E27FC236}">
                  <a16:creationId xmlns:a16="http://schemas.microsoft.com/office/drawing/2014/main" id="{A47AF518-039E-4B27-AAA9-E04B5246AADF}"/>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9" name="Straight Connector 18">
              <a:extLst>
                <a:ext uri="{FF2B5EF4-FFF2-40B4-BE49-F238E27FC236}">
                  <a16:creationId xmlns:a16="http://schemas.microsoft.com/office/drawing/2014/main" id="{651FB0BE-BEBE-486B-9A3F-294ABBB348CB}"/>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23" name="Straight Arrow Connector 22">
            <a:extLst>
              <a:ext uri="{FF2B5EF4-FFF2-40B4-BE49-F238E27FC236}">
                <a16:creationId xmlns:a16="http://schemas.microsoft.com/office/drawing/2014/main" id="{639A3DE7-2897-457F-864B-A669DC25F120}"/>
              </a:ext>
            </a:extLst>
          </p:cNvPr>
          <p:cNvCxnSpPr>
            <a:cxnSpLocks/>
          </p:cNvCxnSpPr>
          <p:nvPr/>
        </p:nvCxnSpPr>
        <p:spPr bwMode="auto">
          <a:xfrm>
            <a:off x="1828800" y="6019815"/>
            <a:ext cx="48768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24" name="Rectangle 23">
            <a:extLst>
              <a:ext uri="{FF2B5EF4-FFF2-40B4-BE49-F238E27FC236}">
                <a16:creationId xmlns:a16="http://schemas.microsoft.com/office/drawing/2014/main" id="{BABB3762-EFBD-4474-B2DD-92527F555AEC}"/>
              </a:ext>
            </a:extLst>
          </p:cNvPr>
          <p:cNvSpPr/>
          <p:nvPr/>
        </p:nvSpPr>
        <p:spPr bwMode="auto">
          <a:xfrm>
            <a:off x="2667000" y="5715030"/>
            <a:ext cx="9906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DATA2</a:t>
            </a:r>
          </a:p>
        </p:txBody>
      </p:sp>
      <p:sp>
        <p:nvSpPr>
          <p:cNvPr id="25" name="Rectangle 24">
            <a:extLst>
              <a:ext uri="{FF2B5EF4-FFF2-40B4-BE49-F238E27FC236}">
                <a16:creationId xmlns:a16="http://schemas.microsoft.com/office/drawing/2014/main" id="{76143AD8-30B0-4193-8807-F2FDAB6FD4CB}"/>
              </a:ext>
            </a:extLst>
          </p:cNvPr>
          <p:cNvSpPr/>
          <p:nvPr/>
        </p:nvSpPr>
        <p:spPr bwMode="auto">
          <a:xfrm>
            <a:off x="3811588" y="6019815"/>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BA2</a:t>
            </a:r>
          </a:p>
        </p:txBody>
      </p:sp>
      <p:sp>
        <p:nvSpPr>
          <p:cNvPr id="26" name="Rectangle 25">
            <a:extLst>
              <a:ext uri="{FF2B5EF4-FFF2-40B4-BE49-F238E27FC236}">
                <a16:creationId xmlns:a16="http://schemas.microsoft.com/office/drawing/2014/main" id="{3352D0D2-BCAD-4968-91B7-0BB823A2FBA6}"/>
              </a:ext>
            </a:extLst>
          </p:cNvPr>
          <p:cNvSpPr/>
          <p:nvPr/>
        </p:nvSpPr>
        <p:spPr bwMode="auto">
          <a:xfrm>
            <a:off x="4586871" y="5715030"/>
            <a:ext cx="8382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DATA4</a:t>
            </a:r>
          </a:p>
        </p:txBody>
      </p:sp>
      <p:sp>
        <p:nvSpPr>
          <p:cNvPr id="27" name="Rectangle 26">
            <a:extLst>
              <a:ext uri="{FF2B5EF4-FFF2-40B4-BE49-F238E27FC236}">
                <a16:creationId xmlns:a16="http://schemas.microsoft.com/office/drawing/2014/main" id="{71FBDF28-4A78-48E4-A66A-06DFE20A69AA}"/>
              </a:ext>
            </a:extLst>
          </p:cNvPr>
          <p:cNvSpPr/>
          <p:nvPr/>
        </p:nvSpPr>
        <p:spPr bwMode="auto">
          <a:xfrm>
            <a:off x="5579059" y="6019815"/>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BA4</a:t>
            </a:r>
          </a:p>
        </p:txBody>
      </p:sp>
      <p:grpSp>
        <p:nvGrpSpPr>
          <p:cNvPr id="28" name="Group 27">
            <a:extLst>
              <a:ext uri="{FF2B5EF4-FFF2-40B4-BE49-F238E27FC236}">
                <a16:creationId xmlns:a16="http://schemas.microsoft.com/office/drawing/2014/main" id="{73519EB0-5BB2-4413-966A-8E63BE7ED79B}"/>
              </a:ext>
            </a:extLst>
          </p:cNvPr>
          <p:cNvGrpSpPr/>
          <p:nvPr/>
        </p:nvGrpSpPr>
        <p:grpSpPr>
          <a:xfrm>
            <a:off x="2286000" y="5867415"/>
            <a:ext cx="381000" cy="152400"/>
            <a:chOff x="1600200" y="5791200"/>
            <a:chExt cx="381000" cy="152400"/>
          </a:xfrm>
        </p:grpSpPr>
        <p:cxnSp>
          <p:nvCxnSpPr>
            <p:cNvPr id="29" name="Straight Connector 28">
              <a:extLst>
                <a:ext uri="{FF2B5EF4-FFF2-40B4-BE49-F238E27FC236}">
                  <a16:creationId xmlns:a16="http://schemas.microsoft.com/office/drawing/2014/main" id="{A0BEF70D-63F0-49CF-AE83-C224865AC8C9}"/>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30" name="Straight Connector 29">
              <a:extLst>
                <a:ext uri="{FF2B5EF4-FFF2-40B4-BE49-F238E27FC236}">
                  <a16:creationId xmlns:a16="http://schemas.microsoft.com/office/drawing/2014/main" id="{04D31F30-2D8E-48C7-98FA-0C892A9E11C9}"/>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31" name="Straight Connector 30">
              <a:extLst>
                <a:ext uri="{FF2B5EF4-FFF2-40B4-BE49-F238E27FC236}">
                  <a16:creationId xmlns:a16="http://schemas.microsoft.com/office/drawing/2014/main" id="{7D78DF99-5561-4D1A-A0EF-7A13FC2AA2F6}"/>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32" name="Straight Connector 31">
              <a:extLst>
                <a:ext uri="{FF2B5EF4-FFF2-40B4-BE49-F238E27FC236}">
                  <a16:creationId xmlns:a16="http://schemas.microsoft.com/office/drawing/2014/main" id="{98AC47AE-DB75-4172-B705-A7B9DC7F686A}"/>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33" name="Straight Connector 32">
              <a:extLst>
                <a:ext uri="{FF2B5EF4-FFF2-40B4-BE49-F238E27FC236}">
                  <a16:creationId xmlns:a16="http://schemas.microsoft.com/office/drawing/2014/main" id="{397E5892-A763-49C4-98A3-764C6B2DB573}"/>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39" name="Straight Connector 38">
            <a:extLst>
              <a:ext uri="{FF2B5EF4-FFF2-40B4-BE49-F238E27FC236}">
                <a16:creationId xmlns:a16="http://schemas.microsoft.com/office/drawing/2014/main" id="{630D0A28-CFFA-4DFB-92D1-9052B768F313}"/>
              </a:ext>
            </a:extLst>
          </p:cNvPr>
          <p:cNvCxnSpPr>
            <a:cxnSpLocks/>
            <a:stCxn id="10" idx="1"/>
            <a:endCxn id="25" idx="1"/>
          </p:cNvCxnSpPr>
          <p:nvPr/>
        </p:nvCxnSpPr>
        <p:spPr bwMode="auto">
          <a:xfrm>
            <a:off x="3811588" y="5410193"/>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0" name="Straight Connector 39">
            <a:extLst>
              <a:ext uri="{FF2B5EF4-FFF2-40B4-BE49-F238E27FC236}">
                <a16:creationId xmlns:a16="http://schemas.microsoft.com/office/drawing/2014/main" id="{18B1B7C4-D412-4E78-8FA2-BF9A9BFBAD4C}"/>
              </a:ext>
            </a:extLst>
          </p:cNvPr>
          <p:cNvCxnSpPr>
            <a:cxnSpLocks/>
            <a:stCxn id="10" idx="3"/>
            <a:endCxn id="25" idx="3"/>
          </p:cNvCxnSpPr>
          <p:nvPr/>
        </p:nvCxnSpPr>
        <p:spPr bwMode="auto">
          <a:xfrm>
            <a:off x="4419600" y="5410193"/>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1" name="Straight Connector 40">
            <a:extLst>
              <a:ext uri="{FF2B5EF4-FFF2-40B4-BE49-F238E27FC236}">
                <a16:creationId xmlns:a16="http://schemas.microsoft.com/office/drawing/2014/main" id="{1D72E72B-73BB-48F3-8FD5-01C744447F1A}"/>
              </a:ext>
            </a:extLst>
          </p:cNvPr>
          <p:cNvCxnSpPr>
            <a:cxnSpLocks/>
            <a:stCxn id="11" idx="1"/>
            <a:endCxn id="26" idx="1"/>
          </p:cNvCxnSpPr>
          <p:nvPr/>
        </p:nvCxnSpPr>
        <p:spPr bwMode="auto">
          <a:xfrm>
            <a:off x="4586871" y="5105408"/>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2" name="Straight Connector 41">
            <a:extLst>
              <a:ext uri="{FF2B5EF4-FFF2-40B4-BE49-F238E27FC236}">
                <a16:creationId xmlns:a16="http://schemas.microsoft.com/office/drawing/2014/main" id="{C342E31B-CFF5-4D11-8E06-1CB6ED630697}"/>
              </a:ext>
            </a:extLst>
          </p:cNvPr>
          <p:cNvCxnSpPr>
            <a:cxnSpLocks/>
            <a:stCxn id="11" idx="3"/>
            <a:endCxn id="26" idx="3"/>
          </p:cNvCxnSpPr>
          <p:nvPr/>
        </p:nvCxnSpPr>
        <p:spPr bwMode="auto">
          <a:xfrm>
            <a:off x="5425071" y="5105408"/>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3" name="Straight Connector 42">
            <a:extLst>
              <a:ext uri="{FF2B5EF4-FFF2-40B4-BE49-F238E27FC236}">
                <a16:creationId xmlns:a16="http://schemas.microsoft.com/office/drawing/2014/main" id="{2D54CDC3-6261-41EC-A964-AC4A4EF4D2AA}"/>
              </a:ext>
            </a:extLst>
          </p:cNvPr>
          <p:cNvCxnSpPr>
            <a:cxnSpLocks/>
            <a:stCxn id="12" idx="1"/>
            <a:endCxn id="27" idx="1"/>
          </p:cNvCxnSpPr>
          <p:nvPr/>
        </p:nvCxnSpPr>
        <p:spPr bwMode="auto">
          <a:xfrm>
            <a:off x="5579059" y="5410193"/>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4" name="Straight Connector 43">
            <a:extLst>
              <a:ext uri="{FF2B5EF4-FFF2-40B4-BE49-F238E27FC236}">
                <a16:creationId xmlns:a16="http://schemas.microsoft.com/office/drawing/2014/main" id="{0A924291-B14A-45D3-B919-BD269D1B3F19}"/>
              </a:ext>
            </a:extLst>
          </p:cNvPr>
          <p:cNvCxnSpPr>
            <a:cxnSpLocks/>
            <a:stCxn id="12" idx="3"/>
            <a:endCxn id="27" idx="3"/>
          </p:cNvCxnSpPr>
          <p:nvPr/>
        </p:nvCxnSpPr>
        <p:spPr bwMode="auto">
          <a:xfrm>
            <a:off x="6187071" y="5410193"/>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57" name="Straight Connector 56">
            <a:extLst>
              <a:ext uri="{FF2B5EF4-FFF2-40B4-BE49-F238E27FC236}">
                <a16:creationId xmlns:a16="http://schemas.microsoft.com/office/drawing/2014/main" id="{837A71E5-8074-4709-A38E-6AB71FB8CB34}"/>
              </a:ext>
            </a:extLst>
          </p:cNvPr>
          <p:cNvCxnSpPr>
            <a:cxnSpLocks/>
            <a:stCxn id="9" idx="3"/>
            <a:endCxn id="24" idx="3"/>
          </p:cNvCxnSpPr>
          <p:nvPr/>
        </p:nvCxnSpPr>
        <p:spPr bwMode="auto">
          <a:xfrm>
            <a:off x="3657600" y="5105408"/>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sp>
        <p:nvSpPr>
          <p:cNvPr id="60" name="TextBox 59">
            <a:extLst>
              <a:ext uri="{FF2B5EF4-FFF2-40B4-BE49-F238E27FC236}">
                <a16:creationId xmlns:a16="http://schemas.microsoft.com/office/drawing/2014/main" id="{8C4BB340-71B0-4CC7-A704-ED9C527E090B}"/>
              </a:ext>
            </a:extLst>
          </p:cNvPr>
          <p:cNvSpPr txBox="1"/>
          <p:nvPr/>
        </p:nvSpPr>
        <p:spPr>
          <a:xfrm>
            <a:off x="6738562" y="5122862"/>
            <a:ext cx="591829"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1</a:t>
            </a:r>
          </a:p>
        </p:txBody>
      </p:sp>
      <p:sp>
        <p:nvSpPr>
          <p:cNvPr id="61" name="TextBox 60">
            <a:extLst>
              <a:ext uri="{FF2B5EF4-FFF2-40B4-BE49-F238E27FC236}">
                <a16:creationId xmlns:a16="http://schemas.microsoft.com/office/drawing/2014/main" id="{45246591-0A7D-4467-8933-5A875B449758}"/>
              </a:ext>
            </a:extLst>
          </p:cNvPr>
          <p:cNvSpPr txBox="1"/>
          <p:nvPr/>
        </p:nvSpPr>
        <p:spPr>
          <a:xfrm>
            <a:off x="6727990" y="5879712"/>
            <a:ext cx="593432"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2</a:t>
            </a:r>
          </a:p>
        </p:txBody>
      </p:sp>
    </p:spTree>
    <p:extLst>
      <p:ext uri="{BB962C8B-B14F-4D97-AF65-F5344CB8AC3E}">
        <p14:creationId xmlns:p14="http://schemas.microsoft.com/office/powerpoint/2010/main" val="3766724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6C2A9-8ACC-4321-AF01-6A2F363171A3}"/>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C6C3318A-0885-4D61-ADA3-02C680820D14}"/>
              </a:ext>
            </a:extLst>
          </p:cNvPr>
          <p:cNvSpPr>
            <a:spLocks noGrp="1"/>
          </p:cNvSpPr>
          <p:nvPr>
            <p:ph idx="1"/>
          </p:nvPr>
        </p:nvSpPr>
        <p:spPr>
          <a:xfrm>
            <a:off x="685800" y="1981200"/>
            <a:ext cx="7772400" cy="4419600"/>
          </a:xfrm>
        </p:spPr>
        <p:txBody>
          <a:bodyPr>
            <a:normAutofit fontScale="92500" lnSpcReduction="10000"/>
          </a:bodyPr>
          <a:lstStyle/>
          <a:p>
            <a:r>
              <a:rPr lang="en-US" dirty="0"/>
              <a:t>Baseline rules for rate selection for control response frame:</a:t>
            </a:r>
          </a:p>
          <a:p>
            <a:pPr lvl="1"/>
            <a:r>
              <a:rPr lang="en-US" dirty="0"/>
              <a:t>If a CTS or Ack frame is carried in a non-HT PPDU, the primary rate is defined to be the highest rate in the </a:t>
            </a:r>
            <a:r>
              <a:rPr lang="en-US" dirty="0" err="1"/>
              <a:t>BSSBasicRateSet</a:t>
            </a:r>
            <a:r>
              <a:rPr lang="en-US" dirty="0"/>
              <a:t> parameter that is less than or equal to the rate (or non-HT reference rate) of the previous frame. </a:t>
            </a:r>
          </a:p>
          <a:p>
            <a:pPr lvl="1"/>
            <a:r>
              <a:rPr lang="en-US" dirty="0"/>
              <a:t>If no rate in the </a:t>
            </a:r>
            <a:r>
              <a:rPr lang="en-US" dirty="0" err="1"/>
              <a:t>BSSBasicRateSet</a:t>
            </a:r>
            <a:r>
              <a:rPr lang="en-US" dirty="0"/>
              <a:t> parameter meets these conditions, the primary rate is defined to be the highest mandatory rate of the attached PHY that is less than or equal to the rate (or non-HT reference rate) of the previous frame. </a:t>
            </a:r>
          </a:p>
          <a:p>
            <a:pPr lvl="1"/>
            <a:r>
              <a:rPr lang="en-US" dirty="0"/>
              <a:t>The STA may select an alternate rate according to the rules in 10.6.6.5.4.</a:t>
            </a:r>
          </a:p>
          <a:p>
            <a:pPr lvl="1"/>
            <a:r>
              <a:rPr lang="en-US" dirty="0"/>
              <a:t> The STA shall transmit the non-HT PPDU CTS or Ack frame at either the primary rate or the alternate rate, if one exists.</a:t>
            </a:r>
          </a:p>
          <a:p>
            <a:pPr lvl="1"/>
            <a:r>
              <a:rPr lang="en-US" dirty="0"/>
              <a:t>Similar rule is applied to BA frame transmission.</a:t>
            </a:r>
          </a:p>
          <a:p>
            <a:pPr lvl="1"/>
            <a:endParaRPr lang="en-US" dirty="0"/>
          </a:p>
        </p:txBody>
      </p:sp>
      <p:sp>
        <p:nvSpPr>
          <p:cNvPr id="4" name="Footer Placeholder 3">
            <a:extLst>
              <a:ext uri="{FF2B5EF4-FFF2-40B4-BE49-F238E27FC236}">
                <a16:creationId xmlns:a16="http://schemas.microsoft.com/office/drawing/2014/main" id="{3420DCDE-ED5B-4338-A784-900181F4F2B7}"/>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38CD0C4F-694D-4CE3-BE85-2BB6A21C2ECA}"/>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3569641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1D88B-9D5D-48FE-BE9B-38850734764D}"/>
              </a:ext>
            </a:extLst>
          </p:cNvPr>
          <p:cNvSpPr>
            <a:spLocks noGrp="1"/>
          </p:cNvSpPr>
          <p:nvPr>
            <p:ph type="title"/>
          </p:nvPr>
        </p:nvSpPr>
        <p:spPr/>
        <p:txBody>
          <a:bodyPr/>
          <a:lstStyle/>
          <a:p>
            <a:r>
              <a:rPr lang="en-US" dirty="0"/>
              <a:t>Issues</a:t>
            </a:r>
          </a:p>
        </p:txBody>
      </p:sp>
      <p:sp>
        <p:nvSpPr>
          <p:cNvPr id="3" name="Content Placeholder 2">
            <a:extLst>
              <a:ext uri="{FF2B5EF4-FFF2-40B4-BE49-F238E27FC236}">
                <a16:creationId xmlns:a16="http://schemas.microsoft.com/office/drawing/2014/main" id="{37533AA2-73BA-4110-8C17-D91416D7CC5D}"/>
              </a:ext>
            </a:extLst>
          </p:cNvPr>
          <p:cNvSpPr>
            <a:spLocks noGrp="1"/>
          </p:cNvSpPr>
          <p:nvPr>
            <p:ph idx="1"/>
          </p:nvPr>
        </p:nvSpPr>
        <p:spPr>
          <a:xfrm>
            <a:off x="685800" y="1981200"/>
            <a:ext cx="7772400" cy="4343400"/>
          </a:xfrm>
        </p:spPr>
        <p:txBody>
          <a:bodyPr>
            <a:normAutofit fontScale="92500" lnSpcReduction="20000"/>
          </a:bodyPr>
          <a:lstStyle/>
          <a:p>
            <a:r>
              <a:rPr lang="en-US" dirty="0"/>
              <a:t>There are several cases that the length of PPDU carrying immediate response frame can be different on different links:</a:t>
            </a:r>
          </a:p>
          <a:p>
            <a:pPr lvl="1"/>
            <a:r>
              <a:rPr lang="en-US" dirty="0"/>
              <a:t>Different primary rate on different links</a:t>
            </a:r>
          </a:p>
          <a:p>
            <a:pPr lvl="1"/>
            <a:r>
              <a:rPr lang="en-US" dirty="0"/>
              <a:t>Different acknowledgement frame on different links</a:t>
            </a:r>
          </a:p>
          <a:p>
            <a:pPr lvl="2"/>
            <a:r>
              <a:rPr lang="en-US" dirty="0"/>
              <a:t>Ack frame on link1 and BA on link2</a:t>
            </a:r>
          </a:p>
          <a:p>
            <a:pPr lvl="1"/>
            <a:r>
              <a:rPr lang="en-US" dirty="0"/>
              <a:t>Different bitmap size on different links</a:t>
            </a:r>
          </a:p>
          <a:p>
            <a:pPr lvl="2"/>
            <a:r>
              <a:rPr lang="en-US" dirty="0"/>
              <a:t>BA with 64 bitmap on link1 and BA with 1024 bitmap on link2</a:t>
            </a:r>
          </a:p>
          <a:p>
            <a:r>
              <a:rPr lang="en-US" dirty="0"/>
              <a:t>We need a mechanism to align the packet duration for the control response frames on different links even under above operation cases.</a:t>
            </a:r>
          </a:p>
          <a:p>
            <a:r>
              <a:rPr lang="en-US" dirty="0"/>
              <a:t>Several previous contributions mentioned using a (modified version of) Trigger frame to determine the packet duration of the control response frame for this purpose.</a:t>
            </a:r>
          </a:p>
          <a:p>
            <a:pPr marL="0" indent="0">
              <a:buNone/>
            </a:pPr>
            <a:endParaRPr lang="en-US" dirty="0"/>
          </a:p>
        </p:txBody>
      </p:sp>
      <p:sp>
        <p:nvSpPr>
          <p:cNvPr id="4" name="Footer Placeholder 3">
            <a:extLst>
              <a:ext uri="{FF2B5EF4-FFF2-40B4-BE49-F238E27FC236}">
                <a16:creationId xmlns:a16="http://schemas.microsoft.com/office/drawing/2014/main" id="{3951AF38-1538-48C0-A616-35F4D0E17D70}"/>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C50BF936-3A78-4857-896C-97207FE26EF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4052530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AAC4E-718D-45E2-A39D-EAA42C86A822}"/>
              </a:ext>
            </a:extLst>
          </p:cNvPr>
          <p:cNvSpPr>
            <a:spLocks noGrp="1"/>
          </p:cNvSpPr>
          <p:nvPr>
            <p:ph type="title"/>
          </p:nvPr>
        </p:nvSpPr>
        <p:spPr/>
        <p:txBody>
          <a:bodyPr/>
          <a:lstStyle/>
          <a:p>
            <a:r>
              <a:rPr lang="en-US" dirty="0"/>
              <a:t>Trigger information</a:t>
            </a:r>
          </a:p>
        </p:txBody>
      </p:sp>
      <p:sp>
        <p:nvSpPr>
          <p:cNvPr id="3" name="Content Placeholder 2">
            <a:extLst>
              <a:ext uri="{FF2B5EF4-FFF2-40B4-BE49-F238E27FC236}">
                <a16:creationId xmlns:a16="http://schemas.microsoft.com/office/drawing/2014/main" id="{57C00170-6F10-4BF1-BF32-0AE7C8A1D913}"/>
              </a:ext>
            </a:extLst>
          </p:cNvPr>
          <p:cNvSpPr>
            <a:spLocks noGrp="1"/>
          </p:cNvSpPr>
          <p:nvPr>
            <p:ph idx="1"/>
          </p:nvPr>
        </p:nvSpPr>
        <p:spPr>
          <a:xfrm>
            <a:off x="685800" y="1981199"/>
            <a:ext cx="8305800" cy="4494213"/>
          </a:xfrm>
        </p:spPr>
        <p:txBody>
          <a:bodyPr>
            <a:normAutofit/>
          </a:bodyPr>
          <a:lstStyle/>
          <a:p>
            <a:r>
              <a:rPr lang="en-US" dirty="0"/>
              <a:t>If a Trigger frame is used for this purpose:</a:t>
            </a:r>
          </a:p>
          <a:p>
            <a:pPr lvl="1"/>
            <a:r>
              <a:rPr lang="en-US" dirty="0"/>
              <a:t>Aligning symbol boundary between HE TB PPDUs from different STAs are not needed.</a:t>
            </a:r>
          </a:p>
          <a:p>
            <a:pPr lvl="2"/>
            <a:r>
              <a:rPr lang="en-US" dirty="0"/>
              <a:t>TXOP holder does not need to dictate details of the PPDU carrying the control response frame from a single STA.</a:t>
            </a:r>
          </a:p>
          <a:p>
            <a:pPr lvl="1"/>
            <a:r>
              <a:rPr lang="en-US" dirty="0"/>
              <a:t>UL Power control from different STAs are not needed.</a:t>
            </a:r>
          </a:p>
          <a:p>
            <a:pPr lvl="1"/>
            <a:r>
              <a:rPr lang="en-US" dirty="0"/>
              <a:t>For short control response frame transmission, no reason to use STBC, Doppler, spatial reuse, etc.</a:t>
            </a:r>
          </a:p>
          <a:p>
            <a:pPr lvl="1"/>
            <a:r>
              <a:rPr lang="en-US" dirty="0"/>
              <a:t>As a single STA will occupy full bandwidth, no reason to indicate RU allocation.</a:t>
            </a:r>
          </a:p>
          <a:p>
            <a:pPr lvl="1"/>
            <a:r>
              <a:rPr lang="en-US" dirty="0"/>
              <a:t>As the solicited frame is a control response frame, CS shall not be required unless the size of the responding PPDU is over a limit.</a:t>
            </a:r>
          </a:p>
        </p:txBody>
      </p:sp>
      <p:sp>
        <p:nvSpPr>
          <p:cNvPr id="4" name="Footer Placeholder 3">
            <a:extLst>
              <a:ext uri="{FF2B5EF4-FFF2-40B4-BE49-F238E27FC236}">
                <a16:creationId xmlns:a16="http://schemas.microsoft.com/office/drawing/2014/main" id="{9ED45FA0-52E0-48A1-B781-E3CDB6A82453}"/>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285FA6C6-6D80-493A-90E5-C6E898900D2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4259505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AAC4E-718D-45E2-A39D-EAA42C86A822}"/>
              </a:ext>
            </a:extLst>
          </p:cNvPr>
          <p:cNvSpPr>
            <a:spLocks noGrp="1"/>
          </p:cNvSpPr>
          <p:nvPr>
            <p:ph type="title"/>
          </p:nvPr>
        </p:nvSpPr>
        <p:spPr/>
        <p:txBody>
          <a:bodyPr/>
          <a:lstStyle/>
          <a:p>
            <a:r>
              <a:rPr lang="en-US" dirty="0"/>
              <a:t>Trigger information</a:t>
            </a:r>
          </a:p>
        </p:txBody>
      </p:sp>
      <p:sp>
        <p:nvSpPr>
          <p:cNvPr id="3" name="Content Placeholder 2">
            <a:extLst>
              <a:ext uri="{FF2B5EF4-FFF2-40B4-BE49-F238E27FC236}">
                <a16:creationId xmlns:a16="http://schemas.microsoft.com/office/drawing/2014/main" id="{57C00170-6F10-4BF1-BF32-0AE7C8A1D913}"/>
              </a:ext>
            </a:extLst>
          </p:cNvPr>
          <p:cNvSpPr>
            <a:spLocks noGrp="1"/>
          </p:cNvSpPr>
          <p:nvPr>
            <p:ph idx="1"/>
          </p:nvPr>
        </p:nvSpPr>
        <p:spPr>
          <a:xfrm>
            <a:off x="685800" y="1981199"/>
            <a:ext cx="8305800" cy="4494213"/>
          </a:xfrm>
        </p:spPr>
        <p:txBody>
          <a:bodyPr>
            <a:normAutofit fontScale="92500" lnSpcReduction="10000"/>
          </a:bodyPr>
          <a:lstStyle/>
          <a:p>
            <a:r>
              <a:rPr lang="en-US" dirty="0"/>
              <a:t>PPDU format for control response frame:</a:t>
            </a:r>
          </a:p>
          <a:p>
            <a:pPr lvl="1"/>
            <a:r>
              <a:rPr lang="en-US" dirty="0"/>
              <a:t>In case of baseline Trigger frame, HE TB PPDU shall be used for the acknowledgement frame.</a:t>
            </a:r>
          </a:p>
          <a:p>
            <a:pPr lvl="1"/>
            <a:r>
              <a:rPr lang="en-US" dirty="0"/>
              <a:t>However, in case of single STA trigger, there’s no gain of using HE TB PPDU:</a:t>
            </a:r>
          </a:p>
          <a:p>
            <a:pPr lvl="2"/>
            <a:r>
              <a:rPr lang="en-US" dirty="0"/>
              <a:t>No protection from legacy STAs</a:t>
            </a:r>
          </a:p>
          <a:p>
            <a:pPr lvl="3"/>
            <a:r>
              <a:rPr lang="en-US" dirty="0"/>
              <a:t>Especially for initial frame exchange of a TXOP that the HE TB PPDU is the first frame transmitted by a TXOP responder.</a:t>
            </a:r>
          </a:p>
          <a:p>
            <a:pPr lvl="2"/>
            <a:r>
              <a:rPr lang="en-US" dirty="0"/>
              <a:t>If higher data rate and/or wide bandwidth transmission is preferred, VHT/HE SU PPDU gives better protection to legacy VHT/HE STAs.</a:t>
            </a:r>
          </a:p>
          <a:p>
            <a:pPr lvl="1"/>
            <a:r>
              <a:rPr lang="en-US" dirty="0"/>
              <a:t>Allowing an acknowledgement frame transmission in SU PPDU format is beneficial. </a:t>
            </a:r>
          </a:p>
          <a:p>
            <a:pPr lvl="2"/>
            <a:r>
              <a:rPr lang="en-US" dirty="0"/>
              <a:t>RU Allocation  information is not needed.</a:t>
            </a:r>
          </a:p>
          <a:p>
            <a:pPr lvl="2"/>
            <a:r>
              <a:rPr lang="en-US" dirty="0"/>
              <a:t>As only one STA is triggered for this use case, TXOP holder doesn’t need to dictate which PPDU format to use as long as the control response frame satisfy the required PPDU length condition.</a:t>
            </a:r>
          </a:p>
        </p:txBody>
      </p:sp>
      <p:sp>
        <p:nvSpPr>
          <p:cNvPr id="4" name="Footer Placeholder 3">
            <a:extLst>
              <a:ext uri="{FF2B5EF4-FFF2-40B4-BE49-F238E27FC236}">
                <a16:creationId xmlns:a16="http://schemas.microsoft.com/office/drawing/2014/main" id="{9ED45FA0-52E0-48A1-B781-E3CDB6A82453}"/>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285FA6C6-6D80-493A-90E5-C6E898900D2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3736000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23317-4F44-4DED-B566-D3D93F644167}"/>
              </a:ext>
            </a:extLst>
          </p:cNvPr>
          <p:cNvSpPr>
            <a:spLocks noGrp="1"/>
          </p:cNvSpPr>
          <p:nvPr>
            <p:ph type="title"/>
          </p:nvPr>
        </p:nvSpPr>
        <p:spPr/>
        <p:txBody>
          <a:bodyPr/>
          <a:lstStyle/>
          <a:p>
            <a:r>
              <a:rPr lang="en-US" dirty="0"/>
              <a:t>Trigger information</a:t>
            </a:r>
          </a:p>
        </p:txBody>
      </p:sp>
      <p:sp>
        <p:nvSpPr>
          <p:cNvPr id="3" name="Content Placeholder 2">
            <a:extLst>
              <a:ext uri="{FF2B5EF4-FFF2-40B4-BE49-F238E27FC236}">
                <a16:creationId xmlns:a16="http://schemas.microsoft.com/office/drawing/2014/main" id="{108E44DF-6E16-4DB9-8CA8-BECE451B6CB9}"/>
              </a:ext>
            </a:extLst>
          </p:cNvPr>
          <p:cNvSpPr>
            <a:spLocks noGrp="1"/>
          </p:cNvSpPr>
          <p:nvPr>
            <p:ph idx="1"/>
          </p:nvPr>
        </p:nvSpPr>
        <p:spPr>
          <a:xfrm>
            <a:off x="685800" y="1981199"/>
            <a:ext cx="7772400" cy="3001961"/>
          </a:xfrm>
        </p:spPr>
        <p:txBody>
          <a:bodyPr>
            <a:normAutofit fontScale="77500" lnSpcReduction="20000"/>
          </a:bodyPr>
          <a:lstStyle/>
          <a:p>
            <a:r>
              <a:rPr lang="en-US" dirty="0"/>
              <a:t>Then,  mandatory information needed for this purpose is</a:t>
            </a:r>
          </a:p>
          <a:p>
            <a:pPr lvl="1"/>
            <a:r>
              <a:rPr lang="en-US" dirty="0"/>
              <a:t>Indication not to use HE TB PPDU</a:t>
            </a:r>
          </a:p>
          <a:p>
            <a:pPr lvl="1"/>
            <a:r>
              <a:rPr lang="en-US" dirty="0"/>
              <a:t>PPDU duration</a:t>
            </a:r>
          </a:p>
          <a:p>
            <a:r>
              <a:rPr lang="en-US" dirty="0"/>
              <a:t>Also, the Trigger information should be included in a PPDU that initiates a TXOP.</a:t>
            </a:r>
          </a:p>
          <a:p>
            <a:pPr lvl="1"/>
            <a:r>
              <a:rPr lang="en-US" dirty="0"/>
              <a:t>When an AP MLD obtains a TXOP on link1 and initiates data transmission (DATA1) with/without a Trigger frame.</a:t>
            </a:r>
          </a:p>
          <a:p>
            <a:pPr lvl="1"/>
            <a:r>
              <a:rPr lang="en-US" dirty="0"/>
              <a:t>However, when the AP MLD’s </a:t>
            </a:r>
            <a:r>
              <a:rPr lang="en-US" dirty="0" err="1"/>
              <a:t>backoff</a:t>
            </a:r>
            <a:r>
              <a:rPr lang="en-US" dirty="0"/>
              <a:t> reaches 0 and initiates data transmission (DATA2) on link2, trigger information needs to be included in the PPDU carrying DATA2.</a:t>
            </a:r>
          </a:p>
          <a:p>
            <a:pPr lvl="1"/>
            <a:r>
              <a:rPr lang="en-US" dirty="0"/>
              <a:t>As DATA2 initiates the TXOP, it should be carried on a PPDU with non-HT (duplicate) PPDU format.</a:t>
            </a:r>
          </a:p>
        </p:txBody>
      </p:sp>
      <p:sp>
        <p:nvSpPr>
          <p:cNvPr id="4" name="Footer Placeholder 3">
            <a:extLst>
              <a:ext uri="{FF2B5EF4-FFF2-40B4-BE49-F238E27FC236}">
                <a16:creationId xmlns:a16="http://schemas.microsoft.com/office/drawing/2014/main" id="{068F76F5-C9C0-4BA7-B721-EB735F2ED978}"/>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4AD47AB8-23E6-422B-8385-77A9B0E11650}"/>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cxnSp>
        <p:nvCxnSpPr>
          <p:cNvPr id="6" name="Straight Arrow Connector 5">
            <a:extLst>
              <a:ext uri="{FF2B5EF4-FFF2-40B4-BE49-F238E27FC236}">
                <a16:creationId xmlns:a16="http://schemas.microsoft.com/office/drawing/2014/main" id="{C697D988-1E53-4371-82EF-B11DA4B91BE4}"/>
              </a:ext>
            </a:extLst>
          </p:cNvPr>
          <p:cNvCxnSpPr>
            <a:cxnSpLocks/>
          </p:cNvCxnSpPr>
          <p:nvPr/>
        </p:nvCxnSpPr>
        <p:spPr bwMode="auto">
          <a:xfrm>
            <a:off x="1371600" y="5287969"/>
            <a:ext cx="58674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7" name="Rectangle 6">
            <a:extLst>
              <a:ext uri="{FF2B5EF4-FFF2-40B4-BE49-F238E27FC236}">
                <a16:creationId xmlns:a16="http://schemas.microsoft.com/office/drawing/2014/main" id="{5428050A-C58D-40CD-86B5-3D1EC82D9778}"/>
              </a:ext>
            </a:extLst>
          </p:cNvPr>
          <p:cNvSpPr/>
          <p:nvPr/>
        </p:nvSpPr>
        <p:spPr bwMode="auto">
          <a:xfrm>
            <a:off x="3124200" y="4983184"/>
            <a:ext cx="10668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DATA1 + (Tr)</a:t>
            </a:r>
          </a:p>
        </p:txBody>
      </p:sp>
      <p:sp>
        <p:nvSpPr>
          <p:cNvPr id="8" name="Rectangle 7">
            <a:extLst>
              <a:ext uri="{FF2B5EF4-FFF2-40B4-BE49-F238E27FC236}">
                <a16:creationId xmlns:a16="http://schemas.microsoft.com/office/drawing/2014/main" id="{C3BD294B-B84B-4F48-9F11-D124BA0B649F}"/>
              </a:ext>
            </a:extLst>
          </p:cNvPr>
          <p:cNvSpPr/>
          <p:nvPr/>
        </p:nvSpPr>
        <p:spPr bwMode="auto">
          <a:xfrm>
            <a:off x="4344988" y="5287969"/>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BA1</a:t>
            </a:r>
          </a:p>
        </p:txBody>
      </p:sp>
      <p:sp>
        <p:nvSpPr>
          <p:cNvPr id="9" name="Rectangle 8">
            <a:extLst>
              <a:ext uri="{FF2B5EF4-FFF2-40B4-BE49-F238E27FC236}">
                <a16:creationId xmlns:a16="http://schemas.microsoft.com/office/drawing/2014/main" id="{B9B81DD8-79CE-43B6-A7BD-5EC36B457868}"/>
              </a:ext>
            </a:extLst>
          </p:cNvPr>
          <p:cNvSpPr/>
          <p:nvPr/>
        </p:nvSpPr>
        <p:spPr bwMode="auto">
          <a:xfrm>
            <a:off x="5120271" y="4983184"/>
            <a:ext cx="8382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DATA3 + Tr</a:t>
            </a:r>
          </a:p>
        </p:txBody>
      </p:sp>
      <p:sp>
        <p:nvSpPr>
          <p:cNvPr id="10" name="Rectangle 9">
            <a:extLst>
              <a:ext uri="{FF2B5EF4-FFF2-40B4-BE49-F238E27FC236}">
                <a16:creationId xmlns:a16="http://schemas.microsoft.com/office/drawing/2014/main" id="{34E59374-69CA-44CA-B4C0-34B544B8404C}"/>
              </a:ext>
            </a:extLst>
          </p:cNvPr>
          <p:cNvSpPr/>
          <p:nvPr/>
        </p:nvSpPr>
        <p:spPr bwMode="auto">
          <a:xfrm>
            <a:off x="6112459" y="5287969"/>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BA3</a:t>
            </a:r>
          </a:p>
        </p:txBody>
      </p:sp>
      <p:grpSp>
        <p:nvGrpSpPr>
          <p:cNvPr id="11" name="Group 10">
            <a:extLst>
              <a:ext uri="{FF2B5EF4-FFF2-40B4-BE49-F238E27FC236}">
                <a16:creationId xmlns:a16="http://schemas.microsoft.com/office/drawing/2014/main" id="{B46568AC-A134-4B3B-9C0F-13BCE746EDB2}"/>
              </a:ext>
            </a:extLst>
          </p:cNvPr>
          <p:cNvGrpSpPr/>
          <p:nvPr/>
        </p:nvGrpSpPr>
        <p:grpSpPr>
          <a:xfrm>
            <a:off x="1524000" y="5135569"/>
            <a:ext cx="381000" cy="152400"/>
            <a:chOff x="1600200" y="5791200"/>
            <a:chExt cx="381000" cy="152400"/>
          </a:xfrm>
        </p:grpSpPr>
        <p:cxnSp>
          <p:nvCxnSpPr>
            <p:cNvPr id="12" name="Straight Connector 11">
              <a:extLst>
                <a:ext uri="{FF2B5EF4-FFF2-40B4-BE49-F238E27FC236}">
                  <a16:creationId xmlns:a16="http://schemas.microsoft.com/office/drawing/2014/main" id="{0B9F509A-CB7E-473F-B70E-DD941E5A7435}"/>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3" name="Straight Connector 12">
              <a:extLst>
                <a:ext uri="{FF2B5EF4-FFF2-40B4-BE49-F238E27FC236}">
                  <a16:creationId xmlns:a16="http://schemas.microsoft.com/office/drawing/2014/main" id="{2992FB7A-50A5-463A-A910-9B87222C92DA}"/>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4" name="Straight Connector 13">
              <a:extLst>
                <a:ext uri="{FF2B5EF4-FFF2-40B4-BE49-F238E27FC236}">
                  <a16:creationId xmlns:a16="http://schemas.microsoft.com/office/drawing/2014/main" id="{48FA6CC4-D4ED-426F-9512-C7351470ACD6}"/>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5" name="Straight Connector 14">
              <a:extLst>
                <a:ext uri="{FF2B5EF4-FFF2-40B4-BE49-F238E27FC236}">
                  <a16:creationId xmlns:a16="http://schemas.microsoft.com/office/drawing/2014/main" id="{AC5EB586-F4E6-454B-BB40-51E7A3323DB3}"/>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6" name="Straight Connector 15">
              <a:extLst>
                <a:ext uri="{FF2B5EF4-FFF2-40B4-BE49-F238E27FC236}">
                  <a16:creationId xmlns:a16="http://schemas.microsoft.com/office/drawing/2014/main" id="{4AE8027D-627D-4B48-9925-174538B8F049}"/>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17" name="Straight Arrow Connector 16">
            <a:extLst>
              <a:ext uri="{FF2B5EF4-FFF2-40B4-BE49-F238E27FC236}">
                <a16:creationId xmlns:a16="http://schemas.microsoft.com/office/drawing/2014/main" id="{547E9239-C009-451E-A8B9-5A63300B7D7A}"/>
              </a:ext>
            </a:extLst>
          </p:cNvPr>
          <p:cNvCxnSpPr>
            <a:cxnSpLocks/>
          </p:cNvCxnSpPr>
          <p:nvPr/>
        </p:nvCxnSpPr>
        <p:spPr bwMode="auto">
          <a:xfrm>
            <a:off x="1371600" y="6049984"/>
            <a:ext cx="58674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18" name="Rectangle 17">
            <a:extLst>
              <a:ext uri="{FF2B5EF4-FFF2-40B4-BE49-F238E27FC236}">
                <a16:creationId xmlns:a16="http://schemas.microsoft.com/office/drawing/2014/main" id="{9CBCA2EB-C731-4CAB-B57C-5C9DAFDC8990}"/>
              </a:ext>
            </a:extLst>
          </p:cNvPr>
          <p:cNvSpPr/>
          <p:nvPr/>
        </p:nvSpPr>
        <p:spPr bwMode="auto">
          <a:xfrm>
            <a:off x="3291470" y="5745199"/>
            <a:ext cx="89953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DATA2 + Tr</a:t>
            </a:r>
          </a:p>
        </p:txBody>
      </p:sp>
      <p:sp>
        <p:nvSpPr>
          <p:cNvPr id="19" name="Rectangle 18">
            <a:extLst>
              <a:ext uri="{FF2B5EF4-FFF2-40B4-BE49-F238E27FC236}">
                <a16:creationId xmlns:a16="http://schemas.microsoft.com/office/drawing/2014/main" id="{EA969D1D-C51C-48F2-9FF3-025777DFB13D}"/>
              </a:ext>
            </a:extLst>
          </p:cNvPr>
          <p:cNvSpPr/>
          <p:nvPr/>
        </p:nvSpPr>
        <p:spPr bwMode="auto">
          <a:xfrm>
            <a:off x="4344988" y="6049984"/>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BA2</a:t>
            </a:r>
          </a:p>
        </p:txBody>
      </p:sp>
      <p:sp>
        <p:nvSpPr>
          <p:cNvPr id="20" name="Rectangle 19">
            <a:extLst>
              <a:ext uri="{FF2B5EF4-FFF2-40B4-BE49-F238E27FC236}">
                <a16:creationId xmlns:a16="http://schemas.microsoft.com/office/drawing/2014/main" id="{611F1DCC-17C4-4C12-A35F-8186D0C6B0C6}"/>
              </a:ext>
            </a:extLst>
          </p:cNvPr>
          <p:cNvSpPr/>
          <p:nvPr/>
        </p:nvSpPr>
        <p:spPr bwMode="auto">
          <a:xfrm>
            <a:off x="5120271" y="5745199"/>
            <a:ext cx="8382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DATA4 + Tr</a:t>
            </a:r>
          </a:p>
        </p:txBody>
      </p:sp>
      <p:sp>
        <p:nvSpPr>
          <p:cNvPr id="21" name="Rectangle 20">
            <a:extLst>
              <a:ext uri="{FF2B5EF4-FFF2-40B4-BE49-F238E27FC236}">
                <a16:creationId xmlns:a16="http://schemas.microsoft.com/office/drawing/2014/main" id="{FC966377-5E6B-4BAF-AB61-D6156E51E2CE}"/>
              </a:ext>
            </a:extLst>
          </p:cNvPr>
          <p:cNvSpPr/>
          <p:nvPr/>
        </p:nvSpPr>
        <p:spPr bwMode="auto">
          <a:xfrm>
            <a:off x="6112459" y="6049984"/>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BA4</a:t>
            </a:r>
          </a:p>
        </p:txBody>
      </p:sp>
      <p:grpSp>
        <p:nvGrpSpPr>
          <p:cNvPr id="22" name="Group 21">
            <a:extLst>
              <a:ext uri="{FF2B5EF4-FFF2-40B4-BE49-F238E27FC236}">
                <a16:creationId xmlns:a16="http://schemas.microsoft.com/office/drawing/2014/main" id="{9562E14E-40F2-40DF-877E-F039FD3D50CA}"/>
              </a:ext>
            </a:extLst>
          </p:cNvPr>
          <p:cNvGrpSpPr/>
          <p:nvPr/>
        </p:nvGrpSpPr>
        <p:grpSpPr>
          <a:xfrm>
            <a:off x="2895600" y="5897584"/>
            <a:ext cx="381000" cy="152400"/>
            <a:chOff x="1600200" y="5791200"/>
            <a:chExt cx="381000" cy="152400"/>
          </a:xfrm>
        </p:grpSpPr>
        <p:cxnSp>
          <p:nvCxnSpPr>
            <p:cNvPr id="23" name="Straight Connector 22">
              <a:extLst>
                <a:ext uri="{FF2B5EF4-FFF2-40B4-BE49-F238E27FC236}">
                  <a16:creationId xmlns:a16="http://schemas.microsoft.com/office/drawing/2014/main" id="{ED850DFC-A323-43DE-B0DA-A4290900F589}"/>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4" name="Straight Connector 23">
              <a:extLst>
                <a:ext uri="{FF2B5EF4-FFF2-40B4-BE49-F238E27FC236}">
                  <a16:creationId xmlns:a16="http://schemas.microsoft.com/office/drawing/2014/main" id="{4B92DD6D-574A-4F5F-95FB-EBDE49991154}"/>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5" name="Straight Connector 24">
              <a:extLst>
                <a:ext uri="{FF2B5EF4-FFF2-40B4-BE49-F238E27FC236}">
                  <a16:creationId xmlns:a16="http://schemas.microsoft.com/office/drawing/2014/main" id="{90AE7478-B279-4084-BBAE-13864D1FFD2F}"/>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6" name="Straight Connector 25">
              <a:extLst>
                <a:ext uri="{FF2B5EF4-FFF2-40B4-BE49-F238E27FC236}">
                  <a16:creationId xmlns:a16="http://schemas.microsoft.com/office/drawing/2014/main" id="{AEED39EC-6051-4871-A366-6251AC0C6B10}"/>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7" name="Straight Connector 26">
              <a:extLst>
                <a:ext uri="{FF2B5EF4-FFF2-40B4-BE49-F238E27FC236}">
                  <a16:creationId xmlns:a16="http://schemas.microsoft.com/office/drawing/2014/main" id="{3B109404-5F6F-4C71-A05D-3709722225FF}"/>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28" name="Straight Connector 27">
            <a:extLst>
              <a:ext uri="{FF2B5EF4-FFF2-40B4-BE49-F238E27FC236}">
                <a16:creationId xmlns:a16="http://schemas.microsoft.com/office/drawing/2014/main" id="{2C147C76-5719-455A-B0CA-9468BC099EEE}"/>
              </a:ext>
            </a:extLst>
          </p:cNvPr>
          <p:cNvCxnSpPr>
            <a:cxnSpLocks/>
            <a:stCxn id="8" idx="1"/>
            <a:endCxn id="19" idx="1"/>
          </p:cNvCxnSpPr>
          <p:nvPr/>
        </p:nvCxnSpPr>
        <p:spPr bwMode="auto">
          <a:xfrm>
            <a:off x="4344988" y="5440362"/>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29" name="Straight Connector 28">
            <a:extLst>
              <a:ext uri="{FF2B5EF4-FFF2-40B4-BE49-F238E27FC236}">
                <a16:creationId xmlns:a16="http://schemas.microsoft.com/office/drawing/2014/main" id="{CDDA5F7E-E620-4230-B65A-A63374E72EAC}"/>
              </a:ext>
            </a:extLst>
          </p:cNvPr>
          <p:cNvCxnSpPr>
            <a:cxnSpLocks/>
            <a:stCxn id="8" idx="3"/>
            <a:endCxn id="19" idx="3"/>
          </p:cNvCxnSpPr>
          <p:nvPr/>
        </p:nvCxnSpPr>
        <p:spPr bwMode="auto">
          <a:xfrm>
            <a:off x="4953000" y="5440362"/>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0" name="Straight Connector 29">
            <a:extLst>
              <a:ext uri="{FF2B5EF4-FFF2-40B4-BE49-F238E27FC236}">
                <a16:creationId xmlns:a16="http://schemas.microsoft.com/office/drawing/2014/main" id="{27149B69-968B-46F9-B5C2-2B41817EF948}"/>
              </a:ext>
            </a:extLst>
          </p:cNvPr>
          <p:cNvCxnSpPr>
            <a:cxnSpLocks/>
            <a:stCxn id="9" idx="1"/>
            <a:endCxn id="20" idx="1"/>
          </p:cNvCxnSpPr>
          <p:nvPr/>
        </p:nvCxnSpPr>
        <p:spPr bwMode="auto">
          <a:xfrm>
            <a:off x="5120271" y="5135577"/>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1" name="Straight Connector 30">
            <a:extLst>
              <a:ext uri="{FF2B5EF4-FFF2-40B4-BE49-F238E27FC236}">
                <a16:creationId xmlns:a16="http://schemas.microsoft.com/office/drawing/2014/main" id="{F7BD1D0F-A2C3-4D6D-9258-33051EA416F2}"/>
              </a:ext>
            </a:extLst>
          </p:cNvPr>
          <p:cNvCxnSpPr>
            <a:cxnSpLocks/>
            <a:stCxn id="9" idx="3"/>
            <a:endCxn id="20" idx="3"/>
          </p:cNvCxnSpPr>
          <p:nvPr/>
        </p:nvCxnSpPr>
        <p:spPr bwMode="auto">
          <a:xfrm>
            <a:off x="5958471" y="5135577"/>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2" name="Straight Connector 31">
            <a:extLst>
              <a:ext uri="{FF2B5EF4-FFF2-40B4-BE49-F238E27FC236}">
                <a16:creationId xmlns:a16="http://schemas.microsoft.com/office/drawing/2014/main" id="{08238787-67A9-4CD9-B739-E934AF30549A}"/>
              </a:ext>
            </a:extLst>
          </p:cNvPr>
          <p:cNvCxnSpPr>
            <a:cxnSpLocks/>
            <a:stCxn id="10" idx="1"/>
            <a:endCxn id="21" idx="1"/>
          </p:cNvCxnSpPr>
          <p:nvPr/>
        </p:nvCxnSpPr>
        <p:spPr bwMode="auto">
          <a:xfrm>
            <a:off x="6112459" y="5440362"/>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3" name="Straight Connector 32">
            <a:extLst>
              <a:ext uri="{FF2B5EF4-FFF2-40B4-BE49-F238E27FC236}">
                <a16:creationId xmlns:a16="http://schemas.microsoft.com/office/drawing/2014/main" id="{D33FFDC7-81ED-4062-9925-B91F4481A414}"/>
              </a:ext>
            </a:extLst>
          </p:cNvPr>
          <p:cNvCxnSpPr>
            <a:cxnSpLocks/>
            <a:stCxn id="10" idx="3"/>
            <a:endCxn id="21" idx="3"/>
          </p:cNvCxnSpPr>
          <p:nvPr/>
        </p:nvCxnSpPr>
        <p:spPr bwMode="auto">
          <a:xfrm>
            <a:off x="6720471" y="5440362"/>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4" name="Straight Connector 33">
            <a:extLst>
              <a:ext uri="{FF2B5EF4-FFF2-40B4-BE49-F238E27FC236}">
                <a16:creationId xmlns:a16="http://schemas.microsoft.com/office/drawing/2014/main" id="{FBA66997-A930-486B-B28A-52BFA290A768}"/>
              </a:ext>
            </a:extLst>
          </p:cNvPr>
          <p:cNvCxnSpPr>
            <a:cxnSpLocks/>
            <a:stCxn id="7" idx="3"/>
            <a:endCxn id="18" idx="3"/>
          </p:cNvCxnSpPr>
          <p:nvPr/>
        </p:nvCxnSpPr>
        <p:spPr bwMode="auto">
          <a:xfrm>
            <a:off x="4191000" y="5135577"/>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sp>
        <p:nvSpPr>
          <p:cNvPr id="35" name="TextBox 34">
            <a:extLst>
              <a:ext uri="{FF2B5EF4-FFF2-40B4-BE49-F238E27FC236}">
                <a16:creationId xmlns:a16="http://schemas.microsoft.com/office/drawing/2014/main" id="{A1C1CBB4-2BE3-4BF1-A4FC-CB09623DF658}"/>
              </a:ext>
            </a:extLst>
          </p:cNvPr>
          <p:cNvSpPr txBox="1"/>
          <p:nvPr/>
        </p:nvSpPr>
        <p:spPr>
          <a:xfrm>
            <a:off x="7271962" y="5153031"/>
            <a:ext cx="591829"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1</a:t>
            </a:r>
          </a:p>
        </p:txBody>
      </p:sp>
      <p:sp>
        <p:nvSpPr>
          <p:cNvPr id="36" name="TextBox 35">
            <a:extLst>
              <a:ext uri="{FF2B5EF4-FFF2-40B4-BE49-F238E27FC236}">
                <a16:creationId xmlns:a16="http://schemas.microsoft.com/office/drawing/2014/main" id="{2347E373-00D2-4373-B136-1CB2555675AB}"/>
              </a:ext>
            </a:extLst>
          </p:cNvPr>
          <p:cNvSpPr txBox="1"/>
          <p:nvPr/>
        </p:nvSpPr>
        <p:spPr>
          <a:xfrm>
            <a:off x="7261390" y="5909881"/>
            <a:ext cx="593432"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2</a:t>
            </a:r>
          </a:p>
        </p:txBody>
      </p:sp>
      <p:sp>
        <p:nvSpPr>
          <p:cNvPr id="40" name="Rectangle 39">
            <a:extLst>
              <a:ext uri="{FF2B5EF4-FFF2-40B4-BE49-F238E27FC236}">
                <a16:creationId xmlns:a16="http://schemas.microsoft.com/office/drawing/2014/main" id="{BC8B3094-94F7-45B4-9254-7CA22C134677}"/>
              </a:ext>
            </a:extLst>
          </p:cNvPr>
          <p:cNvSpPr/>
          <p:nvPr/>
        </p:nvSpPr>
        <p:spPr bwMode="auto">
          <a:xfrm>
            <a:off x="1905000" y="4983159"/>
            <a:ext cx="475291"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anose="020B0604020202020204" pitchFamily="34" charset="0"/>
                <a:cs typeface="Arial" panose="020B0604020202020204" pitchFamily="34" charset="0"/>
              </a:rPr>
              <a:t>RTS</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41" name="Rectangle 40">
            <a:extLst>
              <a:ext uri="{FF2B5EF4-FFF2-40B4-BE49-F238E27FC236}">
                <a16:creationId xmlns:a16="http://schemas.microsoft.com/office/drawing/2014/main" id="{DD19AD50-3CDE-41C8-A2D3-0A931492F043}"/>
              </a:ext>
            </a:extLst>
          </p:cNvPr>
          <p:cNvSpPr/>
          <p:nvPr/>
        </p:nvSpPr>
        <p:spPr bwMode="auto">
          <a:xfrm>
            <a:off x="2543645" y="5287944"/>
            <a:ext cx="475291"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anose="020B0604020202020204" pitchFamily="34" charset="0"/>
                <a:cs typeface="Arial" panose="020B0604020202020204" pitchFamily="34" charset="0"/>
              </a:rPr>
              <a:t>CTS</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098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2AC11-CA5B-46F2-8982-D31E081CBD37}"/>
              </a:ext>
            </a:extLst>
          </p:cNvPr>
          <p:cNvSpPr>
            <a:spLocks noGrp="1"/>
          </p:cNvSpPr>
          <p:nvPr>
            <p:ph type="title"/>
          </p:nvPr>
        </p:nvSpPr>
        <p:spPr/>
        <p:txBody>
          <a:bodyPr/>
          <a:lstStyle/>
          <a:p>
            <a:r>
              <a:rPr lang="en-US" dirty="0"/>
              <a:t>Single STA Trigger format</a:t>
            </a:r>
          </a:p>
        </p:txBody>
      </p:sp>
      <p:sp>
        <p:nvSpPr>
          <p:cNvPr id="3" name="Content Placeholder 2">
            <a:extLst>
              <a:ext uri="{FF2B5EF4-FFF2-40B4-BE49-F238E27FC236}">
                <a16:creationId xmlns:a16="http://schemas.microsoft.com/office/drawing/2014/main" id="{9164A581-45D3-41E0-8949-95D436CB6A84}"/>
              </a:ext>
            </a:extLst>
          </p:cNvPr>
          <p:cNvSpPr>
            <a:spLocks noGrp="1"/>
          </p:cNvSpPr>
          <p:nvPr>
            <p:ph idx="1"/>
          </p:nvPr>
        </p:nvSpPr>
        <p:spPr>
          <a:xfrm>
            <a:off x="685800" y="1981199"/>
            <a:ext cx="8153400" cy="4419601"/>
          </a:xfrm>
        </p:spPr>
        <p:txBody>
          <a:bodyPr>
            <a:normAutofit fontScale="77500" lnSpcReduction="20000"/>
          </a:bodyPr>
          <a:lstStyle/>
          <a:p>
            <a:r>
              <a:rPr lang="en-US" dirty="0"/>
              <a:t>Trigger frame</a:t>
            </a:r>
          </a:p>
          <a:p>
            <a:pPr lvl="1"/>
            <a:r>
              <a:rPr lang="en-US" dirty="0"/>
              <a:t>We may define a new variant of a Trigger frame to indicate that SU type PPDU is solicited.</a:t>
            </a:r>
          </a:p>
          <a:p>
            <a:pPr lvl="2"/>
            <a:r>
              <a:rPr lang="en-US" dirty="0"/>
              <a:t>Or, we can reuse/repurpose some bits in Common/User Info field of Basic Trigger frame.</a:t>
            </a:r>
          </a:p>
          <a:p>
            <a:pPr lvl="1"/>
            <a:r>
              <a:rPr lang="en-US" dirty="0"/>
              <a:t>However, except UL length subfield, all other subfields may need to set to reserved as these information are not required.</a:t>
            </a:r>
          </a:p>
          <a:p>
            <a:pPr lvl="2"/>
            <a:r>
              <a:rPr lang="en-US" dirty="0"/>
              <a:t>Use of over 30 Octets to carry 12-bit UL length information looks over-kill.</a:t>
            </a:r>
          </a:p>
          <a:p>
            <a:pPr lvl="1"/>
            <a:r>
              <a:rPr lang="en-US" dirty="0"/>
              <a:t>If a target STA fails to receive the Trigger frame correctly either on one link or on both links, it is needed to define the target STA’s behavior further.</a:t>
            </a:r>
          </a:p>
          <a:p>
            <a:pPr lvl="1"/>
            <a:r>
              <a:rPr lang="en-US" dirty="0"/>
              <a:t>Also, as A-MPDU is not carried in a non-HT (duplicate) PPDU, use of  a separate Trigger frame may not be a good solution for TXOP initiating frame transmission.</a:t>
            </a:r>
          </a:p>
          <a:p>
            <a:r>
              <a:rPr lang="en-US" dirty="0"/>
              <a:t>Trigger information in A-Control field</a:t>
            </a:r>
          </a:p>
          <a:p>
            <a:pPr lvl="1"/>
            <a:r>
              <a:rPr lang="en-US" dirty="0"/>
              <a:t>we may define a new Control ID to indicate that SU type PPDU is solicited.</a:t>
            </a:r>
          </a:p>
          <a:p>
            <a:pPr lvl="2"/>
            <a:r>
              <a:rPr lang="en-US" dirty="0"/>
              <a:t>Or, we may reuse current TRS Control variant A-Control subfield (with some modification).</a:t>
            </a:r>
          </a:p>
          <a:p>
            <a:pPr lvl="1"/>
            <a:r>
              <a:rPr lang="en-US" dirty="0"/>
              <a:t>This has lower overhead compared to separate Trigger frame, and can be added in non-HT (duplicate) PPDU.</a:t>
            </a:r>
          </a:p>
          <a:p>
            <a:r>
              <a:rPr lang="en-US" dirty="0"/>
              <a:t>Both are fine, but we prefer Trigger information carried in A-Control field.</a:t>
            </a:r>
          </a:p>
        </p:txBody>
      </p:sp>
      <p:sp>
        <p:nvSpPr>
          <p:cNvPr id="4" name="Footer Placeholder 3">
            <a:extLst>
              <a:ext uri="{FF2B5EF4-FFF2-40B4-BE49-F238E27FC236}">
                <a16:creationId xmlns:a16="http://schemas.microsoft.com/office/drawing/2014/main" id="{55F1BD24-08B8-4F7D-A8AF-1F2AB0AB2DA3}"/>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3A3FB7D6-9FDA-4A50-AC68-4065D6332030}"/>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859687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DB70E-E39A-406B-BB18-5767379AAF5F}"/>
              </a:ext>
            </a:extLst>
          </p:cNvPr>
          <p:cNvSpPr>
            <a:spLocks noGrp="1"/>
          </p:cNvSpPr>
          <p:nvPr>
            <p:ph type="title"/>
          </p:nvPr>
        </p:nvSpPr>
        <p:spPr/>
        <p:txBody>
          <a:bodyPr/>
          <a:lstStyle/>
          <a:p>
            <a:r>
              <a:rPr lang="en-US" dirty="0"/>
              <a:t>Single STA Trigger</a:t>
            </a:r>
          </a:p>
        </p:txBody>
      </p:sp>
      <p:sp>
        <p:nvSpPr>
          <p:cNvPr id="3" name="Content Placeholder 2">
            <a:extLst>
              <a:ext uri="{FF2B5EF4-FFF2-40B4-BE49-F238E27FC236}">
                <a16:creationId xmlns:a16="http://schemas.microsoft.com/office/drawing/2014/main" id="{D426C0A8-6902-4815-B56D-2041437EBA31}"/>
              </a:ext>
            </a:extLst>
          </p:cNvPr>
          <p:cNvSpPr>
            <a:spLocks noGrp="1"/>
          </p:cNvSpPr>
          <p:nvPr>
            <p:ph idx="1"/>
          </p:nvPr>
        </p:nvSpPr>
        <p:spPr>
          <a:xfrm>
            <a:off x="685800" y="1981200"/>
            <a:ext cx="7772400" cy="2819400"/>
          </a:xfrm>
        </p:spPr>
        <p:txBody>
          <a:bodyPr>
            <a:normAutofit lnSpcReduction="10000"/>
          </a:bodyPr>
          <a:lstStyle/>
          <a:p>
            <a:r>
              <a:rPr lang="en-US" dirty="0"/>
              <a:t>If solicited packet duration is shorter than baseline frame transmission time:</a:t>
            </a:r>
          </a:p>
          <a:p>
            <a:pPr lvl="1"/>
            <a:r>
              <a:rPr lang="en-US" dirty="0"/>
              <a:t>E.g., when BA1 and CTS are transmitted simultaneously. </a:t>
            </a:r>
          </a:p>
          <a:p>
            <a:pPr lvl="1"/>
            <a:r>
              <a:rPr lang="en-US" dirty="0"/>
              <a:t>Use of higher data rate than allowed may be used.</a:t>
            </a:r>
          </a:p>
          <a:p>
            <a:pPr lvl="1"/>
            <a:r>
              <a:rPr lang="en-US" dirty="0"/>
              <a:t>Use of PPDU format other than non-HT (duplicate) format may be used.</a:t>
            </a:r>
          </a:p>
          <a:p>
            <a:pPr lvl="2"/>
            <a:r>
              <a:rPr lang="en-US" dirty="0"/>
              <a:t>For better legacy protection, we can limit this usage case only when the TXOP is protected from the TXOP responder side.</a:t>
            </a:r>
          </a:p>
        </p:txBody>
      </p:sp>
      <p:sp>
        <p:nvSpPr>
          <p:cNvPr id="4" name="Footer Placeholder 3">
            <a:extLst>
              <a:ext uri="{FF2B5EF4-FFF2-40B4-BE49-F238E27FC236}">
                <a16:creationId xmlns:a16="http://schemas.microsoft.com/office/drawing/2014/main" id="{3EBCD410-DA23-4FB0-9555-97F2099CD98E}"/>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B70ED84E-C2A0-4682-801E-47A61D13E806}"/>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cxnSp>
        <p:nvCxnSpPr>
          <p:cNvPr id="6" name="Straight Arrow Connector 5">
            <a:extLst>
              <a:ext uri="{FF2B5EF4-FFF2-40B4-BE49-F238E27FC236}">
                <a16:creationId xmlns:a16="http://schemas.microsoft.com/office/drawing/2014/main" id="{30E5D615-DB2C-4FF2-ABC2-97C9AE941F39}"/>
              </a:ext>
            </a:extLst>
          </p:cNvPr>
          <p:cNvCxnSpPr>
            <a:cxnSpLocks/>
          </p:cNvCxnSpPr>
          <p:nvPr/>
        </p:nvCxnSpPr>
        <p:spPr bwMode="auto">
          <a:xfrm>
            <a:off x="1371600" y="5287969"/>
            <a:ext cx="58674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7" name="Rectangle 6">
            <a:extLst>
              <a:ext uri="{FF2B5EF4-FFF2-40B4-BE49-F238E27FC236}">
                <a16:creationId xmlns:a16="http://schemas.microsoft.com/office/drawing/2014/main" id="{521487FC-0CB3-4600-8B6D-533B31B602AE}"/>
              </a:ext>
            </a:extLst>
          </p:cNvPr>
          <p:cNvSpPr/>
          <p:nvPr/>
        </p:nvSpPr>
        <p:spPr bwMode="auto">
          <a:xfrm>
            <a:off x="3124200" y="4983184"/>
            <a:ext cx="955573"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DATA1 + Tr</a:t>
            </a:r>
          </a:p>
        </p:txBody>
      </p:sp>
      <p:sp>
        <p:nvSpPr>
          <p:cNvPr id="8" name="Rectangle 7">
            <a:extLst>
              <a:ext uri="{FF2B5EF4-FFF2-40B4-BE49-F238E27FC236}">
                <a16:creationId xmlns:a16="http://schemas.microsoft.com/office/drawing/2014/main" id="{CBEA5341-6AD9-40A8-9745-05A37E58F96D}"/>
              </a:ext>
            </a:extLst>
          </p:cNvPr>
          <p:cNvSpPr/>
          <p:nvPr/>
        </p:nvSpPr>
        <p:spPr bwMode="auto">
          <a:xfrm>
            <a:off x="4184697" y="5286417"/>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BA1</a:t>
            </a:r>
          </a:p>
        </p:txBody>
      </p:sp>
      <p:sp>
        <p:nvSpPr>
          <p:cNvPr id="9" name="Rectangle 8">
            <a:extLst>
              <a:ext uri="{FF2B5EF4-FFF2-40B4-BE49-F238E27FC236}">
                <a16:creationId xmlns:a16="http://schemas.microsoft.com/office/drawing/2014/main" id="{0251C6EA-0E4C-4063-9A17-58F97D23704D}"/>
              </a:ext>
            </a:extLst>
          </p:cNvPr>
          <p:cNvSpPr/>
          <p:nvPr/>
        </p:nvSpPr>
        <p:spPr bwMode="auto">
          <a:xfrm>
            <a:off x="4897633" y="4983184"/>
            <a:ext cx="1060838"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DATA2 + Tr</a:t>
            </a:r>
          </a:p>
        </p:txBody>
      </p:sp>
      <p:sp>
        <p:nvSpPr>
          <p:cNvPr id="10" name="Rectangle 9">
            <a:extLst>
              <a:ext uri="{FF2B5EF4-FFF2-40B4-BE49-F238E27FC236}">
                <a16:creationId xmlns:a16="http://schemas.microsoft.com/office/drawing/2014/main" id="{874FA93E-9DF8-46F1-94A1-88D2D6CB0BBB}"/>
              </a:ext>
            </a:extLst>
          </p:cNvPr>
          <p:cNvSpPr/>
          <p:nvPr/>
        </p:nvSpPr>
        <p:spPr bwMode="auto">
          <a:xfrm>
            <a:off x="6112459" y="5287969"/>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BA2</a:t>
            </a:r>
          </a:p>
        </p:txBody>
      </p:sp>
      <p:grpSp>
        <p:nvGrpSpPr>
          <p:cNvPr id="11" name="Group 10">
            <a:extLst>
              <a:ext uri="{FF2B5EF4-FFF2-40B4-BE49-F238E27FC236}">
                <a16:creationId xmlns:a16="http://schemas.microsoft.com/office/drawing/2014/main" id="{839770F1-392A-49FA-A6C8-8E61D6876421}"/>
              </a:ext>
            </a:extLst>
          </p:cNvPr>
          <p:cNvGrpSpPr/>
          <p:nvPr/>
        </p:nvGrpSpPr>
        <p:grpSpPr>
          <a:xfrm>
            <a:off x="1524000" y="5135569"/>
            <a:ext cx="381000" cy="152400"/>
            <a:chOff x="1600200" y="5791200"/>
            <a:chExt cx="381000" cy="152400"/>
          </a:xfrm>
        </p:grpSpPr>
        <p:cxnSp>
          <p:nvCxnSpPr>
            <p:cNvPr id="12" name="Straight Connector 11">
              <a:extLst>
                <a:ext uri="{FF2B5EF4-FFF2-40B4-BE49-F238E27FC236}">
                  <a16:creationId xmlns:a16="http://schemas.microsoft.com/office/drawing/2014/main" id="{EF91E939-8403-41DB-97DA-6DC5707DBEC8}"/>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3" name="Straight Connector 12">
              <a:extLst>
                <a:ext uri="{FF2B5EF4-FFF2-40B4-BE49-F238E27FC236}">
                  <a16:creationId xmlns:a16="http://schemas.microsoft.com/office/drawing/2014/main" id="{5DC5A472-6761-4B09-B01D-544CB21806C9}"/>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4" name="Straight Connector 13">
              <a:extLst>
                <a:ext uri="{FF2B5EF4-FFF2-40B4-BE49-F238E27FC236}">
                  <a16:creationId xmlns:a16="http://schemas.microsoft.com/office/drawing/2014/main" id="{B40A7485-107C-421B-A3CA-20F90D2F025C}"/>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5" name="Straight Connector 14">
              <a:extLst>
                <a:ext uri="{FF2B5EF4-FFF2-40B4-BE49-F238E27FC236}">
                  <a16:creationId xmlns:a16="http://schemas.microsoft.com/office/drawing/2014/main" id="{5D5409A0-88C6-419E-9581-18A956D01A0C}"/>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6" name="Straight Connector 15">
              <a:extLst>
                <a:ext uri="{FF2B5EF4-FFF2-40B4-BE49-F238E27FC236}">
                  <a16:creationId xmlns:a16="http://schemas.microsoft.com/office/drawing/2014/main" id="{8DD245A6-23B7-4DAF-97A8-E5C4E7E4AF89}"/>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17" name="Straight Arrow Connector 16">
            <a:extLst>
              <a:ext uri="{FF2B5EF4-FFF2-40B4-BE49-F238E27FC236}">
                <a16:creationId xmlns:a16="http://schemas.microsoft.com/office/drawing/2014/main" id="{AF84A402-BB2D-4514-B558-9ABEAEB345D7}"/>
              </a:ext>
            </a:extLst>
          </p:cNvPr>
          <p:cNvCxnSpPr>
            <a:cxnSpLocks/>
          </p:cNvCxnSpPr>
          <p:nvPr/>
        </p:nvCxnSpPr>
        <p:spPr bwMode="auto">
          <a:xfrm>
            <a:off x="1371600" y="6049984"/>
            <a:ext cx="58674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20" name="Rectangle 19">
            <a:extLst>
              <a:ext uri="{FF2B5EF4-FFF2-40B4-BE49-F238E27FC236}">
                <a16:creationId xmlns:a16="http://schemas.microsoft.com/office/drawing/2014/main" id="{254C43D6-E81D-4DE4-A36B-61A00321891E}"/>
              </a:ext>
            </a:extLst>
          </p:cNvPr>
          <p:cNvSpPr/>
          <p:nvPr/>
        </p:nvSpPr>
        <p:spPr bwMode="auto">
          <a:xfrm>
            <a:off x="3484366" y="5746750"/>
            <a:ext cx="595407"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RTS</a:t>
            </a:r>
          </a:p>
        </p:txBody>
      </p:sp>
      <p:sp>
        <p:nvSpPr>
          <p:cNvPr id="21" name="Rectangle 20">
            <a:extLst>
              <a:ext uri="{FF2B5EF4-FFF2-40B4-BE49-F238E27FC236}">
                <a16:creationId xmlns:a16="http://schemas.microsoft.com/office/drawing/2014/main" id="{94065B41-1A8A-4048-AB8C-3CA7247F59E7}"/>
              </a:ext>
            </a:extLst>
          </p:cNvPr>
          <p:cNvSpPr/>
          <p:nvPr/>
        </p:nvSpPr>
        <p:spPr bwMode="auto">
          <a:xfrm>
            <a:off x="4183196" y="6044952"/>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CTS</a:t>
            </a:r>
          </a:p>
        </p:txBody>
      </p:sp>
      <p:grpSp>
        <p:nvGrpSpPr>
          <p:cNvPr id="22" name="Group 21">
            <a:extLst>
              <a:ext uri="{FF2B5EF4-FFF2-40B4-BE49-F238E27FC236}">
                <a16:creationId xmlns:a16="http://schemas.microsoft.com/office/drawing/2014/main" id="{4A395481-78F2-4F10-8420-F6F2C13F7878}"/>
              </a:ext>
            </a:extLst>
          </p:cNvPr>
          <p:cNvGrpSpPr/>
          <p:nvPr/>
        </p:nvGrpSpPr>
        <p:grpSpPr>
          <a:xfrm>
            <a:off x="3101865" y="5899135"/>
            <a:ext cx="381000" cy="152400"/>
            <a:chOff x="1600200" y="5791200"/>
            <a:chExt cx="381000" cy="152400"/>
          </a:xfrm>
        </p:grpSpPr>
        <p:cxnSp>
          <p:nvCxnSpPr>
            <p:cNvPr id="23" name="Straight Connector 22">
              <a:extLst>
                <a:ext uri="{FF2B5EF4-FFF2-40B4-BE49-F238E27FC236}">
                  <a16:creationId xmlns:a16="http://schemas.microsoft.com/office/drawing/2014/main" id="{D6D69AB7-E875-4DCF-8805-19E726CFB9B2}"/>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4" name="Straight Connector 23">
              <a:extLst>
                <a:ext uri="{FF2B5EF4-FFF2-40B4-BE49-F238E27FC236}">
                  <a16:creationId xmlns:a16="http://schemas.microsoft.com/office/drawing/2014/main" id="{6CF0BEF7-29F1-4475-8BA4-83354E4C6BBA}"/>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5" name="Straight Connector 24">
              <a:extLst>
                <a:ext uri="{FF2B5EF4-FFF2-40B4-BE49-F238E27FC236}">
                  <a16:creationId xmlns:a16="http://schemas.microsoft.com/office/drawing/2014/main" id="{43D3F581-437D-4CB6-AE8E-E9BC406E8FCD}"/>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6" name="Straight Connector 25">
              <a:extLst>
                <a:ext uri="{FF2B5EF4-FFF2-40B4-BE49-F238E27FC236}">
                  <a16:creationId xmlns:a16="http://schemas.microsoft.com/office/drawing/2014/main" id="{AD39CCC9-509A-4294-8488-921330CE5502}"/>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7" name="Straight Connector 26">
              <a:extLst>
                <a:ext uri="{FF2B5EF4-FFF2-40B4-BE49-F238E27FC236}">
                  <a16:creationId xmlns:a16="http://schemas.microsoft.com/office/drawing/2014/main" id="{BC05195E-1510-4168-8209-DEEC7EC53FDB}"/>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31" name="Straight Connector 30">
            <a:extLst>
              <a:ext uri="{FF2B5EF4-FFF2-40B4-BE49-F238E27FC236}">
                <a16:creationId xmlns:a16="http://schemas.microsoft.com/office/drawing/2014/main" id="{08840384-9973-48DE-BEC1-42560865B8F6}"/>
              </a:ext>
            </a:extLst>
          </p:cNvPr>
          <p:cNvCxnSpPr>
            <a:cxnSpLocks/>
            <a:stCxn id="7" idx="3"/>
            <a:endCxn id="20" idx="3"/>
          </p:cNvCxnSpPr>
          <p:nvPr/>
        </p:nvCxnSpPr>
        <p:spPr bwMode="auto">
          <a:xfrm>
            <a:off x="4079773" y="5135577"/>
            <a:ext cx="0" cy="763566"/>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2" name="Straight Connector 31">
            <a:extLst>
              <a:ext uri="{FF2B5EF4-FFF2-40B4-BE49-F238E27FC236}">
                <a16:creationId xmlns:a16="http://schemas.microsoft.com/office/drawing/2014/main" id="{53E3C844-54F0-4977-9C24-9B6B2B213B9D}"/>
              </a:ext>
            </a:extLst>
          </p:cNvPr>
          <p:cNvCxnSpPr>
            <a:cxnSpLocks/>
            <a:stCxn id="8" idx="1"/>
            <a:endCxn id="21" idx="1"/>
          </p:cNvCxnSpPr>
          <p:nvPr/>
        </p:nvCxnSpPr>
        <p:spPr bwMode="auto">
          <a:xfrm flipH="1">
            <a:off x="4183196" y="5438810"/>
            <a:ext cx="1501" cy="75853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3" name="Straight Connector 32">
            <a:extLst>
              <a:ext uri="{FF2B5EF4-FFF2-40B4-BE49-F238E27FC236}">
                <a16:creationId xmlns:a16="http://schemas.microsoft.com/office/drawing/2014/main" id="{1BB452C7-6B7D-440F-9963-B28E45A14888}"/>
              </a:ext>
            </a:extLst>
          </p:cNvPr>
          <p:cNvCxnSpPr>
            <a:cxnSpLocks/>
            <a:stCxn id="8" idx="3"/>
            <a:endCxn id="21" idx="3"/>
          </p:cNvCxnSpPr>
          <p:nvPr/>
        </p:nvCxnSpPr>
        <p:spPr bwMode="auto">
          <a:xfrm flipH="1">
            <a:off x="4791208" y="5438810"/>
            <a:ext cx="1501" cy="758535"/>
          </a:xfrm>
          <a:prstGeom prst="line">
            <a:avLst/>
          </a:prstGeom>
          <a:solidFill>
            <a:schemeClr val="accent1"/>
          </a:solidFill>
          <a:ln w="6350" cap="flat" cmpd="sng" algn="ctr">
            <a:solidFill>
              <a:schemeClr val="tx1"/>
            </a:solidFill>
            <a:prstDash val="dash"/>
            <a:round/>
            <a:headEnd type="none" w="sm" len="sm"/>
            <a:tailEnd type="none" w="sm" len="sm"/>
          </a:ln>
          <a:effectLst/>
        </p:spPr>
      </p:cxnSp>
      <p:sp>
        <p:nvSpPr>
          <p:cNvPr id="35" name="TextBox 34">
            <a:extLst>
              <a:ext uri="{FF2B5EF4-FFF2-40B4-BE49-F238E27FC236}">
                <a16:creationId xmlns:a16="http://schemas.microsoft.com/office/drawing/2014/main" id="{8DA7DAA5-B818-48D0-A453-7841F998BD34}"/>
              </a:ext>
            </a:extLst>
          </p:cNvPr>
          <p:cNvSpPr txBox="1"/>
          <p:nvPr/>
        </p:nvSpPr>
        <p:spPr>
          <a:xfrm>
            <a:off x="7271962" y="5153031"/>
            <a:ext cx="591829"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1</a:t>
            </a:r>
          </a:p>
        </p:txBody>
      </p:sp>
      <p:sp>
        <p:nvSpPr>
          <p:cNvPr id="36" name="TextBox 35">
            <a:extLst>
              <a:ext uri="{FF2B5EF4-FFF2-40B4-BE49-F238E27FC236}">
                <a16:creationId xmlns:a16="http://schemas.microsoft.com/office/drawing/2014/main" id="{580ADD4F-0C52-4F69-A6BB-92A491E930CB}"/>
              </a:ext>
            </a:extLst>
          </p:cNvPr>
          <p:cNvSpPr txBox="1"/>
          <p:nvPr/>
        </p:nvSpPr>
        <p:spPr>
          <a:xfrm>
            <a:off x="7261390" y="5909881"/>
            <a:ext cx="593432"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2</a:t>
            </a:r>
          </a:p>
        </p:txBody>
      </p:sp>
      <p:sp>
        <p:nvSpPr>
          <p:cNvPr id="37" name="Rectangle 36">
            <a:extLst>
              <a:ext uri="{FF2B5EF4-FFF2-40B4-BE49-F238E27FC236}">
                <a16:creationId xmlns:a16="http://schemas.microsoft.com/office/drawing/2014/main" id="{618786B9-D0AA-40F5-944C-6E7A8174A8C2}"/>
              </a:ext>
            </a:extLst>
          </p:cNvPr>
          <p:cNvSpPr/>
          <p:nvPr/>
        </p:nvSpPr>
        <p:spPr bwMode="auto">
          <a:xfrm>
            <a:off x="1905000" y="4983159"/>
            <a:ext cx="475291"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anose="020B0604020202020204" pitchFamily="34" charset="0"/>
                <a:cs typeface="Arial" panose="020B0604020202020204" pitchFamily="34" charset="0"/>
              </a:rPr>
              <a:t>RTS</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38" name="Rectangle 37">
            <a:extLst>
              <a:ext uri="{FF2B5EF4-FFF2-40B4-BE49-F238E27FC236}">
                <a16:creationId xmlns:a16="http://schemas.microsoft.com/office/drawing/2014/main" id="{9BA17D77-1D7A-4921-BBD8-C3B3409FE3F1}"/>
              </a:ext>
            </a:extLst>
          </p:cNvPr>
          <p:cNvSpPr/>
          <p:nvPr/>
        </p:nvSpPr>
        <p:spPr bwMode="auto">
          <a:xfrm>
            <a:off x="2543645" y="5287944"/>
            <a:ext cx="475291"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anose="020B0604020202020204" pitchFamily="34" charset="0"/>
                <a:cs typeface="Arial" panose="020B0604020202020204" pitchFamily="34" charset="0"/>
              </a:rPr>
              <a:t>CTS</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41" name="Rectangle 40">
            <a:extLst>
              <a:ext uri="{FF2B5EF4-FFF2-40B4-BE49-F238E27FC236}">
                <a16:creationId xmlns:a16="http://schemas.microsoft.com/office/drawing/2014/main" id="{64707A6C-BFFC-47A9-B3CA-779E8013513A}"/>
              </a:ext>
            </a:extLst>
          </p:cNvPr>
          <p:cNvSpPr/>
          <p:nvPr/>
        </p:nvSpPr>
        <p:spPr bwMode="auto">
          <a:xfrm>
            <a:off x="1524000" y="5743595"/>
            <a:ext cx="1501611" cy="304785"/>
          </a:xfrm>
          <a:prstGeom prst="rect">
            <a:avLst/>
          </a:prstGeom>
          <a:solidFill>
            <a:schemeClr val="bg1">
              <a:lumMod val="75000"/>
            </a:schemeClr>
          </a:solidFill>
          <a:ln w="6350" cap="flat" cmpd="sng" algn="ctr">
            <a:solidFill>
              <a:schemeClr val="tx1"/>
            </a:solidFill>
            <a:prstDash val="dash"/>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anose="020B0604020202020204" pitchFamily="34" charset="0"/>
                <a:cs typeface="Arial" panose="020B0604020202020204" pitchFamily="34" charset="0"/>
              </a:rPr>
              <a:t>BUSY</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34" name="Rectangle 33">
            <a:extLst>
              <a:ext uri="{FF2B5EF4-FFF2-40B4-BE49-F238E27FC236}">
                <a16:creationId xmlns:a16="http://schemas.microsoft.com/office/drawing/2014/main" id="{157B55B1-06CB-4993-A1A9-8D2EABB5685D}"/>
              </a:ext>
            </a:extLst>
          </p:cNvPr>
          <p:cNvSpPr/>
          <p:nvPr/>
        </p:nvSpPr>
        <p:spPr bwMode="auto">
          <a:xfrm>
            <a:off x="6860981" y="4976277"/>
            <a:ext cx="263243"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p>
        </p:txBody>
      </p:sp>
      <p:sp>
        <p:nvSpPr>
          <p:cNvPr id="39" name="Rectangle 38">
            <a:extLst>
              <a:ext uri="{FF2B5EF4-FFF2-40B4-BE49-F238E27FC236}">
                <a16:creationId xmlns:a16="http://schemas.microsoft.com/office/drawing/2014/main" id="{41BC5612-FBDD-48F4-87C5-E77CB8DCA0FA}"/>
              </a:ext>
            </a:extLst>
          </p:cNvPr>
          <p:cNvSpPr/>
          <p:nvPr/>
        </p:nvSpPr>
        <p:spPr bwMode="auto">
          <a:xfrm>
            <a:off x="6860980" y="5740167"/>
            <a:ext cx="263243"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p>
        </p:txBody>
      </p:sp>
      <p:sp>
        <p:nvSpPr>
          <p:cNvPr id="44" name="Rectangle 43">
            <a:extLst>
              <a:ext uri="{FF2B5EF4-FFF2-40B4-BE49-F238E27FC236}">
                <a16:creationId xmlns:a16="http://schemas.microsoft.com/office/drawing/2014/main" id="{C44CD070-7CC2-4C24-89D9-843A2B45A72A}"/>
              </a:ext>
            </a:extLst>
          </p:cNvPr>
          <p:cNvSpPr/>
          <p:nvPr/>
        </p:nvSpPr>
        <p:spPr bwMode="auto">
          <a:xfrm>
            <a:off x="4897633" y="5740167"/>
            <a:ext cx="1060838"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DATA2 + Tr</a:t>
            </a:r>
          </a:p>
        </p:txBody>
      </p:sp>
      <p:sp>
        <p:nvSpPr>
          <p:cNvPr id="45" name="Rectangle 44">
            <a:extLst>
              <a:ext uri="{FF2B5EF4-FFF2-40B4-BE49-F238E27FC236}">
                <a16:creationId xmlns:a16="http://schemas.microsoft.com/office/drawing/2014/main" id="{86E8B7A7-96E0-4535-B3EB-6758F3C3C04B}"/>
              </a:ext>
            </a:extLst>
          </p:cNvPr>
          <p:cNvSpPr/>
          <p:nvPr/>
        </p:nvSpPr>
        <p:spPr bwMode="auto">
          <a:xfrm>
            <a:off x="6112459" y="6044952"/>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BA2</a:t>
            </a:r>
          </a:p>
        </p:txBody>
      </p:sp>
      <p:cxnSp>
        <p:nvCxnSpPr>
          <p:cNvPr id="46" name="Straight Connector 45">
            <a:extLst>
              <a:ext uri="{FF2B5EF4-FFF2-40B4-BE49-F238E27FC236}">
                <a16:creationId xmlns:a16="http://schemas.microsoft.com/office/drawing/2014/main" id="{59D0B8A4-2C8D-462B-BA51-93BB6838553A}"/>
              </a:ext>
            </a:extLst>
          </p:cNvPr>
          <p:cNvCxnSpPr>
            <a:cxnSpLocks/>
            <a:stCxn id="9" idx="1"/>
            <a:endCxn id="44" idx="1"/>
          </p:cNvCxnSpPr>
          <p:nvPr/>
        </p:nvCxnSpPr>
        <p:spPr bwMode="auto">
          <a:xfrm>
            <a:off x="4897633" y="5135577"/>
            <a:ext cx="0" cy="756983"/>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9" name="Straight Connector 48">
            <a:extLst>
              <a:ext uri="{FF2B5EF4-FFF2-40B4-BE49-F238E27FC236}">
                <a16:creationId xmlns:a16="http://schemas.microsoft.com/office/drawing/2014/main" id="{250BA98C-C858-42CA-863D-99DD216E7223}"/>
              </a:ext>
            </a:extLst>
          </p:cNvPr>
          <p:cNvCxnSpPr>
            <a:cxnSpLocks/>
            <a:stCxn id="9" idx="3"/>
            <a:endCxn id="44" idx="3"/>
          </p:cNvCxnSpPr>
          <p:nvPr/>
        </p:nvCxnSpPr>
        <p:spPr bwMode="auto">
          <a:xfrm>
            <a:off x="5958471" y="5135577"/>
            <a:ext cx="0" cy="756983"/>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52" name="Straight Connector 51">
            <a:extLst>
              <a:ext uri="{FF2B5EF4-FFF2-40B4-BE49-F238E27FC236}">
                <a16:creationId xmlns:a16="http://schemas.microsoft.com/office/drawing/2014/main" id="{6E9BF8AC-DFBD-4D77-A0D2-2E2E00186930}"/>
              </a:ext>
            </a:extLst>
          </p:cNvPr>
          <p:cNvCxnSpPr>
            <a:cxnSpLocks/>
            <a:stCxn id="10" idx="1"/>
            <a:endCxn id="45" idx="1"/>
          </p:cNvCxnSpPr>
          <p:nvPr/>
        </p:nvCxnSpPr>
        <p:spPr bwMode="auto">
          <a:xfrm>
            <a:off x="6112459" y="5440362"/>
            <a:ext cx="0" cy="756983"/>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55" name="Straight Connector 54">
            <a:extLst>
              <a:ext uri="{FF2B5EF4-FFF2-40B4-BE49-F238E27FC236}">
                <a16:creationId xmlns:a16="http://schemas.microsoft.com/office/drawing/2014/main" id="{D4A5434A-C07A-441C-8E14-AC4371783735}"/>
              </a:ext>
            </a:extLst>
          </p:cNvPr>
          <p:cNvCxnSpPr>
            <a:cxnSpLocks/>
            <a:stCxn id="10" idx="3"/>
            <a:endCxn id="45" idx="3"/>
          </p:cNvCxnSpPr>
          <p:nvPr/>
        </p:nvCxnSpPr>
        <p:spPr bwMode="auto">
          <a:xfrm>
            <a:off x="6720471" y="5440362"/>
            <a:ext cx="0" cy="756983"/>
          </a:xfrm>
          <a:prstGeom prst="line">
            <a:avLst/>
          </a:prstGeom>
          <a:solidFill>
            <a:schemeClr val="accent1"/>
          </a:solidFill>
          <a:ln w="635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123812795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1386</Words>
  <Application>Microsoft Office PowerPoint</Application>
  <PresentationFormat>On-screen Show (4:3)</PresentationFormat>
  <Paragraphs>167</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Times New Roman</vt:lpstr>
      <vt:lpstr>Wingdings</vt:lpstr>
      <vt:lpstr>802-11-Submission</vt:lpstr>
      <vt:lpstr>Single STA Trigger</vt:lpstr>
      <vt:lpstr>Background:</vt:lpstr>
      <vt:lpstr>Background</vt:lpstr>
      <vt:lpstr>Issues</vt:lpstr>
      <vt:lpstr>Trigger information</vt:lpstr>
      <vt:lpstr>Trigger information</vt:lpstr>
      <vt:lpstr>Trigger information</vt:lpstr>
      <vt:lpstr>Single STA Trigger format</vt:lpstr>
      <vt:lpstr>Single STA Trigger</vt:lpstr>
      <vt:lpstr>Summary</vt:lpstr>
      <vt:lpstr>SP</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Young Hoon Kwon</cp:lastModifiedBy>
  <cp:revision>2335</cp:revision>
  <cp:lastPrinted>1998-02-10T13:28:06Z</cp:lastPrinted>
  <dcterms:created xsi:type="dcterms:W3CDTF">2007-05-21T21:00:37Z</dcterms:created>
  <dcterms:modified xsi:type="dcterms:W3CDTF">2020-12-07T23:18:37Z</dcterms:modified>
  <cp:category>Submission</cp:category>
</cp:coreProperties>
</file>