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9" r:id="rId2"/>
    <p:sldId id="469" r:id="rId3"/>
    <p:sldId id="430" r:id="rId4"/>
    <p:sldId id="456" r:id="rId5"/>
    <p:sldId id="431" r:id="rId6"/>
    <p:sldId id="465" r:id="rId7"/>
    <p:sldId id="466" r:id="rId8"/>
    <p:sldId id="460" r:id="rId9"/>
    <p:sldId id="464" r:id="rId10"/>
    <p:sldId id="467" r:id="rId11"/>
    <p:sldId id="468" r:id="rId12"/>
    <p:sldId id="457" r:id="rId13"/>
    <p:sldId id="470" r:id="rId14"/>
    <p:sldId id="458" r:id="rId15"/>
    <p:sldId id="452" r:id="rId16"/>
    <p:sldId id="471" r:id="rId17"/>
    <p:sldId id="472" r:id="rId18"/>
    <p:sldId id="473" r:id="rId19"/>
    <p:sldId id="47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69"/>
            <p14:sldId id="430"/>
            <p14:sldId id="456"/>
            <p14:sldId id="431"/>
            <p14:sldId id="465"/>
            <p14:sldId id="466"/>
            <p14:sldId id="460"/>
            <p14:sldId id="464"/>
            <p14:sldId id="467"/>
            <p14:sldId id="468"/>
            <p14:sldId id="457"/>
            <p14:sldId id="470"/>
            <p14:sldId id="458"/>
            <p14:sldId id="452"/>
            <p14:sldId id="471"/>
            <p14:sldId id="472"/>
            <p14:sldId id="473"/>
            <p14:sldId id="4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6709" autoAdjust="0"/>
  </p:normalViewPr>
  <p:slideViewPr>
    <p:cSldViewPr>
      <p:cViewPr varScale="1">
        <p:scale>
          <a:sx n="108" d="100"/>
          <a:sy n="108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0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April </a:t>
            </a:r>
            <a:r>
              <a:rPr lang="en-US" dirty="0"/>
              <a:t>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April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April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April</a:t>
            </a:r>
            <a:r>
              <a:rPr lang="en-US" baseline="0" dirty="0" smtClean="0"/>
              <a:t> </a:t>
            </a:r>
            <a:r>
              <a:rPr lang="en-US" dirty="0" smtClean="0"/>
              <a:t>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802.11-20/0686r0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Considerations on the Scrambler design for 11be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dirty="0" smtClean="0"/>
              <a:t>2020-04-28</a:t>
            </a: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83364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Ross Jian Yu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676" y="3920848"/>
            <a:ext cx="5055924" cy="248181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4038600" cy="2400300"/>
          </a:xfr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5" y="1447800"/>
            <a:ext cx="5037249" cy="24003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0849"/>
            <a:ext cx="4344989" cy="2481818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666765" y="13894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RU106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06615" y="1412358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RU242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617014" y="3895158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RU484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06615" y="3880884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RU996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828800"/>
            <a:ext cx="7770813" cy="411321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From the simulation results, it can be observed that </a:t>
            </a:r>
          </a:p>
          <a:p>
            <a:pPr marL="585788" lvl="1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H</a:t>
            </a:r>
            <a:r>
              <a:rPr lang="en-US" altLang="zh-CN" dirty="0" smtClean="0"/>
              <a:t>igh degree scrambler will increase the PAPR for small RU </a:t>
            </a:r>
            <a:r>
              <a:rPr lang="en-US" altLang="zh-CN" dirty="0" smtClean="0"/>
              <a:t>size.</a:t>
            </a:r>
            <a:endParaRPr lang="en-US" altLang="zh-CN" dirty="0" smtClean="0"/>
          </a:p>
          <a:p>
            <a:pPr marL="585788" lvl="1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CDF of high degree scrambler has a longer </a:t>
            </a:r>
            <a:r>
              <a:rPr lang="en-US" altLang="zh-CN" dirty="0" smtClean="0"/>
              <a:t>tail</a:t>
            </a:r>
            <a:r>
              <a:rPr lang="en-US" altLang="zh-CN" dirty="0" smtClean="0"/>
              <a:t>, i.e. some of the packet </a:t>
            </a:r>
            <a:r>
              <a:rPr lang="en-US" altLang="zh-CN" dirty="0"/>
              <a:t>may suffer </a:t>
            </a:r>
            <a:r>
              <a:rPr lang="en-US" altLang="zh-CN" dirty="0" smtClean="0"/>
              <a:t>from very large PAPR which lead to the </a:t>
            </a:r>
            <a:r>
              <a:rPr lang="en-US" altLang="zh-CN" dirty="0"/>
              <a:t> failure </a:t>
            </a:r>
            <a:r>
              <a:rPr lang="en-US" altLang="zh-CN" dirty="0"/>
              <a:t>of </a:t>
            </a:r>
            <a:r>
              <a:rPr lang="en-US" altLang="zh-CN" dirty="0" err="1" smtClean="0"/>
              <a:t>transmition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marL="585788" lvl="1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 The higher degree scrambler can have work well when RU size &gt;=</a:t>
            </a:r>
            <a:r>
              <a:rPr lang="en-US" altLang="zh-CN" dirty="0" smtClean="0"/>
              <a:t>996.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55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dirty="0"/>
              <a:t>Proposed S</a:t>
            </a:r>
            <a:r>
              <a:rPr lang="en-US" altLang="zh-CN" dirty="0" smtClean="0"/>
              <a:t>olution: Adaptive Scrambler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463815F1-291D-493F-8843-992C8D03E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174" y="4845864"/>
            <a:ext cx="7772400" cy="1600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low </a:t>
            </a:r>
            <a:r>
              <a:rPr lang="en-US" altLang="zh-CN" sz="1600" b="0" dirty="0"/>
              <a:t>order scrambler can reuse the hardware resource of high order </a:t>
            </a:r>
            <a:r>
              <a:rPr lang="en-US" altLang="zh-CN" sz="1600" b="0" dirty="0" smtClean="0"/>
              <a:t>scrambler</a:t>
            </a:r>
            <a:endParaRPr lang="en-US" sz="16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transmitter determine</a:t>
            </a:r>
            <a:r>
              <a:rPr lang="en-US" altLang="zh-CN" sz="1600" b="0" dirty="0" smtClean="0"/>
              <a:t>s</a:t>
            </a:r>
            <a:r>
              <a:rPr lang="en-US" sz="1600" b="0" dirty="0" smtClean="0"/>
              <a:t> which scrambler </a:t>
            </a:r>
            <a:r>
              <a:rPr lang="en-US" altLang="zh-CN" sz="1600" b="0" dirty="0" smtClean="0"/>
              <a:t>will be</a:t>
            </a:r>
            <a:r>
              <a:rPr lang="en-US" sz="1600" b="0" dirty="0" smtClean="0"/>
              <a:t> use</a:t>
            </a:r>
            <a:r>
              <a:rPr lang="en-US" altLang="zh-CN" sz="1600" b="0" dirty="0" smtClean="0"/>
              <a:t>d</a:t>
            </a:r>
            <a:r>
              <a:rPr lang="en-US" sz="1600" b="0" dirty="0" smtClean="0"/>
              <a:t> base on the RU size and MCS</a:t>
            </a:r>
          </a:p>
          <a:p>
            <a:pPr marL="585788" lvl="1" indent="-285750">
              <a:buFont typeface="Wingdings" panose="05000000000000000000" pitchFamily="2" charset="2"/>
              <a:buChar char="Ø"/>
            </a:pPr>
            <a:r>
              <a:rPr lang="en-US" sz="1300" b="0" dirty="0"/>
              <a:t>RU size for UL MU PPDU, BW for SU PPDU, TBD for DL MU PPDU, TBD for </a:t>
            </a:r>
            <a:r>
              <a:rPr lang="en-US" sz="1300" b="0" dirty="0" smtClean="0"/>
              <a:t>Puncture</a:t>
            </a:r>
            <a:endParaRPr lang="en-US" sz="16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With this </a:t>
            </a:r>
            <a:r>
              <a:rPr lang="en-US" altLang="zh-CN" sz="1600" b="0" dirty="0">
                <a:solidFill>
                  <a:schemeClr val="tx1"/>
                </a:solidFill>
              </a:rPr>
              <a:t>adaptive </a:t>
            </a:r>
            <a:r>
              <a:rPr lang="en-US" sz="1600" b="0" dirty="0" smtClean="0"/>
              <a:t>scrambler, the low-cost device does not need to implement the high order scrambler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28800" y="1447799"/>
            <a:ext cx="75264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74" y="2182548"/>
            <a:ext cx="4176452" cy="272837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463815F1-291D-493F-8843-992C8D03EB7E}"/>
              </a:ext>
            </a:extLst>
          </p:cNvPr>
          <p:cNvSpPr txBox="1">
            <a:spLocks/>
          </p:cNvSpPr>
          <p:nvPr/>
        </p:nvSpPr>
        <p:spPr bwMode="auto">
          <a:xfrm>
            <a:off x="689813" y="1673968"/>
            <a:ext cx="77724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kern="0" dirty="0" smtClean="0">
                <a:solidFill>
                  <a:schemeClr val="tx1"/>
                </a:solidFill>
              </a:rPr>
              <a:t>[3] proposed the scrambler with                                , while we propose to use an adaptive scrambler with respect to the RU size and MCS.</a:t>
            </a:r>
            <a:endParaRPr lang="en-US" sz="1600" b="0" kern="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3648616" y="1722364"/>
                <a:ext cx="18288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1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616" y="1722364"/>
                <a:ext cx="182880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00" t="-4000"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5418138" y="211579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e.g.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solidFill>
                  <a:schemeClr val="tx1"/>
                </a:solidFill>
              </a:rPr>
              <a:t>For RU </a:t>
            </a:r>
            <a:r>
              <a:rPr lang="en-US" altLang="zh-CN" sz="1400" dirty="0">
                <a:solidFill>
                  <a:schemeClr val="tx1"/>
                </a:solidFill>
              </a:rPr>
              <a:t>size size(or combined RU size ) &lt;</a:t>
            </a:r>
            <a:r>
              <a:rPr lang="en-US" altLang="zh-CN" sz="1400" dirty="0" smtClean="0">
                <a:solidFill>
                  <a:schemeClr val="tx1"/>
                </a:solidFill>
              </a:rPr>
              <a:t>996, the original scrambler is used.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tx1"/>
                </a:solidFill>
              </a:rPr>
              <a:t>For RU </a:t>
            </a:r>
            <a:r>
              <a:rPr lang="en-US" altLang="zh-CN" sz="1400" dirty="0" smtClean="0">
                <a:solidFill>
                  <a:schemeClr val="tx1"/>
                </a:solidFill>
              </a:rPr>
              <a:t>size(or combined RU size ) between 996 to 2*996, the 11 degree scrambler used (can also use 15 </a:t>
            </a:r>
            <a:r>
              <a:rPr lang="en-US" altLang="zh-CN" sz="1400" dirty="0">
                <a:solidFill>
                  <a:schemeClr val="tx1"/>
                </a:solidFill>
              </a:rPr>
              <a:t>degree scrambler  </a:t>
            </a:r>
            <a:r>
              <a:rPr lang="en-US" altLang="zh-CN" sz="1400" dirty="0" smtClean="0">
                <a:solidFill>
                  <a:schemeClr val="tx1"/>
                </a:solidFill>
              </a:rPr>
              <a:t>instead  to make it simple)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tx1"/>
                </a:solidFill>
              </a:rPr>
              <a:t>For RU size(or combined RU size </a:t>
            </a:r>
            <a:r>
              <a:rPr lang="en-US" altLang="zh-CN" sz="1400" dirty="0" smtClean="0">
                <a:solidFill>
                  <a:schemeClr val="tx1"/>
                </a:solidFill>
              </a:rPr>
              <a:t>)&gt;2*996, 15 degree scrambler is used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Summary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>
                <a:solidFill>
                  <a:schemeClr val="tx1"/>
                </a:solidFill>
              </a:rPr>
              <a:t>In this contribution, </a:t>
            </a:r>
            <a:r>
              <a:rPr lang="en-US" altLang="zh-CN" b="0" dirty="0" smtClean="0">
                <a:solidFill>
                  <a:schemeClr val="tx1"/>
                </a:solidFill>
              </a:rPr>
              <a:t>considering the backward compatibility and reducing PAPR,</a:t>
            </a:r>
          </a:p>
          <a:p>
            <a:r>
              <a:rPr lang="en-US" altLang="zh-CN" b="0" dirty="0" smtClean="0">
                <a:solidFill>
                  <a:schemeClr val="tx1"/>
                </a:solidFill>
              </a:rPr>
              <a:t>we propose </a:t>
            </a:r>
            <a:r>
              <a:rPr lang="en-US" altLang="zh-CN" b="0" dirty="0">
                <a:solidFill>
                  <a:schemeClr val="tx1"/>
                </a:solidFill>
              </a:rPr>
              <a:t>the adaptive</a:t>
            </a:r>
            <a:r>
              <a:rPr lang="en-US" altLang="zh-CN" b="0" dirty="0" smtClean="0">
                <a:solidFill>
                  <a:schemeClr val="tx1"/>
                </a:solidFill>
              </a:rPr>
              <a:t> scrambler </a:t>
            </a:r>
            <a:r>
              <a:rPr lang="en-US" altLang="zh-CN" b="0" dirty="0">
                <a:solidFill>
                  <a:schemeClr val="tx1"/>
                </a:solidFill>
              </a:rPr>
              <a:t>for </a:t>
            </a:r>
            <a:r>
              <a:rPr lang="en-US" altLang="zh-CN" b="0" dirty="0" smtClean="0">
                <a:solidFill>
                  <a:schemeClr val="tx1"/>
                </a:solidFill>
              </a:rPr>
              <a:t>11be and different BW can apply</a:t>
            </a:r>
          </a:p>
          <a:p>
            <a:r>
              <a:rPr lang="en-US" altLang="zh-CN" b="0" dirty="0" smtClean="0">
                <a:solidFill>
                  <a:schemeClr val="tx1"/>
                </a:solidFill>
              </a:rPr>
              <a:t>Scrambler of different degree.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use  higher </a:t>
            </a:r>
            <a:r>
              <a:rPr lang="en-US" altLang="zh-CN" dirty="0"/>
              <a:t>degree </a:t>
            </a:r>
            <a:r>
              <a:rPr lang="en-US" dirty="0" smtClean="0"/>
              <a:t>scrambler only for user with large RU size and high MCS in EHT PPDU?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exact high degree scrambler is TBD</a:t>
            </a:r>
            <a:endParaRPr lang="en-US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condition when the </a:t>
            </a:r>
            <a:r>
              <a:rPr lang="en-US" altLang="zh-CN" dirty="0"/>
              <a:t>high degree scrambler </a:t>
            </a:r>
            <a:r>
              <a:rPr lang="en-US" dirty="0" smtClean="0"/>
              <a:t>should be used is TBD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r>
              <a:rPr lang="en-US" altLang="zh-CN" sz="1600" b="0" dirty="0"/>
              <a:t>[1] </a:t>
            </a:r>
            <a:r>
              <a:rPr lang="en-US" altLang="zh-CN" sz="1600" b="0" dirty="0" smtClean="0"/>
              <a:t>IEEE P802.11-REVmdTM/D3.0</a:t>
            </a:r>
          </a:p>
          <a:p>
            <a:r>
              <a:rPr lang="en-US" altLang="zh-CN" sz="1600" b="0" dirty="0" smtClean="0"/>
              <a:t>[</a:t>
            </a:r>
            <a:r>
              <a:rPr lang="en-US" altLang="zh-CN" sz="1600" b="0" dirty="0"/>
              <a:t>2] https://en.wikipedia.org/wiki/Primitive_polynomial_(field_theory)</a:t>
            </a:r>
          </a:p>
          <a:p>
            <a:r>
              <a:rPr lang="en-US" altLang="zh-CN" sz="1600" b="0" dirty="0" smtClean="0"/>
              <a:t>[3]11-20-0563-00-00be-eht-ppdu-scrambler</a:t>
            </a:r>
          </a:p>
          <a:p>
            <a:r>
              <a:rPr lang="en-US" altLang="zh-CN" sz="1600" b="0" dirty="0" smtClean="0"/>
              <a:t>[4] 11-10-1281-01-00ac-bw-and-static-dynamic-indication-within-legacy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15-09-0727-00-0007-scrambler-and-fec-for-vlc</a:t>
            </a:r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4" y="1764063"/>
            <a:ext cx="4648748" cy="34865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104" y="1665155"/>
            <a:ext cx="4670495" cy="445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4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6324600" cy="4743450"/>
          </a:xfr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019800" y="32004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Adaptive  </a:t>
            </a:r>
            <a:r>
              <a:rPr lang="en-US" altLang="zh-CN" dirty="0">
                <a:solidFill>
                  <a:schemeClr val="tx1"/>
                </a:solidFill>
              </a:rPr>
              <a:t>scrambler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is 12 order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6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278" y="1524000"/>
            <a:ext cx="5638800" cy="4229100"/>
          </a:xfr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43000" y="5863522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MCS=4</a:t>
            </a:r>
            <a:r>
              <a:rPr lang="en-US" altLang="zh-CN" dirty="0" smtClean="0"/>
              <a:t>,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35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𝑫𝑩𝑷𝑺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for 1ss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85128"/>
              </p:ext>
            </p:extLst>
          </p:nvPr>
        </p:nvGraphicFramePr>
        <p:xfrm>
          <a:off x="148195" y="2819400"/>
          <a:ext cx="8846023" cy="190420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074382"/>
                <a:gridCol w="609098"/>
                <a:gridCol w="744454"/>
                <a:gridCol w="609098"/>
                <a:gridCol w="789572"/>
                <a:gridCol w="755733"/>
                <a:gridCol w="609098"/>
                <a:gridCol w="609098"/>
                <a:gridCol w="609098"/>
                <a:gridCol w="609098"/>
                <a:gridCol w="609098"/>
                <a:gridCol w="609098"/>
                <a:gridCol w="609098"/>
              </a:tblGrid>
              <a:tr h="238026"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6/12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12/24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24/48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36/72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144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12/24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24/48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48/96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72/144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192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216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240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288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106-tone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25/51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51/102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153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102/204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153/306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408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459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510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612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680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765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850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242-tone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58/117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117/234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351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234/468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351/702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936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1053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1170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1404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1560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1755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1950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484-tone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117/234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234/468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702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468/936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702/1404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1872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2106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2340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2808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3120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3510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3900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996-tone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245/490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490/980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1470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980/1960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1470/2940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3920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4410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4900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5880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6533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7350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8166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38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2*996-tone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490/980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980/1960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2940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1960/3920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2940/5880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7840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8820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9800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11760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13066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14700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16333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6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Abstract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 this contribution, we discuss and propose the scrambler for 11be.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Recap of the current scrambler in 802.11;</a:t>
            </a:r>
            <a:endParaRPr lang="en-US" sz="20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Problem of </a:t>
            </a:r>
            <a:r>
              <a:rPr lang="en-US" sz="2000" dirty="0" smtClean="0"/>
              <a:t>periodic source signal for larger BW;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dirty="0"/>
              <a:t>Scrambler design principles</a:t>
            </a:r>
            <a:endParaRPr lang="en-US" sz="20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dirty="0"/>
              <a:t>Pros vs Cons for </a:t>
            </a:r>
            <a:r>
              <a:rPr lang="en-US" altLang="zh-CN" sz="2000" dirty="0" smtClean="0"/>
              <a:t>a Higher </a:t>
            </a:r>
            <a:r>
              <a:rPr lang="en-US" altLang="zh-CN" sz="2000" dirty="0"/>
              <a:t>order Scrambler</a:t>
            </a:r>
            <a:r>
              <a:rPr lang="en-US" sz="2000" dirty="0" smtClean="0"/>
              <a:t>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Proposed solution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References.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0D4695-88DF-4E33-B848-B30748EA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current scrambler in </a:t>
            </a:r>
            <a:r>
              <a:rPr lang="en-US" altLang="zh-CN" dirty="0" smtClean="0"/>
              <a:t>802.11[1]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3815F1-291D-493F-8843-992C8D03E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4737990"/>
            <a:ext cx="7627938" cy="16354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scrambler repeats every 127 bits;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phase of the scramble sequence produced is determined by the initial state of the scrambler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receiver needs to know the initial state of the scrambler for producing the identical sequence to descramble the data.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54300A-5118-46E7-B199-36CBE5E04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90DA5C-FF97-43A1-BF25-38D1FEAFC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169620"/>
              </p:ext>
            </p:extLst>
          </p:nvPr>
        </p:nvGraphicFramePr>
        <p:xfrm>
          <a:off x="1296989" y="1717734"/>
          <a:ext cx="3048000" cy="15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Visio" r:id="rId3" imgW="2505144" imgH="1466940" progId="Visio.Drawing.15">
                  <p:embed/>
                </p:oleObj>
              </mc:Choice>
              <mc:Fallback>
                <p:oleObj name="Visio" r:id="rId3" imgW="2505144" imgH="146694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9" y="1717734"/>
                        <a:ext cx="3048000" cy="1596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5181600" y="2285394"/>
                <a:ext cx="28954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d>
                        <m:d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zh-CN" altLang="en-US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zh-CN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zh-CN" altLang="en-US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zh-CN" altLang="en-US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285394"/>
                <a:ext cx="2895408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/>
          <p:cNvSpPr txBox="1"/>
          <p:nvPr/>
        </p:nvSpPr>
        <p:spPr>
          <a:xfrm>
            <a:off x="5029200" y="3457870"/>
            <a:ext cx="40417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00001110 </a:t>
            </a:r>
            <a:r>
              <a:rPr lang="en-US" altLang="zh-CN" sz="1100" dirty="0" smtClean="0">
                <a:solidFill>
                  <a:schemeClr val="tx1"/>
                </a:solidFill>
              </a:rPr>
              <a:t>11110010 11001001 </a:t>
            </a:r>
            <a:r>
              <a:rPr lang="en-US" altLang="zh-CN" sz="1100" dirty="0">
                <a:solidFill>
                  <a:schemeClr val="tx1"/>
                </a:solidFill>
              </a:rPr>
              <a:t>00000010 00100110 00101110 10110110 00001100 11010100 11100111 10110100 00101010 </a:t>
            </a:r>
            <a:r>
              <a:rPr lang="en-US" altLang="zh-CN" sz="1100" dirty="0" smtClean="0">
                <a:solidFill>
                  <a:schemeClr val="tx1"/>
                </a:solidFill>
              </a:rPr>
              <a:t>11111010  01010001 </a:t>
            </a:r>
            <a:r>
              <a:rPr lang="en-US" altLang="zh-CN" sz="1100" dirty="0">
                <a:solidFill>
                  <a:schemeClr val="tx1"/>
                </a:solidFill>
              </a:rPr>
              <a:t>10111000 1111111, when the all 1s initial state is used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9200" y="3295447"/>
            <a:ext cx="35433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2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0D4695-88DF-4E33-B848-B30748EA3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3" y="533400"/>
            <a:ext cx="7770813" cy="1065213"/>
          </a:xfrm>
        </p:spPr>
        <p:txBody>
          <a:bodyPr/>
          <a:lstStyle/>
          <a:p>
            <a:r>
              <a:rPr lang="en-US" dirty="0"/>
              <a:t>Problem of periodic source signal for larger BW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463815F1-291D-493F-8843-992C8D03E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6" y="4495800"/>
            <a:ext cx="7772400" cy="1828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avoid the high PAPR problem, </a:t>
            </a:r>
            <a:r>
              <a:rPr lang="en-US" dirty="0"/>
              <a:t>the repetition is not expected within one OFDM </a:t>
            </a:r>
            <a:r>
              <a:rPr lang="en-US" dirty="0" smtClean="0"/>
              <a:t>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can be hundreds of repetition within one OFDM symbol with scramble sequence of period of 127</a:t>
            </a:r>
            <a:r>
              <a:rPr lang="en-US" altLang="zh-CN" dirty="0"/>
              <a:t>(16333/127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320MHz </a:t>
            </a:r>
            <a:r>
              <a:rPr lang="en-US" dirty="0"/>
              <a:t>and 4096QAM are the main features in 11be, therefore a higher </a:t>
            </a:r>
            <a:r>
              <a:rPr lang="en-US" dirty="0" smtClean="0"/>
              <a:t>degree(maybe</a:t>
            </a:r>
            <a:r>
              <a:rPr lang="en-US" dirty="0"/>
              <a:t>≥17) scrambler is required. </a:t>
            </a:r>
            <a:endParaRPr lang="en-US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54300A-5118-46E7-B199-36CBE5E04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90DA5C-FF97-43A1-BF25-38D1FEAFC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5653088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Scrambler design principles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9582" y="1773875"/>
            <a:ext cx="7770813" cy="411321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The generator polynomial should be primitive [2]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To make it simple, </a:t>
            </a:r>
            <a:r>
              <a:rPr lang="en-US" altLang="zh-CN" dirty="0"/>
              <a:t>the </a:t>
            </a:r>
            <a:r>
              <a:rPr lang="en-US" altLang="zh-CN" dirty="0" smtClean="0"/>
              <a:t>primitive </a:t>
            </a:r>
            <a:r>
              <a:rPr lang="en-US" altLang="zh-CN" dirty="0"/>
              <a:t>polynomial </a:t>
            </a:r>
            <a:r>
              <a:rPr lang="en-US" altLang="zh-CN" dirty="0" smtClean="0"/>
              <a:t>with the least non-zero term is preferred(minimum number of terms 3)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Considering </a:t>
            </a:r>
            <a:r>
              <a:rPr lang="en-US" altLang="zh-CN" dirty="0"/>
              <a:t>the </a:t>
            </a:r>
            <a:r>
              <a:rPr lang="en-US" altLang="zh-CN" dirty="0" smtClean="0"/>
              <a:t>reversal property, there is always a dual scrambler design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The initialize bits can be reduced(already done in 11ac)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A full list of </a:t>
            </a:r>
            <a:r>
              <a:rPr lang="en-US" altLang="zh-CN" dirty="0"/>
              <a:t>scrambler </a:t>
            </a:r>
            <a:r>
              <a:rPr lang="en-US" altLang="zh-CN" dirty="0" smtClean="0"/>
              <a:t>satisfying the first two constrains within degree range </a:t>
            </a:r>
            <a:r>
              <a:rPr lang="en-US" altLang="zh-CN" dirty="0" smtClean="0"/>
              <a:t>from 8 </a:t>
            </a:r>
            <a:r>
              <a:rPr lang="en-US" altLang="zh-CN" dirty="0" smtClean="0"/>
              <a:t>to 32 is given in the following slides(without considering the dual)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43" y="2133600"/>
            <a:ext cx="742172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Scrambler design principles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73875"/>
            <a:ext cx="7770813" cy="449421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9: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10: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11: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15: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17: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18: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20: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21: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22: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23: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25: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29: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Degree </a:t>
            </a:r>
            <a:r>
              <a:rPr lang="en-US" altLang="zh-CN" dirty="0" smtClean="0"/>
              <a:t>31: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1789064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1789064"/>
                <a:ext cx="2593974" cy="338554"/>
              </a:xfrm>
              <a:prstGeom prst="rect">
                <a:avLst/>
              </a:prstGeom>
              <a:blipFill rotWithShape="0">
                <a:blip r:embed="rId2"/>
                <a:stretch>
                  <a:fillRect l="-1174" t="-3571" b="-232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2127618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2127618"/>
                <a:ext cx="2593974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1174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2466172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2466172"/>
                <a:ext cx="2593974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1174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2819564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2819564"/>
                <a:ext cx="2593974" cy="338554"/>
              </a:xfrm>
              <a:prstGeom prst="rect">
                <a:avLst/>
              </a:prstGeom>
              <a:blipFill rotWithShape="0">
                <a:blip r:embed="rId5"/>
                <a:stretch>
                  <a:fillRect l="-1174" t="-3636" b="-254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81849" y="3127887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49" y="3127887"/>
                <a:ext cx="259397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412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81849" y="3492777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49" y="3492777"/>
                <a:ext cx="2593974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412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3819833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3819833"/>
                <a:ext cx="2593974" cy="338554"/>
              </a:xfrm>
              <a:prstGeom prst="rect">
                <a:avLst/>
              </a:prstGeom>
              <a:blipFill rotWithShape="0">
                <a:blip r:embed="rId8"/>
                <a:stretch>
                  <a:fillRect l="-1174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4173225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4173225"/>
                <a:ext cx="2593974" cy="338554"/>
              </a:xfrm>
              <a:prstGeom prst="rect">
                <a:avLst/>
              </a:prstGeom>
              <a:blipFill rotWithShape="0">
                <a:blip r:embed="rId9"/>
                <a:stretch>
                  <a:fillRect l="-1174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81849" y="4481548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49" y="4481548"/>
                <a:ext cx="2593974" cy="338554"/>
              </a:xfrm>
              <a:prstGeom prst="rect">
                <a:avLst/>
              </a:prstGeom>
              <a:blipFill rotWithShape="0">
                <a:blip r:embed="rId10"/>
                <a:stretch>
                  <a:fillRect l="-1412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4830646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4830646"/>
                <a:ext cx="2593974" cy="338554"/>
              </a:xfrm>
              <a:prstGeom prst="rect">
                <a:avLst/>
              </a:prstGeom>
              <a:blipFill rotWithShape="0">
                <a:blip r:embed="rId11"/>
                <a:stretch>
                  <a:fillRect l="-1174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81849" y="5169200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49" y="5169200"/>
                <a:ext cx="2593974" cy="338554"/>
              </a:xfrm>
              <a:prstGeom prst="rect">
                <a:avLst/>
              </a:prstGeom>
              <a:blipFill rotWithShape="0">
                <a:blip r:embed="rId12"/>
                <a:stretch>
                  <a:fillRect l="-1412" t="-3571" b="-232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81849" y="5549367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29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49" y="5549367"/>
                <a:ext cx="2593974" cy="338554"/>
              </a:xfrm>
              <a:prstGeom prst="rect">
                <a:avLst/>
              </a:prstGeom>
              <a:blipFill rotWithShape="0">
                <a:blip r:embed="rId13"/>
                <a:stretch>
                  <a:fillRect l="-1412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2074229" y="5863921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229" y="5863921"/>
                <a:ext cx="2593974" cy="338554"/>
              </a:xfrm>
              <a:prstGeom prst="rect">
                <a:avLst/>
              </a:prstGeom>
              <a:blipFill rotWithShape="0">
                <a:blip r:embed="rId14"/>
                <a:stretch>
                  <a:fillRect l="-1174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4202592" y="3135345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592" y="3135345"/>
                <a:ext cx="2593974" cy="338554"/>
              </a:xfrm>
              <a:prstGeom prst="rect">
                <a:avLst/>
              </a:prstGeom>
              <a:blipFill rotWithShape="0">
                <a:blip r:embed="rId15"/>
                <a:stretch>
                  <a:fillRect l="-1174" t="-5357" b="-2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6271621" y="3125270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621" y="3125270"/>
                <a:ext cx="2593974" cy="338554"/>
              </a:xfrm>
              <a:prstGeom prst="rect">
                <a:avLst/>
              </a:prstGeom>
              <a:blipFill rotWithShape="0">
                <a:blip r:embed="rId16"/>
                <a:stretch>
                  <a:fillRect l="-1412" t="-5455" b="-2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4239029" y="2818691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029" y="2818691"/>
                <a:ext cx="2593974" cy="338554"/>
              </a:xfrm>
              <a:prstGeom prst="rect">
                <a:avLst/>
              </a:prstGeom>
              <a:blipFill rotWithShape="0">
                <a:blip r:embed="rId17"/>
                <a:stretch>
                  <a:fillRect l="-1174" t="-3571" b="-232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6272257" y="2841551"/>
                <a:ext cx="259397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1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257" y="2841551"/>
                <a:ext cx="2593974" cy="338554"/>
              </a:xfrm>
              <a:prstGeom prst="rect">
                <a:avLst/>
              </a:prstGeom>
              <a:blipFill rotWithShape="0">
                <a:blip r:embed="rId18"/>
                <a:stretch>
                  <a:fillRect l="-1412" t="-3571" b="-232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9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Pros vs Cons for Higher order Scrambler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0813" cy="4113213"/>
              </a:xfrm>
            </p:spPr>
            <p:txBody>
              <a:bodyPr/>
              <a:lstStyle/>
              <a:p>
                <a:pPr marL="285750" indent="-285750"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Pros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Reducing the PAPR for larger BW with non-random data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Only one consistent scrambler for all PPDU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marL="285750" indent="-285750"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Cons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Applying </a:t>
                </a:r>
                <a:r>
                  <a:rPr lang="en-US" altLang="zh-CN" dirty="0"/>
                  <a:t>higher degree scrambler may 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cause large PAPR problem </a:t>
                </a:r>
                <a:r>
                  <a:rPr lang="en-US" altLang="zh-CN" dirty="0"/>
                  <a:t>for narrowband PPDU, since high order scrambler means </a:t>
                </a:r>
                <a:r>
                  <a:rPr lang="en-US" altLang="zh-CN" dirty="0" smtClean="0"/>
                  <a:t>more long run(a </a:t>
                </a:r>
                <a:r>
                  <a:rPr lang="en-US" altLang="zh-CN" dirty="0"/>
                  <a:t>run of length r to be a sequence of r consecutive identical </a:t>
                </a:r>
                <a:r>
                  <a:rPr lang="en-US" altLang="zh-CN" dirty="0" smtClean="0"/>
                  <a:t>numbers,  for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CN" dirty="0" smtClean="0"/>
                  <a:t> degree scrambler,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CN" dirty="0" smtClean="0"/>
                  <a:t> runs of length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dirty="0" smtClean="0"/>
                  <a:t> , for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=1, 2, </m:t>
                    </m:r>
                  </m:oMath>
                </a14:m>
                <a:r>
                  <a:rPr lang="en-US" altLang="zh-CN" dirty="0" smtClean="0"/>
                  <a:t>…)</a:t>
                </a:r>
                <a:endParaRPr lang="en-US" altLang="zh-CN" dirty="0" smtClean="0"/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Non-random data </a:t>
                </a:r>
                <a:r>
                  <a:rPr lang="en-US" altLang="zh-CN" b="1" dirty="0" smtClean="0">
                    <a:solidFill>
                      <a:srgbClr val="FF0000"/>
                    </a:solidFill>
                  </a:rPr>
                  <a:t>will not </a:t>
                </a:r>
                <a:r>
                  <a:rPr lang="en-US" altLang="zh-CN" dirty="0"/>
                  <a:t>give rise to </a:t>
                </a:r>
                <a:r>
                  <a:rPr lang="en-US" altLang="zh-CN" dirty="0" smtClean="0"/>
                  <a:t>large PAPR problem for narrowband PPDU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The low cost device may not want to make the changes</a:t>
                </a:r>
              </a:p>
              <a:p>
                <a:pPr marL="585788" lvl="1" indent="-285750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The 11be device needs to implement the old scrambler for the coexistence of </a:t>
                </a:r>
                <a:r>
                  <a:rPr lang="en-US" altLang="zh-CN" dirty="0" smtClean="0"/>
                  <a:t>legacy </a:t>
                </a:r>
                <a:r>
                  <a:rPr lang="en-US" altLang="zh-CN" dirty="0"/>
                  <a:t>STAs</a:t>
                </a:r>
                <a:endParaRPr lang="zh-CN" altLang="en-US" dirty="0"/>
              </a:p>
            </p:txBody>
          </p:sp>
        </mc:Choice>
        <mc:Fallback>
          <p:sp>
            <p:nvSpPr>
              <p:cNvPr id="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0813" cy="4113213"/>
              </a:xfrm>
              <a:blipFill rotWithShape="0">
                <a:blip r:embed="rId2"/>
                <a:stretch>
                  <a:fillRect l="-549" t="-890" r="-13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4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xmlns="" id="{5741721F-F4F4-4CB2-B7E4-F2A1C40728AE}"/>
              </a:ext>
            </a:extLst>
          </p:cNvPr>
          <p:cNvSpPr txBox="1"/>
          <p:nvPr/>
        </p:nvSpPr>
        <p:spPr>
          <a:xfrm>
            <a:off x="209062" y="1747107"/>
            <a:ext cx="86867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Simulation Assumptions</a:t>
            </a:r>
            <a:r>
              <a:rPr lang="en-US" sz="2000" b="1" dirty="0">
                <a:solidFill>
                  <a:schemeClr val="tx1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RU Size: 106, 242, 484, 996;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MCS: </a:t>
            </a:r>
            <a:r>
              <a:rPr lang="en-US" sz="1600" dirty="0" smtClean="0">
                <a:solidFill>
                  <a:schemeClr val="tx1"/>
                </a:solidFill>
              </a:rPr>
              <a:t>0, </a:t>
            </a:r>
            <a:r>
              <a:rPr lang="en-US" sz="1600" dirty="0">
                <a:solidFill>
                  <a:schemeClr val="tx1"/>
                </a:solidFill>
              </a:rPr>
              <a:t>1SS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 LDPC;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All zeros data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Scrambler of  order 7, 11, 15 with the following generator polynomial</a:t>
            </a:r>
            <a:endParaRPr 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1981200" y="3357590"/>
                <a:ext cx="2819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357590"/>
                <a:ext cx="281940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728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1981200" y="3747820"/>
                <a:ext cx="2819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747820"/>
                <a:ext cx="281940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728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7">
                <a:extLst>
                  <a:ext uri="{FF2B5EF4-FFF2-40B4-BE49-F238E27FC236}">
                    <a16:creationId xmlns=""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1981200" y="4138440"/>
                <a:ext cx="2819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138440"/>
                <a:ext cx="281940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728" t="-8333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6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145724</TotalTime>
  <Words>986</Words>
  <Application>Microsoft Office PowerPoint</Application>
  <PresentationFormat>全屏显示(4:3)</PresentationFormat>
  <Paragraphs>294</Paragraphs>
  <Slides>19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 Unicode MS</vt:lpstr>
      <vt:lpstr>굴림</vt:lpstr>
      <vt:lpstr>MS Gothic</vt:lpstr>
      <vt:lpstr>宋体</vt:lpstr>
      <vt:lpstr>Arial</vt:lpstr>
      <vt:lpstr>Cambria Math</vt:lpstr>
      <vt:lpstr>Times New Roman</vt:lpstr>
      <vt:lpstr>Wingdings</vt:lpstr>
      <vt:lpstr>IEEE_Templet</vt:lpstr>
      <vt:lpstr>Visio</vt:lpstr>
      <vt:lpstr>Considerations on the Scrambler design for 11be</vt:lpstr>
      <vt:lpstr>Abstract</vt:lpstr>
      <vt:lpstr>Outline</vt:lpstr>
      <vt:lpstr>Recap of the current scrambler in 802.11[1]</vt:lpstr>
      <vt:lpstr>Problem of periodic source signal for larger BW</vt:lpstr>
      <vt:lpstr>Scrambler design principles</vt:lpstr>
      <vt:lpstr>Scrambler design principles</vt:lpstr>
      <vt:lpstr>Pros vs Cons for Higher order Scrambler</vt:lpstr>
      <vt:lpstr>Simulations</vt:lpstr>
      <vt:lpstr>Simulation Results</vt:lpstr>
      <vt:lpstr>Simulation Results</vt:lpstr>
      <vt:lpstr>Proposed Solution: Adaptive Scrambler</vt:lpstr>
      <vt:lpstr>Summary</vt:lpstr>
      <vt:lpstr>SP</vt:lpstr>
      <vt:lpstr>References</vt:lpstr>
      <vt:lpstr>Backup</vt:lpstr>
      <vt:lpstr>Backup</vt:lpstr>
      <vt:lpstr>backup</vt:lpstr>
      <vt:lpstr>N_DBPS for 1ss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the Scrambler design for Large BW</dc:title>
  <cp:lastModifiedBy>liuchenchen</cp:lastModifiedBy>
  <cp:revision>26</cp:revision>
  <cp:lastPrinted>1998-02-10T13:28:06Z</cp:lastPrinted>
  <dcterms:created xsi:type="dcterms:W3CDTF">2009-12-02T19:05:24Z</dcterms:created>
  <dcterms:modified xsi:type="dcterms:W3CDTF">2020-04-30T06:56:43Z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2020-04-09 17:16:27Z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  <property fmtid="{D5CDD505-2E9C-101B-9397-08002B2CF9AE}" pid="9" name="_2015_ms_pID_725343">
    <vt:lpwstr>(3)oT3EZGU1oJarRLCg4S07Tg+w+viwsI2MwBSHHoLLuzgHC4vXaSxX3gfR+1RWeHUrsY4jd3AI
8kNpMiAZ6Rywi0WxEtkh5c3qz3zFabg940UU0sqWMZ0pU8dPGK0GdPhJIpZWWC6d9xmEX4AI
iANeDWY8QphefMdC+mk+McEhfVgkuZK4MkA2r/WQnFOUrzPDGeNGR/s7fVutJClfFAXTlQ2Z
ocu9SZjYDOLG2q23D1</vt:lpwstr>
  </property>
  <property fmtid="{D5CDD505-2E9C-101B-9397-08002B2CF9AE}" pid="10" name="_2015_ms_pID_7253431">
    <vt:lpwstr>6hBc8x3G1vlc6u+zkoIPAtd4a0b8lCNBZbt6GEp4k84a/3XRUcj+zz
Hw/tKN4wGWP4wRH/d7eUntSNLpP2K7VC7J2cIyJ1wDCM5/C4/JfFPEF31hy2JqoFVwfc1E1A
PN3cGRyp2ZfSzxdOhaxDq5yLku1hHwMO3n418VWaqZMAg22TGKRwvZt/DGymBCon3DiKk+qK
ilt8MwbWxRzFeakzBphUzXFGeP7zDbNU+IV+</vt:lpwstr>
  </property>
  <property fmtid="{D5CDD505-2E9C-101B-9397-08002B2CF9AE}" pid="11" name="_2015_ms_pID_7253432">
    <vt:lpwstr>mQ==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1588145748</vt:lpwstr>
  </property>
</Properties>
</file>