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889" r:id="rId3"/>
    <p:sldId id="891" r:id="rId4"/>
    <p:sldId id="894" r:id="rId5"/>
    <p:sldId id="896" r:id="rId6"/>
    <p:sldId id="897" r:id="rId7"/>
    <p:sldId id="898" r:id="rId8"/>
    <p:sldId id="900" r:id="rId9"/>
    <p:sldId id="899" r:id="rId10"/>
    <p:sldId id="901" r:id="rId11"/>
    <p:sldId id="905" r:id="rId12"/>
    <p:sldId id="903" r:id="rId13"/>
    <p:sldId id="892" r:id="rId14"/>
    <p:sldId id="906" r:id="rId15"/>
    <p:sldId id="895" r:id="rId16"/>
    <p:sldId id="888" r:id="rId17"/>
    <p:sldId id="893" r:id="rId1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6385" autoAdjust="0"/>
  </p:normalViewPr>
  <p:slideViewPr>
    <p:cSldViewPr>
      <p:cViewPr varScale="1">
        <p:scale>
          <a:sx n="110" d="100"/>
          <a:sy n="110" d="100"/>
        </p:scale>
        <p:origin x="156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68" y="6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5/22/2020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5/22/2020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5/22/2020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2" y="6475413"/>
            <a:ext cx="194508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1/6/2020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98841" y="6475413"/>
            <a:ext cx="19450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Young Hoon Kwon et al (NXP)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723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algn="just" eaLnBrk="0" hangingPunct="0">
              <a:defRPr/>
            </a:pPr>
            <a:r>
              <a:rPr lang="en-US" sz="1800" b="1" dirty="0">
                <a:cs typeface="+mn-cs"/>
              </a:rPr>
              <a:t>4/29/2020 			    	      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802.11-20/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0684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BSS Channel Width Configuration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2020-04-29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091703"/>
              </p:ext>
            </p:extLst>
          </p:nvPr>
        </p:nvGraphicFramePr>
        <p:xfrm>
          <a:off x="685800" y="2824688"/>
          <a:ext cx="7772401" cy="261731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Young Hoon Kwon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Manish Kumar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Young Hoon Kwon et al (NXP)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46DC3-A1E2-4AEC-BE96-3EA3CB961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04EC7-6D3A-4F4B-91A8-B679A6D7A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82000" cy="4191000"/>
          </a:xfrm>
        </p:spPr>
        <p:txBody>
          <a:bodyPr>
            <a:normAutofit fontScale="92500"/>
          </a:bodyPr>
          <a:lstStyle/>
          <a:p>
            <a:r>
              <a:rPr lang="en-US" dirty="0"/>
              <a:t>For an EHT STA, bandwidth can be indicated as</a:t>
            </a:r>
          </a:p>
          <a:p>
            <a:pPr lvl="1"/>
            <a:r>
              <a:rPr lang="en-US" dirty="0"/>
              <a:t>Channel Width = 0/1: 20/40MHz </a:t>
            </a:r>
          </a:p>
          <a:p>
            <a:pPr lvl="2"/>
            <a:r>
              <a:rPr lang="en-US" dirty="0"/>
              <a:t>20MHz or 40MHz from HT/HE op.</a:t>
            </a:r>
          </a:p>
          <a:p>
            <a:pPr lvl="1"/>
            <a:r>
              <a:rPr lang="en-US" dirty="0"/>
              <a:t>Channel Width = 2: 80MHz (CCFI = EHT_CCFS)</a:t>
            </a:r>
          </a:p>
          <a:p>
            <a:pPr lvl="1"/>
            <a:r>
              <a:rPr lang="en-US" dirty="0"/>
              <a:t>Channel Width = 3: Calculate CCFS_P80</a:t>
            </a:r>
          </a:p>
          <a:p>
            <a:pPr lvl="2"/>
            <a:r>
              <a:rPr lang="en-US" dirty="0"/>
              <a:t>160MHz: |CCFS_P80-EHT_CCFS| = 16. (CCFI = (CCFS80+EHT_CCFS)/2)</a:t>
            </a:r>
          </a:p>
          <a:p>
            <a:pPr lvl="2"/>
            <a:r>
              <a:rPr lang="en-US" dirty="0"/>
              <a:t>80+80MHz: |CCFS_P80-EHT_CCFS| &gt; 16.</a:t>
            </a:r>
          </a:p>
          <a:p>
            <a:pPr lvl="1"/>
            <a:r>
              <a:rPr lang="en-US" dirty="0"/>
              <a:t>Channel Width = 4: Calculate CCFS_P160</a:t>
            </a:r>
          </a:p>
          <a:p>
            <a:pPr lvl="2"/>
            <a:r>
              <a:rPr lang="en-US" dirty="0"/>
              <a:t>320MHz: |CCFS_P160-EHT_CCFS| = 32. (CCFI = (CCFS160+EHT_CCFS)/2)</a:t>
            </a:r>
          </a:p>
          <a:p>
            <a:pPr lvl="2"/>
            <a:r>
              <a:rPr lang="en-US" dirty="0"/>
              <a:t>160+160MHz: |CCFS_P160-EHT_CCFS| &gt; 32.</a:t>
            </a:r>
          </a:p>
          <a:p>
            <a:r>
              <a:rPr lang="en-US" dirty="0"/>
              <a:t>One EHT_CCFS is enough.</a:t>
            </a:r>
          </a:p>
          <a:p>
            <a:pPr lvl="1"/>
            <a:r>
              <a:rPr lang="en-US" dirty="0"/>
              <a:t>But, STA needs one more step of calculating CCFS_P80/160.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F96D65-DF29-4346-87EF-1104E4D95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2624E3-7625-4CFE-89FE-DB9776AAB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34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05CB1-4882-4579-B6CA-BA81B711C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6A7CC3-A32D-48C0-8807-C94BA21F0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305800" cy="256211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Operation example for Option 2</a:t>
            </a:r>
          </a:p>
          <a:p>
            <a:pPr lvl="1"/>
            <a:r>
              <a:rPr lang="en-US" dirty="0"/>
              <a:t>BSS bandwidth for VHT/HE STAs is 80MHz.</a:t>
            </a:r>
          </a:p>
          <a:p>
            <a:pPr lvl="1"/>
            <a:r>
              <a:rPr lang="en-US" dirty="0"/>
              <a:t>BSS bandwidth for EHT STA is 320MHz.</a:t>
            </a:r>
          </a:p>
          <a:p>
            <a:pPr lvl="2"/>
            <a:r>
              <a:rPr lang="en-US" dirty="0"/>
              <a:t>Based on P20, calculate CCFS_P160 (CCFS_P160 = CCFI of 160C (= 15)).</a:t>
            </a:r>
          </a:p>
          <a:p>
            <a:pPr lvl="2"/>
            <a:r>
              <a:rPr lang="en-US" dirty="0"/>
              <a:t>EHT_CCFS indicates the channel center frequency of 160D (=47).</a:t>
            </a:r>
          </a:p>
          <a:p>
            <a:pPr lvl="1"/>
            <a:r>
              <a:rPr lang="en-US" dirty="0"/>
              <a:t>As |CCFS_P160 – EHT_CCFS| = 32, the BSS bandwidth is identified to be 320MHz.</a:t>
            </a:r>
          </a:p>
          <a:p>
            <a:pPr lvl="1"/>
            <a:r>
              <a:rPr lang="en-US" dirty="0"/>
              <a:t>And, the channel center frequency index of the 320MHz channel is (CCFS160+EHT_CCFS)/2 = 31.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A95CF8-00EA-4680-83B2-B6996B81B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A1944D-934F-4274-940C-F2533BFE0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4770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DCAFB43-541B-45FE-844A-DE2C99C3C7CD}"/>
              </a:ext>
            </a:extLst>
          </p:cNvPr>
          <p:cNvSpPr txBox="1"/>
          <p:nvPr/>
        </p:nvSpPr>
        <p:spPr>
          <a:xfrm>
            <a:off x="5410200" y="5943600"/>
            <a:ext cx="3625614" cy="47729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For VHT/HE STAs: 80 BSS (80F)</a:t>
            </a:r>
          </a:p>
          <a:p>
            <a:r>
              <a:rPr lang="en-US" sz="1200" dirty="0"/>
              <a:t>For EHT STAs: 320MHz BSS (320B)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C697521-2AAB-4FBE-A8BC-80598BE99B5D}"/>
              </a:ext>
            </a:extLst>
          </p:cNvPr>
          <p:cNvSpPr/>
          <p:nvPr/>
        </p:nvSpPr>
        <p:spPr>
          <a:xfrm>
            <a:off x="1645741" y="5080318"/>
            <a:ext cx="911404" cy="2863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80E (7)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1971472-8482-4FD6-B675-D9BA2EBD044D}"/>
              </a:ext>
            </a:extLst>
          </p:cNvPr>
          <p:cNvSpPr/>
          <p:nvPr/>
        </p:nvSpPr>
        <p:spPr>
          <a:xfrm>
            <a:off x="2557145" y="5080318"/>
            <a:ext cx="911404" cy="28236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80F (23)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08824E-4072-4D0A-B6B0-CFEF66975EEB}"/>
              </a:ext>
            </a:extLst>
          </p:cNvPr>
          <p:cNvSpPr/>
          <p:nvPr/>
        </p:nvSpPr>
        <p:spPr>
          <a:xfrm>
            <a:off x="3468549" y="5075892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80G (39)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17D2AB8-43B9-4668-AF0B-D8C1C4E1FC58}"/>
              </a:ext>
            </a:extLst>
          </p:cNvPr>
          <p:cNvSpPr/>
          <p:nvPr/>
        </p:nvSpPr>
        <p:spPr>
          <a:xfrm>
            <a:off x="4379952" y="5075892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80H (55)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C6DA4B-0F7D-4688-87AF-B60292F83DB1}"/>
              </a:ext>
            </a:extLst>
          </p:cNvPr>
          <p:cNvSpPr/>
          <p:nvPr/>
        </p:nvSpPr>
        <p:spPr>
          <a:xfrm>
            <a:off x="1645741" y="5418189"/>
            <a:ext cx="1822807" cy="27986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160C (15)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A8D6BDB-B70C-45B9-99D2-CCCAD94F1572}"/>
              </a:ext>
            </a:extLst>
          </p:cNvPr>
          <p:cNvSpPr/>
          <p:nvPr/>
        </p:nvSpPr>
        <p:spPr>
          <a:xfrm>
            <a:off x="3468549" y="5415683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160D (47)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EFC01F5-5780-474D-95EF-654DB0C752E0}"/>
              </a:ext>
            </a:extLst>
          </p:cNvPr>
          <p:cNvSpPr/>
          <p:nvPr/>
        </p:nvSpPr>
        <p:spPr>
          <a:xfrm>
            <a:off x="2568314" y="5763863"/>
            <a:ext cx="2723042" cy="28236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090AF6E-4EF4-4D0D-8A66-66963AB8588C}"/>
              </a:ext>
            </a:extLst>
          </p:cNvPr>
          <p:cNvCxnSpPr>
            <a:cxnSpLocks/>
          </p:cNvCxnSpPr>
          <p:nvPr/>
        </p:nvCxnSpPr>
        <p:spPr>
          <a:xfrm>
            <a:off x="3017707" y="4944496"/>
            <a:ext cx="0" cy="135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831AA83-0D2E-4EA8-8DE3-E5B446E3A1C3}"/>
              </a:ext>
            </a:extLst>
          </p:cNvPr>
          <p:cNvSpPr txBox="1"/>
          <p:nvPr/>
        </p:nvSpPr>
        <p:spPr>
          <a:xfrm>
            <a:off x="2968017" y="4767564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3E2BDCB-3B3E-4361-A463-6FC6426CE478}"/>
              </a:ext>
            </a:extLst>
          </p:cNvPr>
          <p:cNvSpPr txBox="1"/>
          <p:nvPr/>
        </p:nvSpPr>
        <p:spPr>
          <a:xfrm>
            <a:off x="4346401" y="4767564"/>
            <a:ext cx="911399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EHT CCFS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6C204D3-42F9-4ECC-A2DF-679227507B3F}"/>
              </a:ext>
            </a:extLst>
          </p:cNvPr>
          <p:cNvCxnSpPr>
            <a:cxnSpLocks/>
          </p:cNvCxnSpPr>
          <p:nvPr/>
        </p:nvCxnSpPr>
        <p:spPr>
          <a:xfrm>
            <a:off x="4374948" y="4944495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E3FE586F-A84C-4783-B8FD-69C5C1098A3F}"/>
              </a:ext>
            </a:extLst>
          </p:cNvPr>
          <p:cNvSpPr txBox="1"/>
          <p:nvPr/>
        </p:nvSpPr>
        <p:spPr>
          <a:xfrm>
            <a:off x="1831801" y="4757956"/>
            <a:ext cx="911399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CCFS_P160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4964E24-D292-4583-A260-748AD3DBF343}"/>
              </a:ext>
            </a:extLst>
          </p:cNvPr>
          <p:cNvCxnSpPr>
            <a:cxnSpLocks/>
          </p:cNvCxnSpPr>
          <p:nvPr/>
        </p:nvCxnSpPr>
        <p:spPr>
          <a:xfrm>
            <a:off x="2568314" y="4934887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681B461-AC4D-47C4-8A07-8BBA6BB6040C}"/>
              </a:ext>
            </a:extLst>
          </p:cNvPr>
          <p:cNvCxnSpPr/>
          <p:nvPr/>
        </p:nvCxnSpPr>
        <p:spPr bwMode="auto">
          <a:xfrm>
            <a:off x="1831801" y="5173203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49240DE-7A6B-4CEC-A725-2294FD8F9AF0}"/>
              </a:ext>
            </a:extLst>
          </p:cNvPr>
          <p:cNvCxnSpPr>
            <a:cxnSpLocks/>
          </p:cNvCxnSpPr>
          <p:nvPr/>
        </p:nvCxnSpPr>
        <p:spPr bwMode="auto">
          <a:xfrm flipV="1">
            <a:off x="1831801" y="5175167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BD4842A7-6011-487C-93BF-BF824516096A}"/>
              </a:ext>
            </a:extLst>
          </p:cNvPr>
          <p:cNvSpPr/>
          <p:nvPr/>
        </p:nvSpPr>
        <p:spPr>
          <a:xfrm>
            <a:off x="1648537" y="5763863"/>
            <a:ext cx="3645615" cy="2823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320B (31)</a:t>
            </a:r>
          </a:p>
        </p:txBody>
      </p:sp>
    </p:spTree>
    <p:extLst>
      <p:ext uri="{BB962C8B-B14F-4D97-AF65-F5344CB8AC3E}">
        <p14:creationId xmlns:p14="http://schemas.microsoft.com/office/powerpoint/2010/main" val="25447027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4A9B7-26F4-4D65-A5DC-8265C3E05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4D329-0B75-480A-A92C-B044AE116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Setting of Channel Width &amp; EHT CCFS subfields are discussed.</a:t>
            </a:r>
          </a:p>
          <a:p>
            <a:pPr lvl="1"/>
            <a:r>
              <a:rPr lang="en-US" dirty="0"/>
              <a:t>Channel Width subfield indicates BSS bandwidth for EHT STAs that is not tied to BSS bandwidth for VHT/HE STAs.</a:t>
            </a:r>
          </a:p>
          <a:p>
            <a:pPr lvl="1"/>
            <a:r>
              <a:rPr lang="en-US" dirty="0"/>
              <a:t>EHT_CCFS</a:t>
            </a:r>
          </a:p>
          <a:p>
            <a:pPr lvl="2"/>
            <a:r>
              <a:rPr lang="en-US" dirty="0"/>
              <a:t>Option 1</a:t>
            </a:r>
          </a:p>
          <a:p>
            <a:pPr lvl="3"/>
            <a:r>
              <a:rPr lang="en-US" dirty="0"/>
              <a:t>Two EHT_CCFS subfields</a:t>
            </a:r>
          </a:p>
          <a:p>
            <a:pPr lvl="3"/>
            <a:r>
              <a:rPr lang="en-US" dirty="0"/>
              <a:t>Simple extension of VHT CCFS0/1</a:t>
            </a:r>
          </a:p>
          <a:p>
            <a:pPr lvl="2"/>
            <a:r>
              <a:rPr lang="en-US" dirty="0"/>
              <a:t>Option 2</a:t>
            </a:r>
          </a:p>
          <a:p>
            <a:pPr lvl="3"/>
            <a:r>
              <a:rPr lang="en-US" dirty="0"/>
              <a:t>Single EHT_CCFS subfield</a:t>
            </a:r>
          </a:p>
          <a:p>
            <a:pPr lvl="3"/>
            <a:r>
              <a:rPr lang="en-US" dirty="0"/>
              <a:t>EHT STA needs to calculate primary 80/160 from P20.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AC652-C25B-43AB-879C-8A715027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F0578-361B-4D44-82C2-FF0AD56D3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394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D7A66-C419-4CE7-9434-5290CBBE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24CFD-1B8A-484F-AC22-BF894BAB4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[1] IEEE 802.11-20/0384r1, 320 MHz BSS Configuration, Intel.</a:t>
            </a:r>
          </a:p>
          <a:p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6AAF76-EF5D-42BC-81B8-C7C7DE549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DB413D-5CF3-4058-B2FA-D2E2E481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89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B2116-5A7E-4EF5-A517-A18E875E6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6E667-9313-444B-8EEC-8AFA0D62A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752600"/>
          </a:xfrm>
        </p:spPr>
        <p:txBody>
          <a:bodyPr>
            <a:normAutofit/>
          </a:bodyPr>
          <a:lstStyle/>
          <a:p>
            <a:r>
              <a:rPr lang="en-US" dirty="0"/>
              <a:t>Do you support in </a:t>
            </a:r>
            <a:r>
              <a:rPr lang="en-US" dirty="0" err="1"/>
              <a:t>TGbe</a:t>
            </a:r>
            <a:r>
              <a:rPr lang="en-US" dirty="0"/>
              <a:t> SFD that</a:t>
            </a:r>
          </a:p>
          <a:p>
            <a:pPr lvl="1"/>
            <a:r>
              <a:rPr lang="en-US" dirty="0"/>
              <a:t>There are two CCFS subfields (EHT_CCFS0/EHT_CCFS1) in EHT Operation element.</a:t>
            </a:r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240AC0-99D5-40C5-92FD-14D0DA7E9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D9EC6B-C02C-4217-BACE-53560442E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901404D-7ECC-436C-B539-822922B989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0746040"/>
              </p:ext>
            </p:extLst>
          </p:nvPr>
        </p:nvGraphicFramePr>
        <p:xfrm>
          <a:off x="1295400" y="3457734"/>
          <a:ext cx="6858000" cy="16459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49574726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174516092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701875168"/>
                    </a:ext>
                  </a:extLst>
                </a:gridCol>
              </a:tblGrid>
              <a:tr h="272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EHT BSS channel 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EHT_CCFS0 subfield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EHT_CCFS1 subfield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925788"/>
                  </a:ext>
                </a:extLst>
              </a:tr>
              <a:tr h="1602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20/40/80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CCFI of the EHT BSS channel 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0790619"/>
                  </a:ext>
                </a:extLst>
              </a:tr>
              <a:tr h="272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CCFI of the primary 80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CCFI of the EHT BSS channel 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72552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80+80MHz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CCFI of the primary 80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CCFI of the secondary 80 MHz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7527948"/>
                  </a:ext>
                </a:extLst>
              </a:tr>
              <a:tr h="272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320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CCFI of the primary 160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CCFI of the EHT BSS channel width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6927677"/>
                  </a:ext>
                </a:extLst>
              </a:tr>
              <a:tr h="27243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160+160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CCFI of the primary 160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CCFI of the secondary 160 MHz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407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4189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4E26-8D6F-4D1C-94B3-DEBE9CAB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Example case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2DE97-A56C-4231-B00A-8B8E6DC2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8382000" cy="316223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If the supported BSS BW is</a:t>
            </a:r>
          </a:p>
          <a:p>
            <a:pPr lvl="1"/>
            <a:r>
              <a:rPr lang="en-US" dirty="0"/>
              <a:t>80MHz for VHT/HE STAs: 80F</a:t>
            </a:r>
          </a:p>
          <a:p>
            <a:pPr lvl="1"/>
            <a:r>
              <a:rPr lang="en-US" dirty="0"/>
              <a:t>320MHz for EHT STAs: 320B</a:t>
            </a:r>
          </a:p>
          <a:p>
            <a:pPr lvl="2"/>
            <a:r>
              <a:rPr lang="en-US" dirty="0"/>
              <a:t>80E to be punctured </a:t>
            </a:r>
            <a:r>
              <a:rPr lang="en-US" dirty="0">
                <a:sym typeface="Wingdings" panose="05000000000000000000" pitchFamily="2" charset="2"/>
              </a:rPr>
              <a:t>240MHz (Assuming no separate 240/80+160/160+80MHz indication)</a:t>
            </a:r>
            <a:endParaRPr lang="en-US" dirty="0"/>
          </a:p>
          <a:p>
            <a:r>
              <a:rPr lang="en-US" dirty="0"/>
              <a:t>In VHT/HE Operation element</a:t>
            </a:r>
          </a:p>
          <a:p>
            <a:pPr lvl="1"/>
            <a:r>
              <a:rPr lang="en-US" dirty="0"/>
              <a:t>Channel Width is set to 0/2 (VHT/HE).</a:t>
            </a:r>
          </a:p>
          <a:p>
            <a:pPr lvl="1"/>
            <a:r>
              <a:rPr lang="en-US" dirty="0"/>
              <a:t>CCFS0 is set to CCFI of 80E and CCFS1/2 is set to 0.</a:t>
            </a:r>
          </a:p>
          <a:p>
            <a:r>
              <a:rPr lang="en-US" dirty="0"/>
              <a:t>For EHT Operation element</a:t>
            </a:r>
          </a:p>
          <a:p>
            <a:pPr lvl="1"/>
            <a:r>
              <a:rPr lang="en-US" dirty="0"/>
              <a:t>Channel Width is set to 1 (320/160+160MHz).</a:t>
            </a:r>
          </a:p>
          <a:p>
            <a:pPr lvl="1"/>
            <a:r>
              <a:rPr lang="en-US" dirty="0"/>
              <a:t>EHT_CCFS is set to CCFI of 320B.</a:t>
            </a:r>
          </a:p>
          <a:p>
            <a:r>
              <a:rPr lang="en-US" dirty="0"/>
              <a:t>Then, |CCFS1 – EHT_CCFS| is meaningless as CCFS1 = 0.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FC6D2-13E2-4ED0-B7FB-D8188B7F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E09FE-E082-4DB2-8A6E-D3B89F5E1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2C6D18-185C-4123-8851-2BC886283CA8}"/>
              </a:ext>
            </a:extLst>
          </p:cNvPr>
          <p:cNvSpPr/>
          <p:nvPr/>
        </p:nvSpPr>
        <p:spPr>
          <a:xfrm>
            <a:off x="1044164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9AF7C6-87BC-4913-B498-DA5447234CBD}"/>
              </a:ext>
            </a:extLst>
          </p:cNvPr>
          <p:cNvSpPr/>
          <p:nvPr/>
        </p:nvSpPr>
        <p:spPr>
          <a:xfrm>
            <a:off x="1955568" y="5353456"/>
            <a:ext cx="911404" cy="28530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4CE8AF-1615-4248-8738-89C2945C0D17}"/>
              </a:ext>
            </a:extLst>
          </p:cNvPr>
          <p:cNvSpPr/>
          <p:nvPr/>
        </p:nvSpPr>
        <p:spPr>
          <a:xfrm>
            <a:off x="2866972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47F00A-6B64-44FD-A267-F3D77B0408C5}"/>
              </a:ext>
            </a:extLst>
          </p:cNvPr>
          <p:cNvSpPr/>
          <p:nvPr/>
        </p:nvSpPr>
        <p:spPr>
          <a:xfrm>
            <a:off x="3778375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1A584D-03B0-4857-85EA-F93F2F44597D}"/>
              </a:ext>
            </a:extLst>
          </p:cNvPr>
          <p:cNvSpPr/>
          <p:nvPr/>
        </p:nvSpPr>
        <p:spPr>
          <a:xfrm>
            <a:off x="4689779" y="5353456"/>
            <a:ext cx="911404" cy="2863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80E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B3122-C170-4555-9E16-9B8549E9CFBE}"/>
              </a:ext>
            </a:extLst>
          </p:cNvPr>
          <p:cNvSpPr/>
          <p:nvPr/>
        </p:nvSpPr>
        <p:spPr>
          <a:xfrm>
            <a:off x="5601183" y="5353456"/>
            <a:ext cx="911404" cy="28236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3913D3-5B63-43DF-821C-32696A6EB182}"/>
              </a:ext>
            </a:extLst>
          </p:cNvPr>
          <p:cNvSpPr/>
          <p:nvPr/>
        </p:nvSpPr>
        <p:spPr>
          <a:xfrm>
            <a:off x="6512587" y="5349030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80G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E8E5E0-B105-43C8-843E-C04EC8CF129C}"/>
              </a:ext>
            </a:extLst>
          </p:cNvPr>
          <p:cNvSpPr/>
          <p:nvPr/>
        </p:nvSpPr>
        <p:spPr>
          <a:xfrm>
            <a:off x="7423990" y="5349030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71D367-DA63-4D36-927C-5782AC06958F}"/>
              </a:ext>
            </a:extLst>
          </p:cNvPr>
          <p:cNvSpPr/>
          <p:nvPr/>
        </p:nvSpPr>
        <p:spPr>
          <a:xfrm>
            <a:off x="1044164" y="5691327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02C808-8948-493B-A486-948A7F6794FC}"/>
              </a:ext>
            </a:extLst>
          </p:cNvPr>
          <p:cNvSpPr/>
          <p:nvPr/>
        </p:nvSpPr>
        <p:spPr>
          <a:xfrm>
            <a:off x="2866972" y="5688821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2FF323-8744-4FD5-87AC-EDE975A4F6B9}"/>
              </a:ext>
            </a:extLst>
          </p:cNvPr>
          <p:cNvSpPr/>
          <p:nvPr/>
        </p:nvSpPr>
        <p:spPr>
          <a:xfrm>
            <a:off x="4689779" y="5691327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7AD192-6A34-4440-88B0-039667C45261}"/>
              </a:ext>
            </a:extLst>
          </p:cNvPr>
          <p:cNvSpPr/>
          <p:nvPr/>
        </p:nvSpPr>
        <p:spPr>
          <a:xfrm>
            <a:off x="6512587" y="5688821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D8D20-567C-49BA-918C-B877E9DD9517}"/>
              </a:ext>
            </a:extLst>
          </p:cNvPr>
          <p:cNvSpPr/>
          <p:nvPr/>
        </p:nvSpPr>
        <p:spPr>
          <a:xfrm>
            <a:off x="1044164" y="6037001"/>
            <a:ext cx="3645615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B8E0CD-D4CE-4F9A-BBA8-3DF86F327121}"/>
              </a:ext>
            </a:extLst>
          </p:cNvPr>
          <p:cNvSpPr/>
          <p:nvPr/>
        </p:nvSpPr>
        <p:spPr>
          <a:xfrm>
            <a:off x="5601183" y="6037001"/>
            <a:ext cx="2734211" cy="28236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080AED-3109-444A-B37A-0CA07ECE4F83}"/>
              </a:ext>
            </a:extLst>
          </p:cNvPr>
          <p:cNvSpPr txBox="1"/>
          <p:nvPr/>
        </p:nvSpPr>
        <p:spPr>
          <a:xfrm>
            <a:off x="354581" y="5443493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 MHz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928CECA-554D-42CB-8E2B-24E6809C6324}"/>
              </a:ext>
            </a:extLst>
          </p:cNvPr>
          <p:cNvSpPr txBox="1"/>
          <p:nvPr/>
        </p:nvSpPr>
        <p:spPr>
          <a:xfrm>
            <a:off x="354581" y="5774064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/>
              <a:t>16</a:t>
            </a:r>
            <a:r>
              <a:rPr lang="en-US" sz="1200" dirty="0">
                <a:solidFill>
                  <a:schemeClr val="tx1"/>
                </a:solidFill>
              </a:rPr>
              <a:t>0 MHz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8F9F30-5470-4689-A831-E5007E705CB7}"/>
              </a:ext>
            </a:extLst>
          </p:cNvPr>
          <p:cNvSpPr txBox="1"/>
          <p:nvPr/>
        </p:nvSpPr>
        <p:spPr>
          <a:xfrm>
            <a:off x="354581" y="6122029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/>
              <a:t>32</a:t>
            </a:r>
            <a:r>
              <a:rPr lang="en-US" sz="1200" dirty="0">
                <a:solidFill>
                  <a:schemeClr val="tx1"/>
                </a:solidFill>
              </a:rPr>
              <a:t>0 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EAEF0F-83B6-4A4A-A323-0490CA6FA799}"/>
              </a:ext>
            </a:extLst>
          </p:cNvPr>
          <p:cNvCxnSpPr>
            <a:cxnSpLocks/>
          </p:cNvCxnSpPr>
          <p:nvPr/>
        </p:nvCxnSpPr>
        <p:spPr>
          <a:xfrm>
            <a:off x="6061745" y="5217634"/>
            <a:ext cx="0" cy="135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6AC3FA1-2AC4-42C2-B0AA-5EA68F2135A0}"/>
              </a:ext>
            </a:extLst>
          </p:cNvPr>
          <p:cNvSpPr txBox="1"/>
          <p:nvPr/>
        </p:nvSpPr>
        <p:spPr>
          <a:xfrm>
            <a:off x="5482617" y="5040702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F5D8D9-A59E-4F42-9B22-5F17FD565248}"/>
              </a:ext>
            </a:extLst>
          </p:cNvPr>
          <p:cNvSpPr txBox="1"/>
          <p:nvPr/>
        </p:nvSpPr>
        <p:spPr>
          <a:xfrm>
            <a:off x="6480001" y="5040702"/>
            <a:ext cx="911399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EHT_CCFS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0D4531-70EE-4E33-A99F-0CED3C8BA106}"/>
              </a:ext>
            </a:extLst>
          </p:cNvPr>
          <p:cNvCxnSpPr>
            <a:cxnSpLocks/>
          </p:cNvCxnSpPr>
          <p:nvPr/>
        </p:nvCxnSpPr>
        <p:spPr>
          <a:xfrm>
            <a:off x="6508548" y="5217633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D97EB16-A97F-4C21-AAD9-BD0C143E3569}"/>
              </a:ext>
            </a:extLst>
          </p:cNvPr>
          <p:cNvCxnSpPr/>
          <p:nvPr/>
        </p:nvCxnSpPr>
        <p:spPr bwMode="auto">
          <a:xfrm>
            <a:off x="4875213" y="5443493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A17956A-96FB-4F7F-B494-648C7817C219}"/>
              </a:ext>
            </a:extLst>
          </p:cNvPr>
          <p:cNvCxnSpPr>
            <a:cxnSpLocks/>
          </p:cNvCxnSpPr>
          <p:nvPr/>
        </p:nvCxnSpPr>
        <p:spPr bwMode="auto">
          <a:xfrm flipV="1">
            <a:off x="4875213" y="5445457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CDDCDA33-896A-4002-A167-47064337E617}"/>
              </a:ext>
            </a:extLst>
          </p:cNvPr>
          <p:cNvSpPr/>
          <p:nvPr/>
        </p:nvSpPr>
        <p:spPr>
          <a:xfrm>
            <a:off x="4685740" y="6041830"/>
            <a:ext cx="3645615" cy="2823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320B</a:t>
            </a:r>
          </a:p>
        </p:txBody>
      </p:sp>
    </p:spTree>
    <p:extLst>
      <p:ext uri="{BB962C8B-B14F-4D97-AF65-F5344CB8AC3E}">
        <p14:creationId xmlns:p14="http://schemas.microsoft.com/office/powerpoint/2010/main" val="21528513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4E26-8D6F-4D1C-94B3-DEBE9CAB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Example case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2DE97-A56C-4231-B00A-8B8E6DC2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308038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If the supported BSS BW is</a:t>
            </a:r>
          </a:p>
          <a:p>
            <a:pPr lvl="1"/>
            <a:r>
              <a:rPr lang="en-US" dirty="0"/>
              <a:t>80+80MHz for VHT/HE STAs: 80D (P80) + 80G (S80)</a:t>
            </a:r>
          </a:p>
          <a:p>
            <a:pPr lvl="1"/>
            <a:r>
              <a:rPr lang="en-US" dirty="0"/>
              <a:t>160+160MHz for EHT STAs: 160B (P160) + 160D (S160)</a:t>
            </a:r>
          </a:p>
          <a:p>
            <a:pPr lvl="2"/>
            <a:r>
              <a:rPr lang="en-US" dirty="0"/>
              <a:t>80C to be punctured </a:t>
            </a:r>
            <a:r>
              <a:rPr lang="en-US" dirty="0">
                <a:sym typeface="Wingdings" panose="05000000000000000000" pitchFamily="2" charset="2"/>
              </a:rPr>
              <a:t> 80+160MHz</a:t>
            </a:r>
            <a:endParaRPr lang="en-US" dirty="0"/>
          </a:p>
          <a:p>
            <a:r>
              <a:rPr lang="en-US" dirty="0"/>
              <a:t>In VHT/HE Operation element</a:t>
            </a:r>
          </a:p>
          <a:p>
            <a:pPr lvl="1"/>
            <a:r>
              <a:rPr lang="en-US" dirty="0"/>
              <a:t>Channel Width is set to 1/3 (VHT/HE).</a:t>
            </a:r>
          </a:p>
          <a:p>
            <a:pPr lvl="1"/>
            <a:r>
              <a:rPr lang="en-US" dirty="0"/>
              <a:t>CCFS0 is set to CCFI of 80D and CCFS1/2 is set to CCFI of 80G.</a:t>
            </a:r>
          </a:p>
          <a:p>
            <a:r>
              <a:rPr lang="en-US" dirty="0"/>
              <a:t>For EHT Operation element</a:t>
            </a:r>
          </a:p>
          <a:p>
            <a:pPr lvl="1"/>
            <a:r>
              <a:rPr lang="en-US" dirty="0"/>
              <a:t>Channel Width is set to 1 (320/160+160MHz).</a:t>
            </a:r>
          </a:p>
          <a:p>
            <a:pPr lvl="1"/>
            <a:r>
              <a:rPr lang="en-US" dirty="0"/>
              <a:t>EHT_CCFS is set to CCFI of 160D.</a:t>
            </a:r>
          </a:p>
          <a:p>
            <a:r>
              <a:rPr lang="en-US" dirty="0"/>
              <a:t>Then, |CCFS1/2 – EHT_CCFS| = 8 &lt; 32.</a:t>
            </a:r>
          </a:p>
          <a:p>
            <a:pPr lvl="1"/>
            <a:r>
              <a:rPr lang="en-US" dirty="0"/>
              <a:t>The result deviates from the proposed equation.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FC6D2-13E2-4ED0-B7FB-D8188B7F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598841" y="6475413"/>
            <a:ext cx="1945084" cy="184666"/>
          </a:xfrm>
        </p:spPr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E09FE-E082-4DB2-8A6E-D3B89F5E1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2C6D18-185C-4123-8851-2BC886283CA8}"/>
              </a:ext>
            </a:extLst>
          </p:cNvPr>
          <p:cNvSpPr/>
          <p:nvPr/>
        </p:nvSpPr>
        <p:spPr>
          <a:xfrm>
            <a:off x="1044164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9AF7C6-87BC-4913-B498-DA5447234CBD}"/>
              </a:ext>
            </a:extLst>
          </p:cNvPr>
          <p:cNvSpPr/>
          <p:nvPr/>
        </p:nvSpPr>
        <p:spPr>
          <a:xfrm>
            <a:off x="1955568" y="5353456"/>
            <a:ext cx="911404" cy="28530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4CE8AF-1615-4248-8738-89C2945C0D17}"/>
              </a:ext>
            </a:extLst>
          </p:cNvPr>
          <p:cNvSpPr/>
          <p:nvPr/>
        </p:nvSpPr>
        <p:spPr>
          <a:xfrm>
            <a:off x="2866972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47F00A-6B64-44FD-A267-F3D77B0408C5}"/>
              </a:ext>
            </a:extLst>
          </p:cNvPr>
          <p:cNvSpPr/>
          <p:nvPr/>
        </p:nvSpPr>
        <p:spPr>
          <a:xfrm>
            <a:off x="3778375" y="5353456"/>
            <a:ext cx="911404" cy="28236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1A584D-03B0-4857-85EA-F93F2F44597D}"/>
              </a:ext>
            </a:extLst>
          </p:cNvPr>
          <p:cNvSpPr/>
          <p:nvPr/>
        </p:nvSpPr>
        <p:spPr>
          <a:xfrm>
            <a:off x="4689779" y="5353456"/>
            <a:ext cx="911404" cy="28632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B3122-C170-4555-9E16-9B8549E9CFBE}"/>
              </a:ext>
            </a:extLst>
          </p:cNvPr>
          <p:cNvSpPr/>
          <p:nvPr/>
        </p:nvSpPr>
        <p:spPr>
          <a:xfrm>
            <a:off x="5601183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3913D3-5B63-43DF-821C-32696A6EB182}"/>
              </a:ext>
            </a:extLst>
          </p:cNvPr>
          <p:cNvSpPr/>
          <p:nvPr/>
        </p:nvSpPr>
        <p:spPr>
          <a:xfrm>
            <a:off x="6512587" y="5357419"/>
            <a:ext cx="911404" cy="28236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E8E5E0-B105-43C8-843E-C04EC8CF129C}"/>
              </a:ext>
            </a:extLst>
          </p:cNvPr>
          <p:cNvSpPr/>
          <p:nvPr/>
        </p:nvSpPr>
        <p:spPr>
          <a:xfrm>
            <a:off x="7423990" y="5357419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71D367-DA63-4D36-927C-5782AC06958F}"/>
              </a:ext>
            </a:extLst>
          </p:cNvPr>
          <p:cNvSpPr/>
          <p:nvPr/>
        </p:nvSpPr>
        <p:spPr>
          <a:xfrm>
            <a:off x="1044164" y="5723162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02C808-8948-493B-A486-948A7F6794FC}"/>
              </a:ext>
            </a:extLst>
          </p:cNvPr>
          <p:cNvSpPr/>
          <p:nvPr/>
        </p:nvSpPr>
        <p:spPr>
          <a:xfrm>
            <a:off x="3778375" y="5737434"/>
            <a:ext cx="911404" cy="28236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2FF323-8744-4FD5-87AC-EDE975A4F6B9}"/>
              </a:ext>
            </a:extLst>
          </p:cNvPr>
          <p:cNvSpPr/>
          <p:nvPr/>
        </p:nvSpPr>
        <p:spPr>
          <a:xfrm>
            <a:off x="4689779" y="5723162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7AD192-6A34-4440-88B0-039667C45261}"/>
              </a:ext>
            </a:extLst>
          </p:cNvPr>
          <p:cNvSpPr/>
          <p:nvPr/>
        </p:nvSpPr>
        <p:spPr>
          <a:xfrm>
            <a:off x="6512587" y="5720656"/>
            <a:ext cx="1822807" cy="28236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D8D20-567C-49BA-918C-B877E9DD9517}"/>
              </a:ext>
            </a:extLst>
          </p:cNvPr>
          <p:cNvSpPr/>
          <p:nvPr/>
        </p:nvSpPr>
        <p:spPr>
          <a:xfrm>
            <a:off x="1044164" y="6096000"/>
            <a:ext cx="3645615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B8E0CD-D4CE-4F9A-BBA8-3DF86F327121}"/>
              </a:ext>
            </a:extLst>
          </p:cNvPr>
          <p:cNvSpPr/>
          <p:nvPr/>
        </p:nvSpPr>
        <p:spPr>
          <a:xfrm>
            <a:off x="4689779" y="6096000"/>
            <a:ext cx="3645615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320B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080AED-3109-444A-B37A-0CA07ECE4F83}"/>
              </a:ext>
            </a:extLst>
          </p:cNvPr>
          <p:cNvSpPr txBox="1"/>
          <p:nvPr/>
        </p:nvSpPr>
        <p:spPr>
          <a:xfrm>
            <a:off x="354581" y="5443493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 MHz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928CECA-554D-42CB-8E2B-24E6809C6324}"/>
              </a:ext>
            </a:extLst>
          </p:cNvPr>
          <p:cNvSpPr txBox="1"/>
          <p:nvPr/>
        </p:nvSpPr>
        <p:spPr>
          <a:xfrm>
            <a:off x="354581" y="5774064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/>
              <a:t>16</a:t>
            </a:r>
            <a:r>
              <a:rPr lang="en-US" sz="1200" dirty="0">
                <a:solidFill>
                  <a:schemeClr val="tx1"/>
                </a:solidFill>
              </a:rPr>
              <a:t>0 MHz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8F9F30-5470-4689-A831-E5007E705CB7}"/>
              </a:ext>
            </a:extLst>
          </p:cNvPr>
          <p:cNvSpPr txBox="1"/>
          <p:nvPr/>
        </p:nvSpPr>
        <p:spPr>
          <a:xfrm>
            <a:off x="354581" y="6181028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/>
              <a:t>32</a:t>
            </a:r>
            <a:r>
              <a:rPr lang="en-US" sz="1200" dirty="0">
                <a:solidFill>
                  <a:schemeClr val="tx1"/>
                </a:solidFill>
              </a:rPr>
              <a:t>0 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EAEF0F-83B6-4A4A-A323-0490CA6FA799}"/>
              </a:ext>
            </a:extLst>
          </p:cNvPr>
          <p:cNvCxnSpPr>
            <a:endCxn id="9" idx="0"/>
          </p:cNvCxnSpPr>
          <p:nvPr/>
        </p:nvCxnSpPr>
        <p:spPr>
          <a:xfrm>
            <a:off x="4234077" y="5217634"/>
            <a:ext cx="0" cy="135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6AC3FA1-2AC4-42C2-B0AA-5EA68F2135A0}"/>
              </a:ext>
            </a:extLst>
          </p:cNvPr>
          <p:cNvSpPr txBox="1"/>
          <p:nvPr/>
        </p:nvSpPr>
        <p:spPr>
          <a:xfrm>
            <a:off x="4187217" y="5040702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02445D-9B23-48AF-A89C-BB3AEC804177}"/>
              </a:ext>
            </a:extLst>
          </p:cNvPr>
          <p:cNvSpPr txBox="1"/>
          <p:nvPr/>
        </p:nvSpPr>
        <p:spPr>
          <a:xfrm>
            <a:off x="6400819" y="5054324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CCFS1/2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FD9D5CA-0240-4CDA-9723-A69FC5AEE2A4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968288" y="5217633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5F5D8D9-A59E-4F42-9B22-5F17FD565248}"/>
              </a:ext>
            </a:extLst>
          </p:cNvPr>
          <p:cNvSpPr txBox="1"/>
          <p:nvPr/>
        </p:nvSpPr>
        <p:spPr>
          <a:xfrm>
            <a:off x="7313079" y="5040702"/>
            <a:ext cx="911399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EHT_CCFS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0D4531-70EE-4E33-A99F-0CED3C8BA106}"/>
              </a:ext>
            </a:extLst>
          </p:cNvPr>
          <p:cNvCxnSpPr>
            <a:cxnSpLocks/>
          </p:cNvCxnSpPr>
          <p:nvPr/>
        </p:nvCxnSpPr>
        <p:spPr>
          <a:xfrm>
            <a:off x="7420827" y="5217633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0DBFE5C-046C-4305-B128-56E2FBE24A69}"/>
              </a:ext>
            </a:extLst>
          </p:cNvPr>
          <p:cNvCxnSpPr/>
          <p:nvPr/>
        </p:nvCxnSpPr>
        <p:spPr bwMode="auto">
          <a:xfrm>
            <a:off x="3046413" y="5445851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752EA8F-07FD-4107-9011-F7220F882A22}"/>
              </a:ext>
            </a:extLst>
          </p:cNvPr>
          <p:cNvCxnSpPr>
            <a:cxnSpLocks/>
          </p:cNvCxnSpPr>
          <p:nvPr/>
        </p:nvCxnSpPr>
        <p:spPr bwMode="auto">
          <a:xfrm flipV="1">
            <a:off x="3046413" y="5447815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50E96C75-DBCB-4ADA-917F-7AA8B48986B0}"/>
              </a:ext>
            </a:extLst>
          </p:cNvPr>
          <p:cNvSpPr/>
          <p:nvPr/>
        </p:nvSpPr>
        <p:spPr>
          <a:xfrm>
            <a:off x="2869068" y="5737434"/>
            <a:ext cx="1822807" cy="2823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160B</a:t>
            </a:r>
          </a:p>
        </p:txBody>
      </p:sp>
    </p:spTree>
    <p:extLst>
      <p:ext uri="{BB962C8B-B14F-4D97-AF65-F5344CB8AC3E}">
        <p14:creationId xmlns:p14="http://schemas.microsoft.com/office/powerpoint/2010/main" val="13081450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E4E26-8D6F-4D1C-94B3-DEBE9CABF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Example case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2DE97-A56C-4231-B00A-8B8E6DC20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199"/>
            <a:ext cx="8153393" cy="316223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If the supported BSS BW is</a:t>
            </a:r>
          </a:p>
          <a:p>
            <a:pPr lvl="1"/>
            <a:r>
              <a:rPr lang="en-US" dirty="0"/>
              <a:t>80+80MHz for VHT/HE STAs: 80E (P80) + 80G (S80)</a:t>
            </a:r>
          </a:p>
          <a:p>
            <a:pPr lvl="1"/>
            <a:r>
              <a:rPr lang="en-US" dirty="0"/>
              <a:t>320MHz for EHT STAs: 320B</a:t>
            </a:r>
          </a:p>
          <a:p>
            <a:pPr lvl="2"/>
            <a:r>
              <a:rPr lang="en-US" dirty="0"/>
              <a:t>80F to be punctured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80+160MHz</a:t>
            </a:r>
          </a:p>
          <a:p>
            <a:r>
              <a:rPr lang="en-US" dirty="0"/>
              <a:t>In VHT/HE Operation element</a:t>
            </a:r>
          </a:p>
          <a:p>
            <a:pPr lvl="1"/>
            <a:r>
              <a:rPr lang="en-US" dirty="0"/>
              <a:t>Channel Width is set to 1/3 (VHT/HE).</a:t>
            </a:r>
          </a:p>
          <a:p>
            <a:pPr lvl="1"/>
            <a:r>
              <a:rPr lang="en-US" dirty="0"/>
              <a:t>CCFS0 is set to CCFI of 80E and CCFS1/2 is set to CCFI of 80G.</a:t>
            </a:r>
          </a:p>
          <a:p>
            <a:r>
              <a:rPr lang="en-US" dirty="0"/>
              <a:t>For EHT Operation element</a:t>
            </a:r>
          </a:p>
          <a:p>
            <a:pPr lvl="1"/>
            <a:r>
              <a:rPr lang="en-US" dirty="0"/>
              <a:t>Channel Width is set to 1 (320/160+160MHz).</a:t>
            </a:r>
          </a:p>
          <a:p>
            <a:pPr lvl="1"/>
            <a:r>
              <a:rPr lang="en-US" dirty="0"/>
              <a:t>EHT_CCFS is set to CCFI of 320B.</a:t>
            </a:r>
          </a:p>
          <a:p>
            <a:r>
              <a:rPr lang="en-US" dirty="0"/>
              <a:t>Then, |CCFS1/2 – EHT_CCFS| = 8 (≠ 16).</a:t>
            </a:r>
          </a:p>
          <a:p>
            <a:pPr lvl="1"/>
            <a:r>
              <a:rPr lang="en-US" dirty="0"/>
              <a:t>So, the result deviates from the proposed equation.</a:t>
            </a:r>
          </a:p>
          <a:p>
            <a:pPr lvl="1"/>
            <a:r>
              <a:rPr lang="en-US" dirty="0"/>
              <a:t>Also the outcome is the same with Case 2. </a:t>
            </a:r>
            <a:r>
              <a:rPr lang="en-US" dirty="0">
                <a:sym typeface="Wingdings" panose="05000000000000000000" pitchFamily="2" charset="2"/>
              </a:rPr>
              <a:t> Cannot tell if it is 320 or 160+160MHz.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DFC6D2-13E2-4ED0-B7FB-D8188B7FF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3E09FE-E082-4DB2-8A6E-D3B89F5E1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2C6D18-185C-4123-8851-2BC886283CA8}"/>
              </a:ext>
            </a:extLst>
          </p:cNvPr>
          <p:cNvSpPr/>
          <p:nvPr/>
        </p:nvSpPr>
        <p:spPr>
          <a:xfrm>
            <a:off x="1044164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9AF7C6-87BC-4913-B498-DA5447234CBD}"/>
              </a:ext>
            </a:extLst>
          </p:cNvPr>
          <p:cNvSpPr/>
          <p:nvPr/>
        </p:nvSpPr>
        <p:spPr>
          <a:xfrm>
            <a:off x="1955568" y="5353456"/>
            <a:ext cx="911404" cy="28530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80B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4CE8AF-1615-4248-8738-89C2945C0D17}"/>
              </a:ext>
            </a:extLst>
          </p:cNvPr>
          <p:cNvSpPr/>
          <p:nvPr/>
        </p:nvSpPr>
        <p:spPr>
          <a:xfrm>
            <a:off x="2866972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80C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47F00A-6B64-44FD-A267-F3D77B0408C5}"/>
              </a:ext>
            </a:extLst>
          </p:cNvPr>
          <p:cNvSpPr/>
          <p:nvPr/>
        </p:nvSpPr>
        <p:spPr>
          <a:xfrm>
            <a:off x="3778375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1A584D-03B0-4857-85EA-F93F2F44597D}"/>
              </a:ext>
            </a:extLst>
          </p:cNvPr>
          <p:cNvSpPr/>
          <p:nvPr/>
        </p:nvSpPr>
        <p:spPr>
          <a:xfrm>
            <a:off x="4689779" y="5353456"/>
            <a:ext cx="911404" cy="286329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2B3122-C170-4555-9E16-9B8549E9CFBE}"/>
              </a:ext>
            </a:extLst>
          </p:cNvPr>
          <p:cNvSpPr/>
          <p:nvPr/>
        </p:nvSpPr>
        <p:spPr>
          <a:xfrm>
            <a:off x="5601183" y="5353456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3913D3-5B63-43DF-821C-32696A6EB182}"/>
              </a:ext>
            </a:extLst>
          </p:cNvPr>
          <p:cNvSpPr/>
          <p:nvPr/>
        </p:nvSpPr>
        <p:spPr>
          <a:xfrm>
            <a:off x="6512587" y="5349030"/>
            <a:ext cx="911404" cy="282366"/>
          </a:xfrm>
          <a:prstGeom prst="rect">
            <a:avLst/>
          </a:prstGeom>
          <a:solidFill>
            <a:srgbClr val="92D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80G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DE8E5E0-B105-43C8-843E-C04EC8CF129C}"/>
              </a:ext>
            </a:extLst>
          </p:cNvPr>
          <p:cNvSpPr/>
          <p:nvPr/>
        </p:nvSpPr>
        <p:spPr>
          <a:xfrm>
            <a:off x="7423990" y="5357419"/>
            <a:ext cx="911404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D71D367-DA63-4D36-927C-5782AC06958F}"/>
              </a:ext>
            </a:extLst>
          </p:cNvPr>
          <p:cNvSpPr/>
          <p:nvPr/>
        </p:nvSpPr>
        <p:spPr>
          <a:xfrm>
            <a:off x="1044164" y="5691327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902C808-8948-493B-A486-948A7F6794FC}"/>
              </a:ext>
            </a:extLst>
          </p:cNvPr>
          <p:cNvSpPr/>
          <p:nvPr/>
        </p:nvSpPr>
        <p:spPr>
          <a:xfrm>
            <a:off x="2866972" y="5688821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160B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F2FF323-8744-4FD5-87AC-EDE975A4F6B9}"/>
              </a:ext>
            </a:extLst>
          </p:cNvPr>
          <p:cNvSpPr/>
          <p:nvPr/>
        </p:nvSpPr>
        <p:spPr>
          <a:xfrm>
            <a:off x="4689779" y="5691327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E7AD192-6A34-4440-88B0-039667C45261}"/>
              </a:ext>
            </a:extLst>
          </p:cNvPr>
          <p:cNvSpPr/>
          <p:nvPr/>
        </p:nvSpPr>
        <p:spPr>
          <a:xfrm>
            <a:off x="6512587" y="5688821"/>
            <a:ext cx="1822807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160D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B2D8D20-567C-49BA-918C-B877E9DD9517}"/>
              </a:ext>
            </a:extLst>
          </p:cNvPr>
          <p:cNvSpPr/>
          <p:nvPr/>
        </p:nvSpPr>
        <p:spPr>
          <a:xfrm>
            <a:off x="1044164" y="6037001"/>
            <a:ext cx="3645615" cy="28236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B8E0CD-D4CE-4F9A-BBA8-3DF86F327121}"/>
              </a:ext>
            </a:extLst>
          </p:cNvPr>
          <p:cNvSpPr/>
          <p:nvPr/>
        </p:nvSpPr>
        <p:spPr>
          <a:xfrm>
            <a:off x="6508548" y="6037001"/>
            <a:ext cx="1826846" cy="28236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080AED-3109-444A-B37A-0CA07ECE4F83}"/>
              </a:ext>
            </a:extLst>
          </p:cNvPr>
          <p:cNvSpPr txBox="1"/>
          <p:nvPr/>
        </p:nvSpPr>
        <p:spPr>
          <a:xfrm>
            <a:off x="354581" y="5443493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80 MHz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928CECA-554D-42CB-8E2B-24E6809C6324}"/>
              </a:ext>
            </a:extLst>
          </p:cNvPr>
          <p:cNvSpPr txBox="1"/>
          <p:nvPr/>
        </p:nvSpPr>
        <p:spPr>
          <a:xfrm>
            <a:off x="354581" y="5774064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/>
              <a:t>16</a:t>
            </a:r>
            <a:r>
              <a:rPr lang="en-US" sz="1200" dirty="0">
                <a:solidFill>
                  <a:schemeClr val="tx1"/>
                </a:solidFill>
              </a:rPr>
              <a:t>0 MHz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48F9F30-5470-4689-A831-E5007E705CB7}"/>
              </a:ext>
            </a:extLst>
          </p:cNvPr>
          <p:cNvSpPr txBox="1"/>
          <p:nvPr/>
        </p:nvSpPr>
        <p:spPr>
          <a:xfrm>
            <a:off x="354581" y="6122029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/>
              <a:t>32</a:t>
            </a:r>
            <a:r>
              <a:rPr lang="en-US" sz="1200" dirty="0">
                <a:solidFill>
                  <a:schemeClr val="tx1"/>
                </a:solidFill>
              </a:rPr>
              <a:t>0 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EAEF0F-83B6-4A4A-A323-0490CA6FA799}"/>
              </a:ext>
            </a:extLst>
          </p:cNvPr>
          <p:cNvCxnSpPr>
            <a:cxnSpLocks/>
          </p:cNvCxnSpPr>
          <p:nvPr/>
        </p:nvCxnSpPr>
        <p:spPr>
          <a:xfrm>
            <a:off x="5148477" y="5217634"/>
            <a:ext cx="0" cy="13582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C6AC3FA1-2AC4-42C2-B0AA-5EA68F2135A0}"/>
              </a:ext>
            </a:extLst>
          </p:cNvPr>
          <p:cNvSpPr txBox="1"/>
          <p:nvPr/>
        </p:nvSpPr>
        <p:spPr>
          <a:xfrm>
            <a:off x="4572000" y="5040702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02445D-9B23-48AF-A89C-BB3AEC804177}"/>
              </a:ext>
            </a:extLst>
          </p:cNvPr>
          <p:cNvSpPr txBox="1"/>
          <p:nvPr/>
        </p:nvSpPr>
        <p:spPr>
          <a:xfrm>
            <a:off x="6858000" y="5029200"/>
            <a:ext cx="689583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CCFS1/2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FD9D5CA-0240-4CDA-9723-A69FC5AEE2A4}"/>
              </a:ext>
            </a:extLst>
          </p:cNvPr>
          <p:cNvCxnSpPr>
            <a:cxnSpLocks/>
            <a:endCxn id="12" idx="0"/>
          </p:cNvCxnSpPr>
          <p:nvPr/>
        </p:nvCxnSpPr>
        <p:spPr>
          <a:xfrm>
            <a:off x="6968288" y="5209244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5F5D8D9-A59E-4F42-9B22-5F17FD565248}"/>
              </a:ext>
            </a:extLst>
          </p:cNvPr>
          <p:cNvSpPr txBox="1"/>
          <p:nvPr/>
        </p:nvSpPr>
        <p:spPr>
          <a:xfrm>
            <a:off x="5718001" y="5040702"/>
            <a:ext cx="911399" cy="202571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EHT_CCFS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0D4531-70EE-4E33-A99F-0CED3C8BA106}"/>
              </a:ext>
            </a:extLst>
          </p:cNvPr>
          <p:cNvCxnSpPr>
            <a:cxnSpLocks/>
          </p:cNvCxnSpPr>
          <p:nvPr/>
        </p:nvCxnSpPr>
        <p:spPr>
          <a:xfrm>
            <a:off x="6508548" y="5217633"/>
            <a:ext cx="0" cy="1397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DC4EB93B-6A8B-4AA7-9D30-3ABB065EDCB0}"/>
              </a:ext>
            </a:extLst>
          </p:cNvPr>
          <p:cNvCxnSpPr/>
          <p:nvPr/>
        </p:nvCxnSpPr>
        <p:spPr bwMode="auto">
          <a:xfrm>
            <a:off x="5789613" y="5441529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996FEFD-076E-4CA3-854C-9CED3263294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89613" y="5443493"/>
            <a:ext cx="534987" cy="11910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3803A917-B876-4230-8D9A-91BED34E2BBC}"/>
              </a:ext>
            </a:extLst>
          </p:cNvPr>
          <p:cNvSpPr/>
          <p:nvPr/>
        </p:nvSpPr>
        <p:spPr>
          <a:xfrm>
            <a:off x="4689779" y="6037001"/>
            <a:ext cx="919479" cy="28236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A71D275-84DA-4F27-8DAA-79CF4A1415E1}"/>
              </a:ext>
            </a:extLst>
          </p:cNvPr>
          <p:cNvSpPr/>
          <p:nvPr/>
        </p:nvSpPr>
        <p:spPr>
          <a:xfrm>
            <a:off x="4689779" y="6037001"/>
            <a:ext cx="3645615" cy="282366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320B</a:t>
            </a:r>
          </a:p>
        </p:txBody>
      </p:sp>
    </p:spTree>
    <p:extLst>
      <p:ext uri="{BB962C8B-B14F-4D97-AF65-F5344CB8AC3E}">
        <p14:creationId xmlns:p14="http://schemas.microsoft.com/office/powerpoint/2010/main" val="64815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C1CC4-5597-4FCD-9F30-089E8695E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A2915-2DA5-4D4D-8651-6970FA5BE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419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have reached the following consensus</a:t>
            </a:r>
          </a:p>
          <a:p>
            <a:pPr lvl="1"/>
            <a:r>
              <a:rPr lang="en-US" dirty="0"/>
              <a:t>Do you support to define EHT operation element with the following fields to indicate 320/160+160 MHz BSS bandwidth?</a:t>
            </a:r>
          </a:p>
          <a:p>
            <a:pPr lvl="2"/>
            <a:r>
              <a:rPr lang="en-US" dirty="0"/>
              <a:t>Channel Width field </a:t>
            </a:r>
          </a:p>
          <a:p>
            <a:pPr lvl="2"/>
            <a:r>
              <a:rPr lang="en-US" dirty="0"/>
              <a:t>CCFS field</a:t>
            </a:r>
          </a:p>
          <a:p>
            <a:r>
              <a:rPr lang="en-US" dirty="0"/>
              <a:t>Rationale behind this consensus is to reuse currently defined mechanism in VHT/HE Operation element as much as possible.</a:t>
            </a:r>
          </a:p>
          <a:p>
            <a:pPr lvl="1"/>
            <a:r>
              <a:rPr lang="en-US" dirty="0"/>
              <a:t>In VHT Operation element</a:t>
            </a:r>
          </a:p>
          <a:p>
            <a:pPr lvl="2"/>
            <a:r>
              <a:rPr lang="en-US" dirty="0"/>
              <a:t>Channel Width subfield indicates the BSS bandwidth</a:t>
            </a:r>
          </a:p>
          <a:p>
            <a:pPr lvl="3"/>
            <a:r>
              <a:rPr lang="en-US" dirty="0"/>
              <a:t>0: 20/40 MHz</a:t>
            </a:r>
          </a:p>
          <a:p>
            <a:pPr lvl="3"/>
            <a:r>
              <a:rPr lang="en-US" dirty="0"/>
              <a:t>1: 80/160/80+80 MHz</a:t>
            </a:r>
          </a:p>
          <a:p>
            <a:pPr lvl="2"/>
            <a:r>
              <a:rPr lang="en-US" dirty="0"/>
              <a:t>CCFS0</a:t>
            </a:r>
          </a:p>
          <a:p>
            <a:pPr lvl="3"/>
            <a:r>
              <a:rPr lang="en-US" dirty="0"/>
              <a:t>For 20/40/80MHz BSS BW, indicates the channel center frequency index (CCFI) for the channel.</a:t>
            </a:r>
          </a:p>
          <a:p>
            <a:pPr lvl="3"/>
            <a:r>
              <a:rPr lang="en-US" dirty="0"/>
              <a:t>For 160MHz BSS BW, indicates the CCFI of the 80MHz channel segment that contains the primary channel.</a:t>
            </a:r>
          </a:p>
          <a:p>
            <a:pPr lvl="3"/>
            <a:r>
              <a:rPr lang="en-US" dirty="0"/>
              <a:t>For 80+80MHz BSS BW, indicates the CCFI for the primary 80 MHz channel.</a:t>
            </a:r>
          </a:p>
          <a:p>
            <a:pPr lvl="2"/>
            <a:r>
              <a:rPr lang="en-US" dirty="0"/>
              <a:t>CCFS1</a:t>
            </a:r>
          </a:p>
          <a:p>
            <a:pPr lvl="3"/>
            <a:r>
              <a:rPr lang="en-US" dirty="0"/>
              <a:t>For 20/40/80MHz BSS BW, is set to 0.</a:t>
            </a:r>
          </a:p>
          <a:p>
            <a:pPr lvl="3"/>
            <a:r>
              <a:rPr lang="en-US" dirty="0"/>
              <a:t>For 160MHz BSS BW, indicates the CCFI of the 160MHz channel.</a:t>
            </a:r>
          </a:p>
          <a:p>
            <a:pPr lvl="3"/>
            <a:r>
              <a:rPr lang="en-US" dirty="0"/>
              <a:t>For 80+80MHz BSS BW, indicates the CCFI of the secondary 80MHz channel.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2466A-1568-4826-8DA9-9EE84512C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8E45D9-8CAF-47A7-A4C8-414BF4161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91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54CF4-DD81-4EE4-9E43-E80C076D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CCEF9-1F20-4F53-A21D-A61645A666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8229600" cy="4494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[1] also proposed a mechanism to indicate 320/160+160MHz BSS bandwidth using Channel Width subfield and EHT CCFS subfield in EHT Operation element:</a:t>
            </a:r>
          </a:p>
          <a:p>
            <a:pPr lvl="2"/>
            <a:r>
              <a:rPr lang="en-US" dirty="0"/>
              <a:t>160 MHz (|CCFS0-CCFS1/CCFS2|=8), Channel Width =1/3 (VHT op/HE op), EHT Channel Width = 0</a:t>
            </a:r>
          </a:p>
          <a:p>
            <a:pPr lvl="2"/>
            <a:r>
              <a:rPr lang="en-US" dirty="0"/>
              <a:t>80+80 MHz (|CCFS0-CCFS1/CCFS2|&gt;16), Channel Width =1/3 (VHT op/HE op), EHT Channel Width = 0</a:t>
            </a:r>
          </a:p>
          <a:p>
            <a:pPr lvl="2"/>
            <a:r>
              <a:rPr lang="en-US" dirty="0"/>
              <a:t>320 MHz (|CCFS1/CCFS2- EHT CCFS|=16), Channel Width =1/3 (VHT op/HE op), EHT Channel Width = 1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sz="1300" dirty="0"/>
          </a:p>
          <a:p>
            <a:pPr lvl="2"/>
            <a:r>
              <a:rPr lang="en-US" dirty="0"/>
              <a:t>160+160 MHz (|CCFS1/CCFS2- EHT CCFS|&gt;32), Channel Width =1/3 (VHT op/HE op), EHT Channel Width = 1</a:t>
            </a:r>
          </a:p>
          <a:p>
            <a:pPr lvl="2"/>
            <a:endParaRPr lang="en-US" dirty="0"/>
          </a:p>
          <a:p>
            <a:endParaRPr lang="en-US" sz="2800" dirty="0"/>
          </a:p>
          <a:p>
            <a:r>
              <a:rPr lang="en-US" dirty="0"/>
              <a:t>However, we think there are several cases that this mechanism does not fully cover, especially when BSS channel includes puncturing.</a:t>
            </a:r>
          </a:p>
          <a:p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B2C939-B8DC-4BC3-A417-5661BE92E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2CCEE3-D559-494D-9180-2D74C7C93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FAB6255-7496-4A36-A7D4-EA7D6DE62876}"/>
              </a:ext>
            </a:extLst>
          </p:cNvPr>
          <p:cNvGrpSpPr/>
          <p:nvPr/>
        </p:nvGrpSpPr>
        <p:grpSpPr>
          <a:xfrm>
            <a:off x="2683656" y="4130791"/>
            <a:ext cx="4174344" cy="746009"/>
            <a:chOff x="959718" y="4739780"/>
            <a:chExt cx="4174344" cy="74600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22F015D-FE5C-4580-8660-E91A7A99065A}"/>
                </a:ext>
              </a:extLst>
            </p:cNvPr>
            <p:cNvSpPr/>
            <p:nvPr/>
          </p:nvSpPr>
          <p:spPr bwMode="auto">
            <a:xfrm>
              <a:off x="959718" y="4739780"/>
              <a:ext cx="1046066" cy="30054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Primary 80 MHz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6893AA3-30EA-4771-B878-F9D7CD8AF927}"/>
                </a:ext>
              </a:extLst>
            </p:cNvPr>
            <p:cNvSpPr/>
            <p:nvPr/>
          </p:nvSpPr>
          <p:spPr bwMode="auto">
            <a:xfrm>
              <a:off x="1998836" y="4739780"/>
              <a:ext cx="1046066" cy="30054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Secondary 80 MHz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2DF244FE-A54E-4BD0-814D-3884730DD437}"/>
                </a:ext>
              </a:extLst>
            </p:cNvPr>
            <p:cNvCxnSpPr>
              <a:cxnSpLocks/>
              <a:endCxn id="7" idx="2"/>
            </p:cNvCxnSpPr>
            <p:nvPr/>
          </p:nvCxnSpPr>
          <p:spPr bwMode="auto">
            <a:xfrm flipV="1">
              <a:off x="1482751" y="5040322"/>
              <a:ext cx="0" cy="181128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56918E49-7E60-45BE-8294-A434B221235D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005784" y="5046905"/>
              <a:ext cx="0" cy="181128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542D41B-695B-4072-8A1E-8AE966204BD8}"/>
                </a:ext>
              </a:extLst>
            </p:cNvPr>
            <p:cNvSpPr txBox="1"/>
            <p:nvPr/>
          </p:nvSpPr>
          <p:spPr>
            <a:xfrm>
              <a:off x="1139499" y="5228032"/>
              <a:ext cx="67488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sz="10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CCFS0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471ED6A-AD9A-4627-BFC8-EA66BB4FAFA1}"/>
                </a:ext>
              </a:extLst>
            </p:cNvPr>
            <p:cNvSpPr txBox="1"/>
            <p:nvPr/>
          </p:nvSpPr>
          <p:spPr>
            <a:xfrm>
              <a:off x="1681723" y="5221450"/>
              <a:ext cx="116323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sz="10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CCFS1/CCFS2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3927C93-E989-4801-BEC5-FF9F31BD3CDB}"/>
                </a:ext>
              </a:extLst>
            </p:cNvPr>
            <p:cNvSpPr/>
            <p:nvPr/>
          </p:nvSpPr>
          <p:spPr bwMode="auto">
            <a:xfrm>
              <a:off x="3041186" y="4739780"/>
              <a:ext cx="2092876" cy="300542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Secondary 160 MHz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F9E0C28-F699-46B5-83A7-9A86BCFA7BB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3036368" y="5046905"/>
              <a:ext cx="0" cy="181128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C146653-AF2A-409B-A7AC-17628ACF5FBE}"/>
                </a:ext>
              </a:extLst>
            </p:cNvPr>
            <p:cNvSpPr txBox="1"/>
            <p:nvPr/>
          </p:nvSpPr>
          <p:spPr>
            <a:xfrm>
              <a:off x="2882454" y="5231873"/>
              <a:ext cx="115798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hangingPunct="0"/>
              <a:r>
                <a:rPr lang="en-US" sz="10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EHT CCFS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1D8CE40-C336-46C6-AF98-B490654B57DF}"/>
              </a:ext>
            </a:extLst>
          </p:cNvPr>
          <p:cNvGrpSpPr/>
          <p:nvPr/>
        </p:nvGrpSpPr>
        <p:grpSpPr>
          <a:xfrm>
            <a:off x="2667000" y="5344645"/>
            <a:ext cx="5498456" cy="598955"/>
            <a:chOff x="835431" y="5229200"/>
            <a:chExt cx="8038807" cy="11084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0291964-7F9D-4809-AB69-B90EC1D076EF}"/>
                </a:ext>
              </a:extLst>
            </p:cNvPr>
            <p:cNvSpPr/>
            <p:nvPr/>
          </p:nvSpPr>
          <p:spPr bwMode="auto">
            <a:xfrm>
              <a:off x="835431" y="5229200"/>
              <a:ext cx="1692996" cy="50358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Primary 80 MHz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8363637-1FEA-4F8D-9AFD-F1327EBB1045}"/>
                </a:ext>
              </a:extLst>
            </p:cNvPr>
            <p:cNvSpPr/>
            <p:nvPr/>
          </p:nvSpPr>
          <p:spPr bwMode="auto">
            <a:xfrm>
              <a:off x="2518964" y="5229200"/>
              <a:ext cx="1692996" cy="50358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Secondary 80 MHz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0E85EC4-35A4-4ABA-9E3F-C0FC0B26C7B9}"/>
                </a:ext>
              </a:extLst>
            </p:cNvPr>
            <p:cNvCxnSpPr>
              <a:cxnSpLocks/>
              <a:endCxn id="17" idx="2"/>
            </p:cNvCxnSpPr>
            <p:nvPr/>
          </p:nvCxnSpPr>
          <p:spPr bwMode="auto">
            <a:xfrm flipV="1">
              <a:off x="1681929" y="5732788"/>
              <a:ext cx="0" cy="303498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D3A6B6DD-9B3B-4353-A0A8-916E11FD2789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528427" y="5743819"/>
              <a:ext cx="0" cy="303498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5A7964A-0E5F-4D3A-B23A-A6B79DA92240}"/>
                </a:ext>
              </a:extLst>
            </p:cNvPr>
            <p:cNvSpPr txBox="1"/>
            <p:nvPr/>
          </p:nvSpPr>
          <p:spPr>
            <a:xfrm>
              <a:off x="1363646" y="6038591"/>
              <a:ext cx="1092254" cy="2990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eaLnBrk="0" hangingPunct="0"/>
              <a:r>
                <a:rPr lang="en-US" sz="10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CCFS0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D0F6F58-D4C2-436C-854D-0D07EF8C7F75}"/>
                </a:ext>
              </a:extLst>
            </p:cNvPr>
            <p:cNvSpPr txBox="1"/>
            <p:nvPr/>
          </p:nvSpPr>
          <p:spPr>
            <a:xfrm>
              <a:off x="2206400" y="6036287"/>
              <a:ext cx="1489481" cy="2990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eaLnBrk="0" hangingPunct="0"/>
              <a:r>
                <a:rPr lang="en-US" sz="10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CCFS1/CCFS2</a:t>
              </a: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314979F4-052C-4C0A-86E7-F4E1AA99A4CE}"/>
                </a:ext>
              </a:extLst>
            </p:cNvPr>
            <p:cNvSpPr/>
            <p:nvPr/>
          </p:nvSpPr>
          <p:spPr bwMode="auto">
            <a:xfrm>
              <a:off x="5487043" y="5229200"/>
              <a:ext cx="3387195" cy="503589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5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</a:rPr>
                <a:t>Secondary 160 MHz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58C3C35A-AB39-4290-9A8B-6F4CE963DA0F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7164288" y="5733905"/>
              <a:ext cx="0" cy="303498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F35B54B-376A-47EE-B0CA-62DB9239ACE6}"/>
                </a:ext>
              </a:extLst>
            </p:cNvPr>
            <p:cNvSpPr txBox="1"/>
            <p:nvPr/>
          </p:nvSpPr>
          <p:spPr>
            <a:xfrm>
              <a:off x="6842263" y="6026374"/>
              <a:ext cx="1092254" cy="29902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eaLnBrk="0" hangingPunct="0"/>
              <a:r>
                <a:rPr lang="en-US" sz="1050" dirty="0">
                  <a:solidFill>
                    <a:srgbClr val="000000"/>
                  </a:solidFill>
                  <a:latin typeface="Times New Roman" panose="02020603050405020304" pitchFamily="18" charset="0"/>
                </a:rPr>
                <a:t>EHT CCFS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72659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F7D34-5F75-4147-8A16-6F949A941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4B316-6755-4465-A430-37445CCA6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When a BSS bandwidth for EHT STAs is greater than 160/80+80MHz, we cannot assume that BSS bandwidth for VHT STAs is 160/80+80MHz.</a:t>
            </a:r>
          </a:p>
          <a:p>
            <a:pPr lvl="1"/>
            <a:r>
              <a:rPr lang="en-US" dirty="0"/>
              <a:t>Especially when the BSS includes punctured channels.</a:t>
            </a:r>
          </a:p>
          <a:p>
            <a:r>
              <a:rPr lang="en-US" dirty="0"/>
              <a:t>Information on BSS bandwidth for VHT/HE STAs may not be useful for identifying BSS bandwidth for EHT STAs.</a:t>
            </a:r>
          </a:p>
          <a:p>
            <a:pPr lvl="1"/>
            <a:r>
              <a:rPr lang="en-US" dirty="0"/>
              <a:t>We better have separate channel bandwidth indication for EHT STAs instead of just indicating 320/160+160MHz or not.</a:t>
            </a:r>
          </a:p>
          <a:p>
            <a:r>
              <a:rPr lang="en-US" dirty="0"/>
              <a:t>CCFS1/2 may not be useful in some scenarios as these are set to 0 if the BSS bandwidth for VHT/HE STAs is less than 160MHz.</a:t>
            </a:r>
          </a:p>
          <a:p>
            <a:pPr lvl="1"/>
            <a:r>
              <a:rPr lang="en-US" dirty="0"/>
              <a:t>We better not rely on CCFS1/CCFS2 in identifying the channel bandwidth for EHT STAs.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23BBF6-C17F-4BDF-A51C-B4678B663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95590-2D94-420C-B839-B5C0868A9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5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A5158-4BCA-4415-ACE3-A996BF04A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DC335-3144-40E1-A2F4-CB116EA171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375358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5GHz and 6GHz bands, channel center frequency index is constructed in a nested structure:</a:t>
            </a:r>
          </a:p>
          <a:p>
            <a:pPr lvl="1"/>
            <a:r>
              <a:rPr lang="en-US" dirty="0"/>
              <a:t>For a channel with bandwidth of X, there is only one channel with bandwidth of 2X that includes the channel with bandwidth of X.</a:t>
            </a:r>
          </a:p>
          <a:p>
            <a:pPr lvl="2"/>
            <a:r>
              <a:rPr lang="en-US" dirty="0"/>
              <a:t>Therefore, if a channel index of primary 20MHz is given, there’s one primary 40MHz that corresponds to the primary 20MHz channel.</a:t>
            </a:r>
          </a:p>
          <a:p>
            <a:pPr lvl="2"/>
            <a:r>
              <a:rPr lang="en-US" dirty="0"/>
              <a:t>Similarly, if a channel index of primary 40MHz is given, there’s one primary 80MHz that corresponds to the primary 40MHz channel.</a:t>
            </a:r>
          </a:p>
          <a:p>
            <a:pPr lvl="1"/>
            <a:r>
              <a:rPr lang="en-US" dirty="0"/>
              <a:t>Therefore, if a channel number of a primary channel is given, the CCFI of primary 80MHz channel can be easily obtained (by calculation or by table-lookup).</a:t>
            </a:r>
          </a:p>
          <a:p>
            <a:pPr lvl="2"/>
            <a:r>
              <a:rPr lang="en-US" dirty="0"/>
              <a:t>E.g., for 6GHz band, if the channel number of P20 is X, the CCFI of 80MHz channel (Y80) and 160MHz channel (Y160) that includes X can be obtained as</a:t>
            </a:r>
          </a:p>
          <a:p>
            <a:pPr lvl="3"/>
            <a:r>
              <a:rPr lang="en-US" dirty="0"/>
              <a:t>Y80 = floor(X/16)*16 + 7</a:t>
            </a:r>
          </a:p>
          <a:p>
            <a:pPr lvl="3"/>
            <a:r>
              <a:rPr lang="en-US" dirty="0"/>
              <a:t>Y160 = floor(X/32)*32 + 15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087B5E-CB1E-4213-A31D-A35BADFFC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1918BC-4E4B-4E3E-9CA3-CBB89B047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EA5848D-8E50-4DB3-8BC9-DB6D75FB74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4272505"/>
              </p:ext>
            </p:extLst>
          </p:nvPr>
        </p:nvGraphicFramePr>
        <p:xfrm>
          <a:off x="457200" y="5638800"/>
          <a:ext cx="8000998" cy="7086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470">
                  <a:extLst>
                    <a:ext uri="{9D8B030D-6E8A-4147-A177-3AD203B41FA5}">
                      <a16:colId xmlns:a16="http://schemas.microsoft.com/office/drawing/2014/main" val="2887154564"/>
                    </a:ext>
                  </a:extLst>
                </a:gridCol>
                <a:gridCol w="578344">
                  <a:extLst>
                    <a:ext uri="{9D8B030D-6E8A-4147-A177-3AD203B41FA5}">
                      <a16:colId xmlns:a16="http://schemas.microsoft.com/office/drawing/2014/main" val="2470850223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644624468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746914078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4192709702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598830408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558371573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550704318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24318891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79934679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52763257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667309109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836022026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3292265054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3643726755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111078202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94421737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883970331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473835344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3431578580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529290421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1853379076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3783926448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769613869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062546516"/>
                    </a:ext>
                  </a:extLst>
                </a:gridCol>
                <a:gridCol w="307091">
                  <a:extLst>
                    <a:ext uri="{9D8B030D-6E8A-4147-A177-3AD203B41FA5}">
                      <a16:colId xmlns:a16="http://schemas.microsoft.com/office/drawing/2014/main" val="2838230690"/>
                    </a:ext>
                  </a:extLst>
                </a:gridCol>
              </a:tblGrid>
              <a:tr h="15200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20MHz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4328035"/>
                  </a:ext>
                </a:extLst>
              </a:tr>
              <a:tr h="15200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40 MHz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27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35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43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59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67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75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83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91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992267"/>
                  </a:ext>
                </a:extLst>
              </a:tr>
              <a:tr h="15200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80 MHz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23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39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55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87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23551"/>
                  </a:ext>
                </a:extLst>
              </a:tr>
              <a:tr h="152003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160 MHz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15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47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79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152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355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65FC-4295-443A-BF90-7B805DC04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9CDFA-108D-4ECE-AF94-9EADCE391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dirty="0"/>
              <a:t>As we already agreed to have Channel Width and CCFS subfields, let’s try to find out solutions under this assumption.</a:t>
            </a:r>
          </a:p>
          <a:p>
            <a:r>
              <a:rPr lang="en-US" dirty="0"/>
              <a:t>Channel Width subfield</a:t>
            </a:r>
          </a:p>
          <a:p>
            <a:pPr lvl="1"/>
            <a:r>
              <a:rPr lang="en-US" dirty="0"/>
              <a:t>This subfield indicates BSS bandwidth for EHT STAs that is not tied to BSS bandwidth for VHT/HE STAs.</a:t>
            </a:r>
          </a:p>
          <a:p>
            <a:pPr lvl="2"/>
            <a:r>
              <a:rPr lang="en-US" dirty="0"/>
              <a:t>0: 20MHz</a:t>
            </a:r>
          </a:p>
          <a:p>
            <a:pPr lvl="2"/>
            <a:r>
              <a:rPr lang="en-US" dirty="0"/>
              <a:t>1: 40MHz</a:t>
            </a:r>
          </a:p>
          <a:p>
            <a:pPr lvl="2"/>
            <a:r>
              <a:rPr lang="en-US" dirty="0"/>
              <a:t>2: 80MHz</a:t>
            </a:r>
          </a:p>
          <a:p>
            <a:pPr lvl="2"/>
            <a:r>
              <a:rPr lang="en-US" dirty="0"/>
              <a:t>3: 160/80+80MHz</a:t>
            </a:r>
          </a:p>
          <a:p>
            <a:pPr lvl="2"/>
            <a:r>
              <a:rPr lang="en-US" dirty="0"/>
              <a:t>4: 320/160+160MHz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92D28B-F5D5-4848-BD4E-0C6D2736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E1163-B1D5-4BFC-820A-E76A41913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871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81D37-698E-4AD1-9216-C026F9B46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DEA73-D616-41B7-9567-B137F74A2C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8305800" cy="457200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CCFS subfield</a:t>
            </a:r>
          </a:p>
          <a:p>
            <a:pPr lvl="1"/>
            <a:r>
              <a:rPr lang="en-US" dirty="0"/>
              <a:t>As CCFS1/2 may not be useful in some scenarios, we cannot directly extend current CCFS1/2 definition to EHT_CCFS.</a:t>
            </a:r>
          </a:p>
          <a:p>
            <a:r>
              <a:rPr lang="en-US" dirty="0"/>
              <a:t>Option 1: Defines 2 CCFSs in EHT Operation element: EHT_CCFS0/1</a:t>
            </a:r>
          </a:p>
          <a:p>
            <a:pPr lvl="1"/>
            <a:r>
              <a:rPr lang="en-US" dirty="0"/>
              <a:t>EHT_CCFS0 is an extension of CCFS0 in VHT/HE.</a:t>
            </a:r>
          </a:p>
          <a:p>
            <a:pPr lvl="2"/>
            <a:r>
              <a:rPr lang="en-US" dirty="0"/>
              <a:t>For 20/40/80MHz BSS BW, indicates the CCFI of the channel.</a:t>
            </a:r>
          </a:p>
          <a:p>
            <a:pPr lvl="2"/>
            <a:r>
              <a:rPr lang="en-US" dirty="0"/>
              <a:t>For 160MHz BSS BW, indicates the CCFI of the 80MHz channel segment that contains the primary channel.</a:t>
            </a:r>
          </a:p>
          <a:p>
            <a:pPr lvl="2"/>
            <a:r>
              <a:rPr lang="en-US" dirty="0"/>
              <a:t>For 80+80MHz BSS BW, indicates the CCFI for the primary 80 MHz channel.</a:t>
            </a:r>
          </a:p>
          <a:p>
            <a:pPr lvl="2"/>
            <a:r>
              <a:rPr lang="en-US" dirty="0"/>
              <a:t>For 320MHz BSS BW, indicates the CCFI of the 160MHz channel segment that contains the primary channel.</a:t>
            </a:r>
          </a:p>
          <a:p>
            <a:pPr lvl="2"/>
            <a:r>
              <a:rPr lang="en-US" dirty="0"/>
              <a:t>For 160+160MHz BSS BW, indicates the CCFI for the primary 160MHz channel.</a:t>
            </a:r>
          </a:p>
          <a:p>
            <a:pPr lvl="1"/>
            <a:r>
              <a:rPr lang="en-US" dirty="0"/>
              <a:t>EHT_CCFS1 is an extension of CCFS1/2 in VHT/HE</a:t>
            </a:r>
          </a:p>
          <a:p>
            <a:pPr lvl="2"/>
            <a:r>
              <a:rPr lang="en-US" dirty="0"/>
              <a:t>For 20/40/80MHz BSS BW, is set to 0.</a:t>
            </a:r>
          </a:p>
          <a:p>
            <a:pPr lvl="2"/>
            <a:r>
              <a:rPr lang="en-US" dirty="0"/>
              <a:t>For 160/320MHz BSS BW, indicates the CCFI of the channel.</a:t>
            </a:r>
          </a:p>
          <a:p>
            <a:pPr lvl="2"/>
            <a:r>
              <a:rPr lang="en-US" dirty="0"/>
              <a:t>For 80+80MHz BSS BW, indicates the CCFI of the secondary 80MHz channel.</a:t>
            </a:r>
          </a:p>
          <a:p>
            <a:pPr lvl="2"/>
            <a:r>
              <a:rPr lang="en-US" dirty="0"/>
              <a:t>For 160+160MHz BSS BW, indicates the CCFI of the secondary 160MHz channel.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78C409-F678-4B48-B421-94E4C9488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9EB8E1-88B8-4E45-A7F2-07A8C35DF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944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8E10C-CFAE-4F23-9F8F-7F01EFFF6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F8928-D108-4A2D-8FAA-19C3BA42B5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/>
              <a:t>For an EHT STA, bandwidth can be indicated as</a:t>
            </a:r>
          </a:p>
          <a:p>
            <a:pPr lvl="1"/>
            <a:r>
              <a:rPr lang="en-US" dirty="0"/>
              <a:t>Channel Width = 0/1/2: 20/40/80MHz (Location from CCFS0)</a:t>
            </a:r>
          </a:p>
          <a:p>
            <a:pPr lvl="1"/>
            <a:r>
              <a:rPr lang="en-US" dirty="0"/>
              <a:t>Channel Width =3:</a:t>
            </a:r>
          </a:p>
          <a:p>
            <a:pPr lvl="2"/>
            <a:r>
              <a:rPr lang="en-US" dirty="0"/>
              <a:t>160MHz: EHT_CCFS1&gt;0 &amp; |EHT_CCFS1-EHT_CCFS0| = 8.</a:t>
            </a:r>
          </a:p>
          <a:p>
            <a:pPr lvl="2"/>
            <a:r>
              <a:rPr lang="en-US" dirty="0"/>
              <a:t>80+80MHz: EHT_CCFS1&gt;0 &amp; |EHT_CCFS1-EHT_CCFS0| &gt; 16.</a:t>
            </a:r>
          </a:p>
          <a:p>
            <a:pPr lvl="1"/>
            <a:r>
              <a:rPr lang="en-US" dirty="0"/>
              <a:t>Channel Width = 4:</a:t>
            </a:r>
          </a:p>
          <a:p>
            <a:pPr lvl="2"/>
            <a:r>
              <a:rPr lang="en-US" dirty="0"/>
              <a:t>320MHz: EHT_CCFS1&gt;0 &amp; |EHT_CCFS1-EHT_CCFS0| = 16.</a:t>
            </a:r>
          </a:p>
          <a:p>
            <a:pPr lvl="2"/>
            <a:r>
              <a:rPr lang="en-US" dirty="0"/>
              <a:t>160+160MHz: EHT_CCFS1&gt;0 &amp; |EHT_CCFS1-EHT_CCFS0| &gt; 32.</a:t>
            </a:r>
          </a:p>
          <a:p>
            <a:r>
              <a:rPr lang="en-US" dirty="0"/>
              <a:t>As this is a direct extension of VHT mechanism, it is a simple and clean solution.</a:t>
            </a:r>
          </a:p>
          <a:p>
            <a:pPr lvl="1"/>
            <a:r>
              <a:rPr lang="en-US" dirty="0"/>
              <a:t>However, it requires additional indication overhead.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A34EB-6607-4520-BEB4-E4115FA4B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46ABCE-CD4E-478C-905C-3D3D1817A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73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10DB5-38D5-4563-8B8A-EDD9BECB5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D7DFE-1E5C-44EF-A7AB-961553BFDB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343400"/>
          </a:xfrm>
        </p:spPr>
        <p:txBody>
          <a:bodyPr>
            <a:normAutofit/>
          </a:bodyPr>
          <a:lstStyle/>
          <a:p>
            <a:r>
              <a:rPr lang="en-US" dirty="0"/>
              <a:t>Option 2: Define 1 CCFS in EHT Operation element: </a:t>
            </a:r>
          </a:p>
          <a:p>
            <a:pPr lvl="1"/>
            <a:r>
              <a:rPr lang="en-US" dirty="0"/>
              <a:t>EHT_CCFS indicates:</a:t>
            </a:r>
          </a:p>
          <a:p>
            <a:pPr lvl="2"/>
            <a:r>
              <a:rPr lang="en-US" dirty="0"/>
              <a:t>Set to 0 if Channel Width is 20/40MHz.</a:t>
            </a:r>
          </a:p>
          <a:p>
            <a:pPr lvl="2"/>
            <a:r>
              <a:rPr lang="en-US" dirty="0"/>
              <a:t>The CCFI of the channel if Channel Width is 80MHz.</a:t>
            </a:r>
          </a:p>
          <a:p>
            <a:pPr lvl="2"/>
            <a:r>
              <a:rPr lang="en-US" dirty="0"/>
              <a:t>The CCFI of secondary 80MHz if Channel Width is 160/80+80MHz.</a:t>
            </a:r>
          </a:p>
          <a:p>
            <a:pPr lvl="2"/>
            <a:r>
              <a:rPr lang="en-US" dirty="0"/>
              <a:t>The CCFI of secondary 160MHz if Channel Width is 320/160+160MHz.</a:t>
            </a:r>
          </a:p>
          <a:p>
            <a:pPr lvl="1"/>
            <a:r>
              <a:rPr lang="en-US" dirty="0"/>
              <a:t>From the channel number of P20, EHT STA can calculate:</a:t>
            </a:r>
          </a:p>
          <a:p>
            <a:pPr lvl="2"/>
            <a:r>
              <a:rPr lang="en-US" dirty="0"/>
              <a:t>CCFI of primary 80MHz that includes the P20.</a:t>
            </a:r>
          </a:p>
          <a:p>
            <a:pPr lvl="3"/>
            <a:r>
              <a:rPr lang="en-US" dirty="0"/>
              <a:t>Let’s say the calculated CCFI is denoted as CCFS_P80.</a:t>
            </a:r>
          </a:p>
          <a:p>
            <a:pPr lvl="2"/>
            <a:r>
              <a:rPr lang="en-US" dirty="0"/>
              <a:t>CCFI of primary 160MHz that includes the P20.</a:t>
            </a:r>
          </a:p>
          <a:p>
            <a:pPr lvl="3"/>
            <a:r>
              <a:rPr lang="en-US" dirty="0"/>
              <a:t>Let’s say the calculated CCFI is denoted as CCFS_P160.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9CABDF-7616-4C2B-A930-0CA2D973E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Young Hoon Kwon et al (NXP)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266D1-0C98-4408-B00F-BD29179E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2959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2340</Words>
  <Application>Microsoft Office PowerPoint</Application>
  <PresentationFormat>On-screen Show (4:3)</PresentationFormat>
  <Paragraphs>390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Times New Roman</vt:lpstr>
      <vt:lpstr>Wingdings</vt:lpstr>
      <vt:lpstr>802-11-Submission</vt:lpstr>
      <vt:lpstr>BSS Channel Width Configuration</vt:lpstr>
      <vt:lpstr>Recap:</vt:lpstr>
      <vt:lpstr>Backgrounds</vt:lpstr>
      <vt:lpstr>Observations</vt:lpstr>
      <vt:lpstr>Observations</vt:lpstr>
      <vt:lpstr>Proposals</vt:lpstr>
      <vt:lpstr>Proposals</vt:lpstr>
      <vt:lpstr>Proposals</vt:lpstr>
      <vt:lpstr>Proposals</vt:lpstr>
      <vt:lpstr>Proposals</vt:lpstr>
      <vt:lpstr>Proposals</vt:lpstr>
      <vt:lpstr>Summary</vt:lpstr>
      <vt:lpstr>Reference</vt:lpstr>
      <vt:lpstr>SP</vt:lpstr>
      <vt:lpstr>Appendix: Example case 1</vt:lpstr>
      <vt:lpstr>Appendix: Example case 2</vt:lpstr>
      <vt:lpstr>Appendix: Example case 3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Young Hoon Kwon</cp:lastModifiedBy>
  <cp:revision>2307</cp:revision>
  <cp:lastPrinted>1998-02-10T13:28:06Z</cp:lastPrinted>
  <dcterms:created xsi:type="dcterms:W3CDTF">2007-05-21T21:00:37Z</dcterms:created>
  <dcterms:modified xsi:type="dcterms:W3CDTF">2020-05-22T18:09:48Z</dcterms:modified>
  <cp:category>Submission</cp:category>
</cp:coreProperties>
</file>