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56" r:id="rId5"/>
    <p:sldId id="262" r:id="rId6"/>
    <p:sldId id="269" r:id="rId7"/>
    <p:sldId id="267" r:id="rId8"/>
    <p:sldId id="287" r:id="rId9"/>
    <p:sldId id="286" r:id="rId10"/>
    <p:sldId id="301" r:id="rId11"/>
    <p:sldId id="302" r:id="rId12"/>
    <p:sldId id="266" r:id="rId13"/>
    <p:sldId id="289" r:id="rId14"/>
    <p:sldId id="265" r:id="rId15"/>
    <p:sldId id="288" r:id="rId16"/>
    <p:sldId id="270" r:id="rId17"/>
    <p:sldId id="271" r:id="rId18"/>
    <p:sldId id="290" r:id="rId19"/>
    <p:sldId id="303" r:id="rId20"/>
    <p:sldId id="304" r:id="rId21"/>
    <p:sldId id="264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2D2FAC-AF28-455E-A71A-106C2161B339}" v="44" dt="2020-07-21T14:55:37.3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52" autoAdjust="0"/>
    <p:restoredTop sz="94660"/>
  </p:normalViewPr>
  <p:slideViewPr>
    <p:cSldViewPr>
      <p:cViewPr>
        <p:scale>
          <a:sx n="120" d="100"/>
          <a:sy n="120" d="100"/>
        </p:scale>
        <p:origin x="624" y="-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38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802.11-20/0476r0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sv-SE"/>
              <a:t>March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Miguel López,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802.11-20/0476r0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Miguel López,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686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732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437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84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241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52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933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87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445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239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90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802.11-20/0682r3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476-01-00bd-remark-on-ppdus-with-midambles.ppt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0824-01-00ba-wur-power-spectral-density.pptx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Midamble</a:t>
            </a:r>
            <a:r>
              <a:rPr lang="en-GB"/>
              <a:t>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2020-04-29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956441"/>
              </p:ext>
            </p:extLst>
          </p:nvPr>
        </p:nvGraphicFramePr>
        <p:xfrm>
          <a:off x="981075" y="2413000"/>
          <a:ext cx="10226675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413000"/>
                        <a:ext cx="10226675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Generation of the PN sequence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Option 1: use the sequence defined in (17-25) of IEEE 802.11-2016. This is the sequence used to control the polarity of the pilot subcarriers. This sequence consists of 127 values and can be extended cyclically to any length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generate a PN sequence by means of the LFSR described in Section 20.3.9 of IEEE 802.11-2016. If the shift register is initialized with ones then the same PN sequence as in option 1 above is obtained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3: other PN generator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484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Transmitter and Receiver 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complexity of the transmitter processing is low. The phase shift can be applied to the </a:t>
            </a:r>
            <a:r>
              <a:rPr lang="en-GB" dirty="0" err="1"/>
              <a:t>midamble</a:t>
            </a:r>
            <a:r>
              <a:rPr lang="en-GB" dirty="0"/>
              <a:t> LTFs in either time or frequency domains.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Receiver processing also has low complexity, as it is the reverse of the transmit processing, and may also be performed in time or frequency domains.</a:t>
            </a:r>
          </a:p>
          <a:p>
            <a:pPr marL="0" indent="0"/>
            <a:endParaRPr lang="en-GB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6373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results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The PN sequence has been generated according to option 1 in slide 7.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Preamble periodicity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𝑴𝑨</m:t>
                        </m:r>
                      </m:sub>
                    </m:sSub>
                    <m:r>
                      <a:rPr lang="sv-SE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GB" dirty="0"/>
                  <a:t> (worst case scenario)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Resolution bandwidth 3 kHz (worst case scenario)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PPDU bandwidth 10 MHz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No LTF compression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 marL="0" indent="0"/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 marL="0" indent="0"/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CD45EED0-DCB8-48BD-AEF0-C20DB8C959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46798538"/>
                  </p:ext>
                </p:extLst>
              </p:nvPr>
            </p:nvGraphicFramePr>
            <p:xfrm>
              <a:off x="906334" y="4653240"/>
              <a:ext cx="10483450" cy="1656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92188">
                      <a:extLst>
                        <a:ext uri="{9D8B030D-6E8A-4147-A177-3AD203B41FA5}">
                          <a16:colId xmlns:a16="http://schemas.microsoft.com/office/drawing/2014/main" val="2890330704"/>
                        </a:ext>
                      </a:extLst>
                    </a:gridCol>
                    <a:gridCol w="2697278">
                      <a:extLst>
                        <a:ext uri="{9D8B030D-6E8A-4147-A177-3AD203B41FA5}">
                          <a16:colId xmlns:a16="http://schemas.microsoft.com/office/drawing/2014/main" val="267073639"/>
                        </a:ext>
                      </a:extLst>
                    </a:gridCol>
                    <a:gridCol w="2376264">
                      <a:extLst>
                        <a:ext uri="{9D8B030D-6E8A-4147-A177-3AD203B41FA5}">
                          <a16:colId xmlns:a16="http://schemas.microsoft.com/office/drawing/2014/main" val="3391360059"/>
                        </a:ext>
                      </a:extLst>
                    </a:gridCol>
                    <a:gridCol w="2376264">
                      <a:extLst>
                        <a:ext uri="{9D8B030D-6E8A-4147-A177-3AD203B41FA5}">
                          <a16:colId xmlns:a16="http://schemas.microsoft.com/office/drawing/2014/main" val="4067803653"/>
                        </a:ext>
                      </a:extLst>
                    </a:gridCol>
                    <a:gridCol w="2341456">
                      <a:extLst>
                        <a:ext uri="{9D8B030D-6E8A-4147-A177-3AD203B41FA5}">
                          <a16:colId xmlns:a16="http://schemas.microsoft.com/office/drawing/2014/main" val="127749225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v-SE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b="1" i="1" smtClean="0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sv-SE" b="1" i="1" smtClean="0">
                                        <a:latin typeface="Cambria Math" panose="02040503050406030204" pitchFamily="18" charset="0"/>
                                      </a:rPr>
                                      <m:t>𝑺𝑺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sv-S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without midamble</a:t>
                          </a:r>
                        </a:p>
                        <a:p>
                          <a:r>
                            <a:rPr lang="sv-SE" dirty="0"/>
                            <a:t>(Reference)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 midamble, no randomization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 midamble,</a:t>
                          </a:r>
                        </a:p>
                        <a:p>
                          <a:r>
                            <a:rPr lang="sv-SE" dirty="0"/>
                            <a:t>randomization opt 1</a:t>
                          </a:r>
                        </a:p>
                        <a:p>
                          <a:endParaRPr lang="sv-S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 midamble randomization opt 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989663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/>
                            <a:t>6.1 </a:t>
                          </a:r>
                          <a:r>
                            <a:rPr lang="sv-SE" dirty="0"/>
                            <a:t>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0.4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same as opt 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154358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10.8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0.4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1.8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3190377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CD45EED0-DCB8-48BD-AEF0-C20DB8C959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46798538"/>
                  </p:ext>
                </p:extLst>
              </p:nvPr>
            </p:nvGraphicFramePr>
            <p:xfrm>
              <a:off x="906334" y="4653240"/>
              <a:ext cx="10483450" cy="1656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92188">
                      <a:extLst>
                        <a:ext uri="{9D8B030D-6E8A-4147-A177-3AD203B41FA5}">
                          <a16:colId xmlns:a16="http://schemas.microsoft.com/office/drawing/2014/main" val="2890330704"/>
                        </a:ext>
                      </a:extLst>
                    </a:gridCol>
                    <a:gridCol w="2697278">
                      <a:extLst>
                        <a:ext uri="{9D8B030D-6E8A-4147-A177-3AD203B41FA5}">
                          <a16:colId xmlns:a16="http://schemas.microsoft.com/office/drawing/2014/main" val="267073639"/>
                        </a:ext>
                      </a:extLst>
                    </a:gridCol>
                    <a:gridCol w="2376264">
                      <a:extLst>
                        <a:ext uri="{9D8B030D-6E8A-4147-A177-3AD203B41FA5}">
                          <a16:colId xmlns:a16="http://schemas.microsoft.com/office/drawing/2014/main" val="3391360059"/>
                        </a:ext>
                      </a:extLst>
                    </a:gridCol>
                    <a:gridCol w="2376264">
                      <a:extLst>
                        <a:ext uri="{9D8B030D-6E8A-4147-A177-3AD203B41FA5}">
                          <a16:colId xmlns:a16="http://schemas.microsoft.com/office/drawing/2014/main" val="4067803653"/>
                        </a:ext>
                      </a:extLst>
                    </a:gridCol>
                    <a:gridCol w="2341456">
                      <a:extLst>
                        <a:ext uri="{9D8B030D-6E8A-4147-A177-3AD203B41FA5}">
                          <a16:colId xmlns:a16="http://schemas.microsoft.com/office/drawing/2014/main" val="1277492251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>
                        <a:blipFill>
                          <a:blip r:embed="rId4"/>
                          <a:stretch>
                            <a:fillRect l="-877" t="-3333" r="-1413158" b="-9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without midamble</a:t>
                          </a:r>
                        </a:p>
                        <a:p>
                          <a:r>
                            <a:rPr lang="sv-SE" dirty="0"/>
                            <a:t>(Reference)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 midamble, no randomization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 midamble,</a:t>
                          </a:r>
                        </a:p>
                        <a:p>
                          <a:r>
                            <a:rPr lang="sv-SE" dirty="0"/>
                            <a:t>randomization opt 1</a:t>
                          </a:r>
                        </a:p>
                        <a:p>
                          <a:endParaRPr lang="sv-S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 midamble randomization opt 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989663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/>
                            <a:t>6.1 </a:t>
                          </a:r>
                          <a:r>
                            <a:rPr lang="sv-SE" dirty="0"/>
                            <a:t>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0.4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same as opt 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154358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10.8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0.4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1.8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3190377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D3DCB2A3-7838-4686-A637-E94F5EE52873}"/>
              </a:ext>
            </a:extLst>
          </p:cNvPr>
          <p:cNvSpPr txBox="1"/>
          <p:nvPr/>
        </p:nvSpPr>
        <p:spPr>
          <a:xfrm>
            <a:off x="1156366" y="4256313"/>
            <a:ext cx="10483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Maximum power over sliding 3 kHz window relative to PPDU with random data</a:t>
            </a:r>
          </a:p>
        </p:txBody>
      </p:sp>
    </p:spTree>
    <p:extLst>
      <p:ext uri="{BB962C8B-B14F-4D97-AF65-F5344CB8AC3E}">
        <p14:creationId xmlns:p14="http://schemas.microsoft.com/office/powerpoint/2010/main" val="17719953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low complexity technique to randomize the </a:t>
            </a:r>
            <a:r>
              <a:rPr lang="en-GB" dirty="0" err="1"/>
              <a:t>midambles</a:t>
            </a:r>
            <a:r>
              <a:rPr lang="en-GB" dirty="0"/>
              <a:t> has been described and it has been shown that it is effective in suppressing discrete components in the PSD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It is proposed to introduce this </a:t>
            </a:r>
            <a:r>
              <a:rPr lang="en-GB" dirty="0" err="1"/>
              <a:t>midamble</a:t>
            </a:r>
            <a:r>
              <a:rPr lang="en-GB" dirty="0"/>
              <a:t> randomization procedure in </a:t>
            </a:r>
            <a:r>
              <a:rPr lang="en-GB" dirty="0" err="1"/>
              <a:t>TGbd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Several implementation options were presented, having minor differences.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1602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C7A7-6D60-47C8-BF8D-87B8B7145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Straw poll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39325F-2DEC-4150-8B1C-79F445519D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v-SE" dirty="0"/>
                  <a:t>Do you agree that the suppression of discrete spectrum components in PPDUs with midambles shall include a randomization of the midambles achieved by multiplying the midambles by a pseudo-random sequence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dirty="0"/>
                  <a:t>’s?</a:t>
                </a:r>
              </a:p>
              <a:p>
                <a:endParaRPr lang="en-GB" dirty="0"/>
              </a:p>
              <a:p>
                <a:r>
                  <a:rPr lang="en-GB" dirty="0"/>
                  <a:t>[Note: The exact randomization procedure is the subject of the next straw poll]</a:t>
                </a:r>
                <a:r>
                  <a:rPr lang="sv-SE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Y: 11</a:t>
                </a:r>
              </a:p>
              <a:p>
                <a:r>
                  <a:rPr lang="en-GB" dirty="0"/>
                  <a:t>N:   0</a:t>
                </a:r>
              </a:p>
              <a:p>
                <a:r>
                  <a:rPr lang="en-GB" dirty="0"/>
                  <a:t>A: 10</a:t>
                </a:r>
                <a:endParaRPr lang="sv-SE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39325F-2DEC-4150-8B1C-79F445519D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 r="-941" b="-563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68029-865B-4171-99EF-9B7ADC2D0E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563EE-FEA9-4293-A176-53980E8E25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55AAD0-D95E-48C2-AD2B-71461F83C6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639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C7A7-6D60-47C8-BF8D-87B8B7145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Straw poll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39325F-2DEC-4150-8B1C-79F445519D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556792"/>
                <a:ext cx="10361084" cy="4113213"/>
              </a:xfrm>
            </p:spPr>
            <p:txBody>
              <a:bodyPr/>
              <a:lstStyle/>
              <a:p>
                <a:r>
                  <a:rPr lang="sv-SE" dirty="0"/>
                  <a:t>Which randomization method for PPDUs with midambles do you prefer?</a:t>
                </a:r>
                <a:endParaRPr lang="en-GB" dirty="0"/>
              </a:p>
              <a:p>
                <a:pPr marL="457200" indent="-457200">
                  <a:buFont typeface="Times New Roman" pitchFamily="16" charset="0"/>
                  <a:buAutoNum type="alphaUcParenR"/>
                </a:pPr>
                <a:r>
                  <a:rPr lang="en-GB" dirty="0"/>
                  <a:t>Each LTF in a </a:t>
                </a:r>
                <a:r>
                  <a:rPr lang="en-GB" dirty="0" err="1"/>
                  <a:t>midamble</a:t>
                </a:r>
                <a:r>
                  <a:rPr lang="en-GB" dirty="0"/>
                  <a:t> is multiplied by a pseudo-random value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dirty="0"/>
                  <a:t>. </a:t>
                </a:r>
              </a:p>
              <a:p>
                <a:pPr marL="857250" lvl="1" indent="-457200">
                  <a:buFont typeface="Arial" panose="020B0604020202020204" pitchFamily="34" charset="0"/>
                  <a:buChar char="•"/>
                </a:pPr>
                <a:r>
                  <a:rPr lang="en-GB" dirty="0"/>
                  <a:t>In the case of MIMO PPDUs, the same pseudo-random value is applied to both spatial streams.   </a:t>
                </a:r>
              </a:p>
              <a:p>
                <a:pPr marL="857250" lvl="1" indent="-457200">
                  <a:buFont typeface="Arial" panose="020B0604020202020204" pitchFamily="34" charset="0"/>
                  <a:buChar char="•"/>
                </a:pPr>
                <a:r>
                  <a:rPr lang="en-GB" dirty="0"/>
                  <a:t>The data part of the PPDU is not randomized </a:t>
                </a:r>
              </a:p>
              <a:p>
                <a:pPr marL="857250" lvl="1" indent="-457200">
                  <a:buFont typeface="Arial" panose="020B0604020202020204" pitchFamily="34" charset="0"/>
                  <a:buChar char="•"/>
                </a:pPr>
                <a:r>
                  <a:rPr lang="en-GB" dirty="0"/>
                  <a:t>The method is illustrated in slides 4 and 5</a:t>
                </a:r>
              </a:p>
              <a:p>
                <a:pPr marL="457200" indent="-457200">
                  <a:buFont typeface="Times New Roman" pitchFamily="16" charset="0"/>
                  <a:buAutoNum type="alphaUcParenR"/>
                </a:pPr>
                <a:r>
                  <a:rPr lang="en-GB" dirty="0"/>
                  <a:t>All LTFs in a </a:t>
                </a:r>
                <a:r>
                  <a:rPr lang="en-GB" dirty="0" err="1"/>
                  <a:t>midamble</a:t>
                </a:r>
                <a:r>
                  <a:rPr lang="en-GB" dirty="0"/>
                  <a:t> are multiplied by a pseudo-random value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sv-SE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GB" dirty="0"/>
                  <a:t> The data symbols immediately following any given </a:t>
                </a:r>
                <a:r>
                  <a:rPr lang="en-GB" dirty="0" err="1"/>
                  <a:t>midamble</a:t>
                </a:r>
                <a:r>
                  <a:rPr lang="en-GB" dirty="0"/>
                  <a:t> are multiplied by the same pseudo-random value as said </a:t>
                </a:r>
                <a:r>
                  <a:rPr lang="en-GB" dirty="0" err="1"/>
                  <a:t>midamble</a:t>
                </a:r>
                <a:endParaRPr lang="en-GB" dirty="0"/>
              </a:p>
              <a:p>
                <a:pPr marL="857250" lvl="1" indent="-457200">
                  <a:buFont typeface="Arial" panose="020B0604020202020204" pitchFamily="34" charset="0"/>
                  <a:buChar char="•"/>
                </a:pPr>
                <a:r>
                  <a:rPr lang="en-GB" dirty="0"/>
                  <a:t>In the case of MIMO PPDUs, the same pseudo-random value is applied to both spatial streams.</a:t>
                </a:r>
              </a:p>
              <a:p>
                <a:pPr marL="857250" lvl="1" indent="-457200">
                  <a:buFont typeface="Arial" panose="020B0604020202020204" pitchFamily="34" charset="0"/>
                  <a:buChar char="•"/>
                </a:pPr>
                <a:r>
                  <a:rPr lang="en-GB" dirty="0"/>
                  <a:t>The method is illustrated in slide 8</a:t>
                </a:r>
              </a:p>
              <a:p>
                <a:pPr marL="0" indent="0"/>
                <a:r>
                  <a:rPr lang="en-GB" dirty="0"/>
                  <a:t>A   5/B  8/Abstain 23/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39325F-2DEC-4150-8B1C-79F445519D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556792"/>
                <a:ext cx="10361084" cy="4113213"/>
              </a:xfrm>
              <a:blipFill>
                <a:blip r:embed="rId2"/>
                <a:stretch>
                  <a:fillRect l="-882" t="-1185" r="-1235" b="-24148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68029-865B-4171-99EF-9B7ADC2D0E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563EE-FEA9-4293-A176-53980E8E25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55AAD0-D95E-48C2-AD2B-71461F83C6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353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C7A7-6D60-47C8-BF8D-87B8B7145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9325F-2DEC-4150-8B1C-79F445519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Which method to generate the PN sequence used to randomize the midambles do you prefer?</a:t>
            </a:r>
          </a:p>
          <a:p>
            <a:endParaRPr lang="en-GB" dirty="0"/>
          </a:p>
          <a:p>
            <a:pPr marL="457200" indent="-457200">
              <a:buAutoNum type="alphaUcParenR"/>
            </a:pPr>
            <a:r>
              <a:rPr lang="en-GB" dirty="0"/>
              <a:t>Use the PN sequence defined in (17-25) of IEEE 802.11-2016 (this is the sequence used to randomize the pilots)</a:t>
            </a:r>
          </a:p>
          <a:p>
            <a:pPr marL="457200" indent="-457200">
              <a:buAutoNum type="alphaUcParenR"/>
            </a:pPr>
            <a:r>
              <a:rPr lang="en-GB" dirty="0"/>
              <a:t>Some other method</a:t>
            </a:r>
          </a:p>
          <a:p>
            <a:pPr marL="457200" indent="-457200">
              <a:buAutoNum type="alphaUcParenR"/>
            </a:pPr>
            <a:endParaRPr lang="en-GB" dirty="0"/>
          </a:p>
          <a:p>
            <a:pPr marL="0" indent="0"/>
            <a:r>
              <a:rPr lang="en-GB" dirty="0"/>
              <a:t>A  18/B  0/Abstain 15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68029-865B-4171-99EF-9B7ADC2D0E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563EE-FEA9-4293-A176-53980E8E25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55AAD0-D95E-48C2-AD2B-71461F83C6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904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C7A7-6D60-47C8-BF8D-87B8B7145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Motion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9325F-2DEC-4150-8B1C-79F445519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include the following text to section 3 of the 11bd SFD</a:t>
            </a:r>
          </a:p>
          <a:p>
            <a:endParaRPr lang="en-US" dirty="0"/>
          </a:p>
          <a:p>
            <a:r>
              <a:rPr lang="en-US" dirty="0"/>
              <a:t>“</a:t>
            </a:r>
            <a:r>
              <a:rPr lang="sv-SE" dirty="0"/>
              <a:t>PPDUs with midambles shall be randomized in order to suppress discrete spectrum components. The midambles symbols shall be multiplied by pseudo-random values plus/minus one</a:t>
            </a:r>
            <a:r>
              <a:rPr lang="en-GB" dirty="0"/>
              <a:t>. The data symbols immediately following any given </a:t>
            </a:r>
            <a:r>
              <a:rPr lang="en-GB" dirty="0" err="1"/>
              <a:t>midamble</a:t>
            </a:r>
            <a:r>
              <a:rPr lang="en-GB" dirty="0"/>
              <a:t> shall be multiplied by the same pseudo-random value as said </a:t>
            </a:r>
            <a:r>
              <a:rPr lang="en-GB" dirty="0" err="1"/>
              <a:t>midamble</a:t>
            </a:r>
            <a:r>
              <a:rPr lang="en-GB" dirty="0"/>
              <a:t>. In the case of MIMO PPDUs, the same pseudo-random values shall be applied to both symbols of the </a:t>
            </a:r>
            <a:r>
              <a:rPr lang="en-GB" dirty="0" err="1"/>
              <a:t>midamble</a:t>
            </a:r>
            <a:r>
              <a:rPr lang="en-GB" dirty="0"/>
              <a:t>. The pseudo-random values are defined in (17-25) of IEEE 802.11-2016” </a:t>
            </a:r>
          </a:p>
          <a:p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68029-865B-4171-99EF-9B7ADC2D0E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563EE-FEA9-4293-A176-53980E8E25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55AAD0-D95E-48C2-AD2B-71461F83C6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087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M. López and L. </a:t>
            </a:r>
            <a:r>
              <a:rPr lang="en-GB" dirty="0" err="1"/>
              <a:t>Wilhelmsson</a:t>
            </a:r>
            <a:r>
              <a:rPr lang="en-GB" dirty="0"/>
              <a:t> “Remark on PPDUs with </a:t>
            </a:r>
            <a:r>
              <a:rPr lang="en-GB" dirty="0" err="1"/>
              <a:t>midambles</a:t>
            </a:r>
            <a:r>
              <a:rPr lang="en-GB" dirty="0"/>
              <a:t>”, IEEE 802.11-20/0476r1 </a:t>
            </a:r>
            <a:r>
              <a:rPr lang="en-GB" dirty="0">
                <a:hlinkClick r:id="rId3"/>
              </a:rPr>
              <a:t>https://mentor.ieee.org/802.11/dcn/20/11-20-0476-01-00bd-remark-on-ppdus-with-midambles.pptx</a:t>
            </a:r>
            <a:r>
              <a:rPr lang="en-GB" dirty="0"/>
              <a:t>  </a:t>
            </a:r>
          </a:p>
          <a:p>
            <a:r>
              <a:rPr lang="en-GB" dirty="0"/>
              <a:t>[2] Draft standard 802.11ba D6.0</a:t>
            </a:r>
          </a:p>
          <a:p>
            <a:r>
              <a:rPr lang="en-GB" dirty="0"/>
              <a:t>[3]</a:t>
            </a:r>
            <a:r>
              <a:rPr lang="en-GB" dirty="0">
                <a:cs typeface="Calibri" panose="020F0502020204030204" pitchFamily="34" charset="0"/>
              </a:rPr>
              <a:t> S. </a:t>
            </a:r>
            <a:r>
              <a:rPr lang="en-GB" dirty="0" err="1">
                <a:cs typeface="Calibri" panose="020F0502020204030204" pitchFamily="34" charset="0"/>
              </a:rPr>
              <a:t>Shellhammer</a:t>
            </a:r>
            <a:r>
              <a:rPr lang="en-GB" dirty="0">
                <a:cs typeface="Calibri" panose="020F0502020204030204" pitchFamily="34" charset="0"/>
              </a:rPr>
              <a:t> et al.</a:t>
            </a:r>
            <a:r>
              <a:rPr lang="en-GB" dirty="0"/>
              <a:t> “</a:t>
            </a:r>
            <a:r>
              <a:rPr lang="en-GB" dirty="0">
                <a:cs typeface="Calibri" panose="020F0502020204030204" pitchFamily="34" charset="0"/>
              </a:rPr>
              <a:t>WUR Power Spectral Density”, IEEE 802.11-18/0824r1, </a:t>
            </a:r>
            <a:r>
              <a:rPr lang="en-GB" dirty="0">
                <a:cs typeface="Calibri" panose="020F0502020204030204" pitchFamily="34" charset="0"/>
                <a:hlinkClick r:id="rId4"/>
              </a:rPr>
              <a:t>https://mentor.ieee.org/802.11/dcn/18/11-18-0824-01-00ba-wur-power-spectral-density.pptx</a:t>
            </a:r>
            <a:r>
              <a:rPr lang="en-GB" dirty="0">
                <a:cs typeface="Calibri" panose="020F0502020204030204" pitchFamily="34" charset="0"/>
              </a:rPr>
              <a:t> </a:t>
            </a:r>
          </a:p>
          <a:p>
            <a:r>
              <a:rPr lang="en-GB" dirty="0">
                <a:cs typeface="Calibri" panose="020F0502020204030204" pitchFamily="34" charset="0"/>
              </a:rPr>
              <a:t>[4] Discussion in </a:t>
            </a:r>
            <a:r>
              <a:rPr lang="en-GB" dirty="0" err="1">
                <a:cs typeface="Calibri" panose="020F0502020204030204" pitchFamily="34" charset="0"/>
              </a:rPr>
              <a:t>TGbd</a:t>
            </a:r>
            <a:r>
              <a:rPr lang="en-GB" dirty="0">
                <a:cs typeface="Calibri" panose="020F0502020204030204" pitchFamily="34" charset="0"/>
              </a:rPr>
              <a:t> during the presentation of 11-20/0682r0 between IEEE SA member Rui Yang and the presenter 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0" y="1620043"/>
                <a:ext cx="10654207" cy="4113213"/>
              </a:xfrm>
            </p:spPr>
            <p:txBody>
              <a:bodyPr/>
              <a:lstStyle/>
              <a:p>
                <a:r>
                  <a:rPr lang="sv-SE" dirty="0"/>
                  <a:t>In this appendix it is shown theoretically that suppression of discrete spectrum components can be achieved by randomization of the phase of the midambles. </a:t>
                </a:r>
              </a:p>
              <a:p>
                <a:r>
                  <a:rPr lang="sv-SE" i="1" dirty="0"/>
                  <a:t>Notation</a:t>
                </a:r>
                <a:endParaRPr lang="sv-SE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sv-SE" b="1" dirty="0">
                    <a:latin typeface="Cambria Math" panose="02040503050406030204" pitchFamily="18" charset="0"/>
                  </a:rPr>
                  <a:t>: data or pilot frequency domain symbol (M-QAM) corresponding to subcarrier </a:t>
                </a:r>
                <a14:m>
                  <m:oMath xmlns:m="http://schemas.openxmlformats.org/officeDocument/2006/math">
                    <m:r>
                      <a:rPr lang="sv-SE" b="1" i="1" dirty="0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sv-SE" b="1" dirty="0">
                    <a:latin typeface="Cambria Math" panose="02040503050406030204" pitchFamily="18" charset="0"/>
                  </a:rPr>
                  <a:t> and OFDM symbol number </a:t>
                </a:r>
                <a14:m>
                  <m:oMath xmlns:m="http://schemas.openxmlformats.org/officeDocument/2006/math">
                    <m:r>
                      <a:rPr lang="sv-SE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sv-SE" b="1" dirty="0">
                    <a:latin typeface="Cambria Math" panose="02040503050406030204" pitchFamily="18" charset="0"/>
                  </a:rPr>
                  <a:t>, which are assumed to be independent and have unit power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: LTF frequency domain symbol corresponding to subcarrier </a:t>
                </a:r>
                <a14:m>
                  <m:oMath xmlns:m="http://schemas.openxmlformats.org/officeDocument/2006/math">
                    <m:r>
                      <a:rPr lang="sv-SE" i="1" dirty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sv-SE" b="1" dirty="0">
                    <a:latin typeface="Cambria Math" panose="02040503050406030204" pitchFamily="18" charset="0"/>
                  </a:rPr>
                  <a:t>: phase shift </a:t>
                </a:r>
                <a:r>
                  <a:rPr lang="sv-SE" dirty="0">
                    <a:latin typeface="Cambria Math" panose="02040503050406030204" pitchFamily="18" charset="0"/>
                  </a:rPr>
                  <a:t>in </a:t>
                </a:r>
                <a14:m>
                  <m:oMath xmlns:m="http://schemas.openxmlformats.org/officeDocument/2006/math">
                    <m:r>
                      <a:rPr lang="sv-SE" i="1" dirty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-th subcarrier</a:t>
                </a:r>
                <a:r>
                  <a:rPr lang="sv-SE" b="1" dirty="0">
                    <a:latin typeface="Cambria Math" panose="02040503050406030204" pitchFamily="18" charset="0"/>
                  </a:rPr>
                  <a:t> due to GI/CSD (independent of the data)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𝒔𝒚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𝒎</m:t>
                        </m:r>
                      </m:sub>
                    </m:sSub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: OFDM symbol duration, including the GI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</m:sub>
                    </m:sSub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: subcarrier spacing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sv-SE" b="1" i="1" smtClean="0">
                        <a:latin typeface="Cambria Math" panose="02040503050406030204" pitchFamily="18" charset="0"/>
                      </a:rPr>
                      <m:t>𝒘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: rectangular window, with value 1 if </a:t>
                </a:r>
                <a14:m>
                  <m:oMath xmlns:m="http://schemas.openxmlformats.org/officeDocument/2006/math">
                    <m:r>
                      <a:rPr lang="sv-SE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𝒔𝒚𝒎</m:t>
                        </m:r>
                      </m:sub>
                    </m:sSub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 and 0 otherwise</a:t>
                </a:r>
              </a:p>
              <a:p>
                <a:endParaRPr lang="sv-SE" b="1" dirty="0">
                  <a:latin typeface="Cambria Math" panose="02040503050406030204" pitchFamily="18" charset="0"/>
                </a:endParaRPr>
              </a:p>
              <a:p>
                <a:endParaRPr lang="sv-SE" dirty="0"/>
              </a:p>
              <a:p>
                <a:endParaRPr lang="sv-SE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1620043"/>
                <a:ext cx="10654207" cy="4113213"/>
              </a:xfrm>
              <a:blipFill>
                <a:blip r:embed="rId2"/>
                <a:stretch>
                  <a:fillRect l="-858" t="-1187" r="-1259" b="-1750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7421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</a:t>
            </a:r>
            <a:r>
              <a:rPr lang="en-GB" dirty="0" err="1"/>
              <a:t>TGbd</a:t>
            </a:r>
            <a:r>
              <a:rPr lang="en-GB" dirty="0"/>
              <a:t> group has agreed to investigate techniques to suppress discrete spectrum components in PPDUs with </a:t>
            </a:r>
            <a:r>
              <a:rPr lang="en-GB" dirty="0" err="1"/>
              <a:t>midambles</a:t>
            </a:r>
            <a:r>
              <a:rPr lang="en-GB" dirty="0"/>
              <a:t> [1]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This contribution describes and evaluates a technique based on </a:t>
            </a:r>
            <a:r>
              <a:rPr lang="en-GB" dirty="0" err="1"/>
              <a:t>midamble</a:t>
            </a:r>
            <a:r>
              <a:rPr lang="en-GB"/>
              <a:t> randomization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It is proposed to include </a:t>
            </a:r>
            <a:r>
              <a:rPr lang="en-GB" dirty="0" err="1"/>
              <a:t>midamble</a:t>
            </a:r>
            <a:r>
              <a:rPr lang="en-GB" dirty="0"/>
              <a:t> randomization in the design of 802.11bd PPDUs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620043"/>
                <a:ext cx="1036108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𝑺𝑹</m:t>
                        </m:r>
                      </m:sub>
                    </m:sSub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: highest data subcarrier index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sv-SE" b="1" i="1" smtClean="0">
                        <a:latin typeface="Cambria Math" panose="02040503050406030204" pitchFamily="18" charset="0"/>
                      </a:rPr>
                      <m:t>𝑵</m:t>
                    </m:r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: The total number of OFDM symbols in the signal is </a:t>
                </a:r>
                <a14:m>
                  <m:oMath xmlns:m="http://schemas.openxmlformats.org/officeDocument/2006/math">
                    <m:r>
                      <a:rPr lang="sv-SE" b="1" i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𝑵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 </a:t>
                </a:r>
                <a:endParaRPr lang="sv-SE" dirty="0"/>
              </a:p>
              <a:p>
                <a:r>
                  <a:rPr lang="sv-SE" dirty="0"/>
                  <a:t>The following deterministic sequence is introduced to describe the baseband signal with midambles</a:t>
                </a:r>
                <a:endParaRPr lang="sv-SE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800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sv-SE" sz="1800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sz="1800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sv-SE" sz="1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sv-SE" sz="1800" b="1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sv-SE" sz="18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sv-SE" sz="18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𝐢𝐟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𝐭𝐡𝐞</m:t>
                              </m:r>
                              <m:r>
                                <a:rPr lang="sv-SE" sz="18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𝐭𝐡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𝐎𝐅𝐃𝐌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𝐬𝐲𝐦𝐛𝐨𝐥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𝐢𝐬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𝐚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𝐦𝐢𝐝𝐚𝐦𝐛𝐥𝐞</m:t>
                              </m:r>
                            </m:e>
                          </m:mr>
                          <m:mr>
                            <m:e>
                              <m:r>
                                <a:rPr lang="sv-SE" sz="18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sv-SE" sz="1800" b="1" i="1" smtClean="0">
                                  <a:latin typeface="Cambria Math" panose="02040503050406030204" pitchFamily="18" charset="0"/>
                                </a:rPr>
                                <m:t>                                                                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𝐨𝐭𝐡𝐞𝐫𝐰𝐢𝐬𝐞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sv-SE" b="1" i="1" dirty="0">
                    <a:latin typeface="Cambria Math" panose="02040503050406030204" pitchFamily="18" charset="0"/>
                  </a:rPr>
                  <a:t> </a:t>
                </a:r>
                <a:endParaRPr lang="sv-SE" dirty="0"/>
              </a:p>
              <a:p>
                <a:r>
                  <a:rPr lang="sv-SE" dirty="0"/>
                  <a:t>Finally, a sequence of random phase shifts is introduced.</a:t>
                </a:r>
                <a:endParaRPr lang="sv-SE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b="1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sv-SE" b="1" i="1" dirty="0">
                    <a:latin typeface="Cambria Math" panose="02040503050406030204" pitchFamily="18" charset="0"/>
                  </a:rPr>
                  <a:t> </a:t>
                </a:r>
                <a:r>
                  <a:rPr lang="sv-SE" dirty="0">
                    <a:latin typeface="Cambria Math" panose="02040503050406030204" pitchFamily="18" charset="0"/>
                  </a:rPr>
                  <a:t>independent binary random variables with</a:t>
                </a:r>
                <a:r>
                  <a:rPr lang="sv-SE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]=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]=</m:t>
                    </m:r>
                  </m:oMath>
                </a14:m>
                <a:r>
                  <a:rPr lang="sv-SE" b="1" dirty="0">
                    <a:latin typeface="Cambria Math" panose="02040503050406030204" pitchFamily="18" charset="0"/>
                  </a:rPr>
                  <a:t>1/2. These are the random phase shifts imparted to the midambles in order to suppress the spectral lines. These random variables are also assumed to be independent from the data symbols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sv-SE" b="1" dirty="0">
                    <a:latin typeface="Cambria Math" panose="02040503050406030204" pitchFamily="18" charset="0"/>
                  </a:rPr>
                  <a:t>.</a:t>
                </a:r>
              </a:p>
              <a:p>
                <a:endParaRPr lang="sv-SE" b="1" dirty="0">
                  <a:latin typeface="Cambria Math" panose="02040503050406030204" pitchFamily="18" charset="0"/>
                </a:endParaRPr>
              </a:p>
              <a:p>
                <a:endParaRPr lang="sv-SE" dirty="0"/>
              </a:p>
              <a:p>
                <a:endParaRPr lang="sv-SE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620043"/>
                <a:ext cx="10361084" cy="4113213"/>
              </a:xfrm>
              <a:blipFill>
                <a:blip r:embed="rId2"/>
                <a:stretch>
                  <a:fillRect l="-882" t="-1187" r="-588" b="-979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36695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764059"/>
                <a:ext cx="10361084" cy="4113213"/>
              </a:xfrm>
            </p:spPr>
            <p:txBody>
              <a:bodyPr/>
              <a:lstStyle/>
              <a:p>
                <a:r>
                  <a:rPr lang="sv-SE" dirty="0"/>
                  <a:t>The baseband signal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</m:sSub>
                    <m:d>
                      <m:d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</m:oMath>
                </a14:m>
                <a:r>
                  <a:rPr lang="sv-SE" dirty="0"/>
                  <a:t> is written as the superposition of data and midamble symbols </a:t>
                </a:r>
              </a:p>
              <a:p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</m:sSub>
                    <m:d>
                      <m:d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sv-SE" sz="20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𝒅𝒂𝒕𝒂</m:t>
                        </m:r>
                      </m:sub>
                    </m:sSub>
                    <m:d>
                      <m:d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sv-SE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𝒎𝒊𝒅𝒂𝒎𝒃𝒍𝒆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d>
                      <m:d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sv-SE" dirty="0"/>
              </a:p>
              <a:p>
                <a:endParaRPr lang="sv-SE" dirty="0"/>
              </a:p>
              <a:p>
                <a:r>
                  <a:rPr lang="sv-SE" dirty="0"/>
                  <a:t>where</a:t>
                </a:r>
              </a:p>
              <a:p>
                <a:endParaRPr lang="sv-SE" b="1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𝒅𝒂𝒕𝒂</m:t>
                        </m:r>
                      </m:sub>
                    </m:sSub>
                    <m:d>
                      <m:d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sv-SE" sz="200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sv-SE" sz="2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sv-SE" sz="2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=−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  <m:sup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  <m:e>
                        <m:d>
                          <m:dPr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𝒘</m:t>
                        </m:r>
                        <m:d>
                          <m:dPr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  <m:sSub>
                              <m:sSubPr>
                                <m:ctrlP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e>
                              <m: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𝒔𝒚𝒎</m:t>
                                </m:r>
                              </m:sub>
                            </m:sSub>
                          </m:e>
                        </m:d>
                        <m:nary>
                          <m:naryPr>
                            <m:chr m:val="∑"/>
                            <m:ctrlPr>
                              <a:rPr lang="sv-SE" sz="20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𝑺𝑹</m:t>
                                </m:r>
                              </m:sub>
                            </m:sSub>
                          </m:sub>
                          <m:sup>
                            <m:sSub>
                              <m:sSub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𝑺</m:t>
                                </m:r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sub>
                            </m:sSub>
                          </m:sup>
                          <m:e>
                            <m:sSub>
                              <m:sSubPr>
                                <m:ctrlPr>
                                  <a:rPr lang="sv-SE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𝑫</m:t>
                                </m:r>
                              </m:e>
                              <m: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  <m:sSub>
                                  <m:sSubPr>
                                    <m:ctrlPr>
                                      <a:rPr lang="sv-SE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sSub>
                                      <m:sSubPr>
                                        <m:ctrlPr>
                                          <a:rPr lang="sv-SE" sz="2000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∆</m:t>
                                        </m:r>
                                      </m:e>
                                      <m:sub>
                                        <m:r>
                                          <a:rPr lang="sv-SE" sz="2000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𝑭</m:t>
                                        </m:r>
                                      </m:sub>
                                    </m:sSub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𝒌𝒕</m:t>
                                    </m:r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sv-SE" sz="20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𝜽</m:t>
                                    </m:r>
                                  </m:e>
                                  <m:sub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</a:rPr>
                                      <m:t>𝒌</m:t>
                                    </m:r>
                                  </m:sub>
                                </m:s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p>
                          </m:e>
                        </m:nary>
                      </m:e>
                    </m:nary>
                  </m:oMath>
                </a14:m>
                <a:endParaRPr lang="sv-SE" sz="2000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𝒎𝒊𝒅𝒂𝒎𝒃𝒍𝒆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sv-SE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sv-SE" sz="2000" i="1">
                        <a:latin typeface="Cambria Math" panose="02040503050406030204" pitchFamily="18" charset="0"/>
                      </a:rPr>
                      <m:t>𝒕</m:t>
                    </m:r>
                    <m:r>
                      <a:rPr lang="sv-SE" sz="2000" i="1">
                        <a:latin typeface="Cambria Math" panose="02040503050406030204" pitchFamily="18" charset="0"/>
                      </a:rPr>
                      <m:t>)=</m:t>
                    </m:r>
                    <m:nary>
                      <m:naryPr>
                        <m:chr m:val="∑"/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sv-SE" sz="2000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=−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  <m:e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𝒘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𝒏</m:t>
                        </m:r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𝑻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𝒔𝒚𝒎</m:t>
                            </m:r>
                          </m:sub>
                        </m:s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𝑩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nary>
                          <m:naryPr>
                            <m:chr m:val="∑"/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𝑺𝑹</m:t>
                                </m:r>
                              </m:sub>
                            </m:sSub>
                          </m:sub>
                          <m:sup>
                            <m:sSub>
                              <m:sSub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𝑺𝑹</m:t>
                                </m:r>
                              </m:sub>
                            </m:sSub>
                          </m:sup>
                          <m:e>
                            <m:sSub>
                              <m:sSub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  <m:sSub>
                                  <m:sSubPr>
                                    <m:ctrlPr>
                                      <a:rPr lang="sv-SE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20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20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sSub>
                                      <m:sSubPr>
                                        <m:ctrlPr>
                                          <a:rPr lang="sv-SE" sz="20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20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∆</m:t>
                                        </m:r>
                                      </m:e>
                                      <m:sub>
                                        <m:r>
                                          <a:rPr lang="sv-SE" sz="2000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𝑭</m:t>
                                        </m:r>
                                      </m:sub>
                                    </m:sSub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𝒌</m:t>
                                    </m:r>
                                    <m:r>
                                      <a:rPr lang="sv-SE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sv-SE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𝜽</m:t>
                                    </m:r>
                                  </m:e>
                                  <m:sub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𝒌</m:t>
                                    </m:r>
                                  </m:sub>
                                </m:sSub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p>
                          </m:e>
                        </m:nary>
                      </m:e>
                    </m:nary>
                  </m:oMath>
                </a14:m>
                <a:endParaRPr lang="sv-SE" sz="2000" dirty="0"/>
              </a:p>
              <a:p>
                <a:endParaRPr lang="sv-SE" dirty="0"/>
              </a:p>
              <a:p>
                <a:endParaRPr lang="sv-SE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764059"/>
                <a:ext cx="10361084" cy="4113213"/>
              </a:xfrm>
              <a:blipFill>
                <a:blip r:embed="rId2"/>
                <a:stretch>
                  <a:fillRect l="-882" t="-1185" b="-1303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736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692051"/>
                <a:ext cx="10361084" cy="4113213"/>
              </a:xfrm>
            </p:spPr>
            <p:txBody>
              <a:bodyPr/>
              <a:lstStyle/>
              <a:p>
                <a:r>
                  <a:rPr lang="sv-SE" dirty="0"/>
                  <a:t>The PSD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𝒙𝒙</m:t>
                        </m:r>
                      </m:sub>
                    </m:sSub>
                    <m:d>
                      <m:d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</m:d>
                    <m:r>
                      <a:rPr lang="sv-SE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v-SE" dirty="0"/>
                  <a:t>of the continuous time baseband signal is defined as</a:t>
                </a:r>
              </a:p>
              <a:p>
                <a:endParaRPr lang="sv-SE" sz="1200" b="1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𝒙𝒙</m:t>
                        </m:r>
                      </m:sub>
                    </m:sSub>
                    <m:d>
                      <m:d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</m:d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sv-SE" sz="2000" b="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  <m:r>
                              <a:rPr lang="sv-SE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  <m:sSub>
                              <m:sSubPr>
                                <m:ctrlP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e>
                              <m: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𝒔𝒚𝒎</m:t>
                                </m:r>
                              </m:sub>
                            </m:sSub>
                          </m:den>
                        </m:f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𝑬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sv-SE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nary>
                                      <m:naryPr>
                                        <m:limLoc m:val="undOvr"/>
                                        <m:ctrlPr>
                                          <a:rPr lang="sv-SE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brk m:alnAt="24"/>
                                          </m:rPr>
                                          <a:rPr lang="sv-SE" sz="20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sSub>
                                          <m:sSubPr>
                                            <m:ctrlP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𝑻</m:t>
                                            </m:r>
                                          </m:e>
                                          <m:sub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𝒔𝒚𝒎</m:t>
                                            </m:r>
                                          </m:sub>
                                        </m:sSub>
                                      </m:sub>
                                      <m:sup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sSub>
                                          <m:sSubPr>
                                            <m:ctrlP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𝑻</m:t>
                                            </m:r>
                                          </m:e>
                                          <m:sub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𝒔𝒚𝒎</m:t>
                                            </m:r>
                                          </m:sub>
                                        </m:sSub>
                                      </m:sup>
                                      <m:e>
                                        <m:sSub>
                                          <m:sSubPr>
                                            <m:ctrlP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  <m:sub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𝑵</m:t>
                                            </m:r>
                                          </m:sub>
                                        </m:sSub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</a:rPr>
                                          <m:t>𝒕</m:t>
                                        </m:r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  <m:sSup>
                                          <m:sSupPr>
                                            <m:ctrlP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𝒆</m:t>
                                            </m:r>
                                          </m:e>
                                          <m:sup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𝒊</m:t>
                                            </m:r>
                                            <m:r>
                                              <a:rPr lang="sv-SE" sz="20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𝟐</m:t>
                                            </m:r>
                                            <m:r>
                                              <a:rPr lang="sv-SE" sz="2000" b="1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𝝅</m:t>
                                            </m:r>
                                            <m:r>
                                              <a:rPr lang="sv-SE" sz="2000" b="1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𝒇</m:t>
                                            </m:r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𝒕</m:t>
                                            </m:r>
                                          </m:sup>
                                        </m:sSup>
                                        <m:r>
                                          <a:rPr lang="sv-SE" sz="2000" b="1" i="1" smtClean="0">
                                            <a:latin typeface="Cambria Math" panose="02040503050406030204" pitchFamily="18" charset="0"/>
                                          </a:rPr>
                                          <m:t>𝒅𝒕</m:t>
                                        </m:r>
                                      </m:e>
                                    </m:nary>
                                  </m:e>
                                </m:d>
                              </m:e>
                              <m:sup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endParaRPr lang="sv-SE" sz="1200" b="1" dirty="0"/>
              </a:p>
              <a:p>
                <a:r>
                  <a:rPr lang="sv-SE" dirty="0"/>
                  <a:t>For convenience, the following auxiliary functions are defined</a:t>
                </a:r>
                <a:endParaRPr lang="sv-SE" sz="1200" b="1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  <m:d>
                      <m:d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</m:d>
                    <m:r>
                      <a:rPr lang="sv-SE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v-SE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𝒔𝒊𝒏𝒄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𝑻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𝑭</m:t>
                            </m:r>
                          </m:sub>
                        </m:s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))</m:t>
                        </m:r>
                      </m:e>
                      <m:sup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sv-SE" sz="2000" b="1" i="1" dirty="0">
                    <a:latin typeface="Cambria Math" panose="02040503050406030204" pitchFamily="18" charset="0"/>
                  </a:rPr>
                  <a:t> </a:t>
                </a:r>
                <a:r>
                  <a:rPr lang="sv-SE" sz="2000" b="1" dirty="0">
                    <a:latin typeface="Cambria Math" panose="02040503050406030204" pitchFamily="18" charset="0"/>
                  </a:rPr>
                  <a:t>(where </a:t>
                </a:r>
                <a14:m>
                  <m:oMath xmlns:m="http://schemas.openxmlformats.org/officeDocument/2006/math"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𝒔𝒊𝒏𝒄</m:t>
                    </m:r>
                    <m:d>
                      <m:d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𝒔𝒊𝒏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sv-S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sv-SE" sz="2000" b="1" dirty="0">
                    <a:latin typeface="Cambria Math" panose="02040503050406030204" pitchFamily="18" charset="0"/>
                  </a:rPr>
                  <a:t>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</m:d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sv-SE" sz="20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𝑺𝑹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𝑺𝑹</m:t>
                            </m:r>
                          </m:sub>
                        </m:sSub>
                      </m:sup>
                      <m:e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</m:sub>
                        </m:sSub>
                        <m:d>
                          <m:d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</m:e>
                        </m:d>
                      </m:e>
                    </m:nary>
                  </m:oMath>
                </a14:m>
                <a:endParaRPr lang="sv-SE" sz="1200" dirty="0"/>
              </a:p>
              <a:p>
                <a:pPr marL="0" indent="0"/>
                <a:r>
                  <a:rPr lang="sv-SE" dirty="0"/>
                  <a:t>With this notation, it can be verified that</a:t>
                </a:r>
                <a:endParaRPr lang="sv-SE" sz="1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v-SE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sv-SE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limLoc m:val="undOvr"/>
                                  <m:ctrlPr>
                                    <a:rPr lang="sv-SE" sz="18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sv-SE" sz="1800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𝒔𝒚𝒎</m:t>
                                      </m:r>
                                    </m:sub>
                                  </m:sSub>
                                </m:sup>
                                <m:e>
                                  <m:sSup>
                                    <m:sSupPr>
                                      <m:ctrlP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sSub>
                                        <m:sSubPr>
                                          <m:ctrlPr>
                                            <a:rPr lang="sv-SE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∆</m:t>
                                          </m:r>
                                        </m:e>
                                        <m:sub>
                                          <m:r>
                                            <a:rPr lang="sv-SE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𝑭</m:t>
                                          </m:r>
                                        </m:sub>
                                      </m:sSub>
                                      <m:r>
                                        <a:rPr lang="sv-SE" sz="1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800" b="1" i="1" smtClean="0"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r>
                                        <a:rPr lang="sv-SE" sz="1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𝒇</m:t>
                                      </m:r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</m:sup>
                                  </m:sSup>
                                  <m:r>
                                    <a:rPr lang="sv-SE" sz="1800" i="1">
                                      <a:latin typeface="Cambria Math" panose="02040503050406030204" pitchFamily="18" charset="0"/>
                                    </a:rPr>
                                    <m:t>𝒅𝒕</m:t>
                                  </m:r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sv-SE" sz="1800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sv-SE" sz="1800" b="1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sv-SE" sz="18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800" b="1" i="1" smtClean="0"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sv-SE" sz="1800" b="1" i="1" smtClean="0">
                              <a:latin typeface="Cambria Math" panose="02040503050406030204" pitchFamily="18" charset="0"/>
                            </a:rPr>
                            <m:t>𝒔𝒚𝒎</m:t>
                          </m:r>
                        </m:sub>
                        <m:sup>
                          <m:r>
                            <a:rPr lang="sv-SE" sz="1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  <m:sSub>
                        <m:sSubPr>
                          <m:ctrlPr>
                            <a:rPr lang="sv-SE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800" i="1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sv-SE" sz="18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</m:sSub>
                      <m:d>
                        <m:dPr>
                          <m:ctrlPr>
                            <a:rPr lang="sv-SE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v-SE" sz="1800" i="1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</m:d>
                    </m:oMath>
                  </m:oMathPara>
                </a14:m>
                <a:endParaRPr lang="sv-SE" sz="1600" dirty="0"/>
              </a:p>
              <a:p>
                <a:endParaRPr lang="sv-SE" sz="3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692051"/>
                <a:ext cx="10361084" cy="4113213"/>
              </a:xfrm>
              <a:blipFill>
                <a:blip r:embed="rId2"/>
                <a:stretch>
                  <a:fillRect l="-882" t="-1187" b="-4006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25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5400" y="1692051"/>
                <a:ext cx="10945216" cy="4113213"/>
              </a:xfrm>
            </p:spPr>
            <p:txBody>
              <a:bodyPr/>
              <a:lstStyle/>
              <a:p>
                <a:r>
                  <a:rPr lang="sv-SE" dirty="0"/>
                  <a:t>The expectation in the expression for the PSD can be split into three terms:</a:t>
                </a:r>
              </a:p>
              <a:p>
                <a:endParaRPr lang="sv-SE" dirty="0"/>
              </a:p>
              <a:p>
                <a14:m>
                  <m:oMath xmlns:m="http://schemas.openxmlformats.org/officeDocument/2006/math">
                    <m:r>
                      <a:rPr lang="sv-SE" sz="18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sv-SE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limLoc m:val="undOvr"/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4"/>
                                  </m:r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b>
                              <m:sup>
                                <m:r>
                                  <a:rPr lang="sv-S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p>
                              <m:e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sub>
                                </m:sSub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sSup>
                                  <m:sSup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𝒇𝒕</m:t>
                                    </m:r>
                                  </m:sup>
                                </m:sSup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𝒅𝒕</m:t>
                                </m:r>
                              </m:e>
                            </m:nary>
                          </m:e>
                        </m:d>
                        <m:sSup>
                          <m:sSupPr>
                            <m:ctrlPr>
                              <a:rPr lang="sv-SE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</m:sub>
                                    </m:s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sSup>
                                      <m:sSup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p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𝝅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𝒇𝒕</m:t>
                                        </m:r>
                                      </m:sup>
                                    </m:s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𝒅𝒕</m:t>
                                    </m:r>
                                  </m:e>
                                </m:nary>
                              </m:e>
                            </m:d>
                          </m:e>
                          <m:sup>
                            <m:r>
                              <a:rPr lang="sv-SE" sz="1800" b="1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sv-SE" sz="1800" dirty="0"/>
                  <a:t>=</a:t>
                </a:r>
              </a:p>
              <a:p>
                <a:r>
                  <a:rPr lang="sv-SE" sz="1600" dirty="0"/>
                  <a:t>		</a:t>
                </a:r>
                <a14:m>
                  <m:oMath xmlns:m="http://schemas.openxmlformats.org/officeDocument/2006/math">
                    <m:r>
                      <a:rPr lang="sv-SE" sz="18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sv-SE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limLoc m:val="undOvr"/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4"/>
                                  </m:r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b>
                              <m:sup>
                                <m:r>
                                  <a:rPr lang="sv-S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p>
                              <m:e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  <m:r>
                                      <a:rPr lang="sv-SE" sz="1800" b="1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sv-SE" sz="1800" b="1" i="1" smtClean="0">
                                        <a:latin typeface="Cambria Math" panose="02040503050406030204" pitchFamily="18" charset="0"/>
                                      </a:rPr>
                                      <m:t>𝒅𝒂𝒕𝒂</m:t>
                                    </m:r>
                                  </m:sub>
                                </m:sSub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sSup>
                                  <m:sSup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𝒇𝒕</m:t>
                                    </m:r>
                                  </m:sup>
                                </m:sSup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𝒅𝒕</m:t>
                                </m:r>
                              </m:e>
                            </m:nary>
                          </m:e>
                        </m:d>
                        <m:sSup>
                          <m:sSupPr>
                            <m:ctrlPr>
                              <a:rPr lang="sv-SE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r>
                                          <a:rPr lang="sv-SE" sz="1800" b="1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sv-SE" sz="1800" b="1" i="1" smtClean="0">
                                            <a:latin typeface="Cambria Math" panose="02040503050406030204" pitchFamily="18" charset="0"/>
                                          </a:rPr>
                                          <m:t>𝒅𝒂𝒕𝒂</m:t>
                                        </m:r>
                                      </m:sub>
                                    </m:s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sSup>
                                      <m:sSup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p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𝝅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𝒇𝒕</m:t>
                                        </m:r>
                                      </m:sup>
                                    </m:s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𝒅𝒕</m:t>
                                    </m:r>
                                  </m:e>
                                </m:nary>
                              </m:e>
                            </m:d>
                          </m:e>
                          <m:sup>
                            <m:r>
                              <a:rPr lang="sv-SE" sz="18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sv-SE" sz="1800" dirty="0"/>
                  <a:t> + </a:t>
                </a:r>
                <a14:m>
                  <m:oMath xmlns:m="http://schemas.openxmlformats.org/officeDocument/2006/math">
                    <m:r>
                      <a:rPr lang="sv-SE" sz="18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sv-SE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ℜ</m:t>
                    </m:r>
                    <m:r>
                      <a:rPr lang="sv-SE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𝒆</m:t>
                    </m:r>
                    <m:d>
                      <m:dPr>
                        <m:ctrlPr>
                          <a:rPr lang="sv-SE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1800" i="1">
                            <a:latin typeface="Cambria Math" panose="02040503050406030204" pitchFamily="18" charset="0"/>
                          </a:rPr>
                          <m:t>𝑬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sv-SE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𝒅𝒂𝒕𝒂</m:t>
                                        </m:r>
                                      </m:sub>
                                    </m:s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sSup>
                                      <m:sSup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p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𝝅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𝒇𝒕</m:t>
                                        </m:r>
                                      </m:sup>
                                    </m:s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𝒅𝒕</m:t>
                                    </m:r>
                                  </m:e>
                                </m:nary>
                              </m:e>
                            </m:d>
                            <m:sSup>
                              <m:sSupPr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nary>
                                      <m:naryPr>
                                        <m:limLoc m:val="undOvr"/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brk m:alnAt="24"/>
                                          </m:r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sSub>
                                          <m:sSubPr>
                                            <m:ctrlP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𝑻</m:t>
                                            </m:r>
                                          </m:e>
                                          <m:sub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𝒔𝒚𝒎</m:t>
                                            </m:r>
                                          </m:sub>
                                        </m:sSub>
                                      </m:sub>
                                      <m:sup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sSub>
                                          <m:sSubPr>
                                            <m:ctrlP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𝑻</m:t>
                                            </m:r>
                                          </m:e>
                                          <m:sub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𝒔𝒚𝒎</m:t>
                                            </m:r>
                                          </m:sub>
                                        </m:sSub>
                                      </m:sup>
                                      <m:e>
                                        <m:sSub>
                                          <m:sSubPr>
                                            <m:ctrlP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  <m:sub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𝑵</m:t>
                                            </m:r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𝒎𝒊𝒅𝒂𝒎𝒃𝒍𝒆</m:t>
                                            </m:r>
                                          </m:sub>
                                        </m:s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𝒕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  <m:sSup>
                                          <m:sSupPr>
                                            <m:ctrlP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𝒆</m:t>
                                            </m:r>
                                          </m:e>
                                          <m:sup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𝒊</m:t>
                                            </m:r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𝟐</m:t>
                                            </m:r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𝝅</m:t>
                                            </m:r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𝒇𝒕</m:t>
                                            </m:r>
                                          </m:sup>
                                        </m:sSup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𝒅𝒕</m:t>
                                        </m:r>
                                      </m:e>
                                    </m:nary>
                                  </m:e>
                                </m:d>
                              </m:e>
                              <m:sup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</m:e>
                        </m:d>
                      </m:e>
                    </m:d>
                  </m:oMath>
                </a14:m>
                <a:r>
                  <a:rPr lang="sv-SE" sz="1800" dirty="0"/>
                  <a:t> + </a:t>
                </a:r>
                <a14:m>
                  <m:oMath xmlns:m="http://schemas.openxmlformats.org/officeDocument/2006/math">
                    <m:r>
                      <a:rPr lang="sv-SE" sz="18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sv-SE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limLoc m:val="undOvr"/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4"/>
                                  </m:r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b>
                              <m:sup>
                                <m:r>
                                  <a:rPr lang="sv-S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p>
                              <m:e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  <m:r>
                                      <a:rPr lang="sv-SE" sz="1800" b="1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sv-SE" sz="1800" b="1" i="1" smtClean="0">
                                        <a:latin typeface="Cambria Math" panose="02040503050406030204" pitchFamily="18" charset="0"/>
                                      </a:rPr>
                                      <m:t>𝒎𝒊𝒅𝒂𝒎𝒃𝒍𝒆</m:t>
                                    </m:r>
                                  </m:sub>
                                </m:sSub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sSup>
                                  <m:sSup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𝒇𝒕</m:t>
                                    </m:r>
                                  </m:sup>
                                </m:sSup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𝒅𝒕</m:t>
                                </m:r>
                              </m:e>
                            </m:nary>
                          </m:e>
                        </m:d>
                        <m:sSup>
                          <m:sSupPr>
                            <m:ctrlPr>
                              <a:rPr lang="sv-SE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r>
                                          <a:rPr lang="sv-SE" sz="1800" b="1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sv-SE" sz="1800" b="1" i="1" smtClean="0">
                                            <a:latin typeface="Cambria Math" panose="02040503050406030204" pitchFamily="18" charset="0"/>
                                          </a:rPr>
                                          <m:t>𝒎𝒊𝒅𝒂𝒎𝒃𝒍𝒆</m:t>
                                        </m:r>
                                      </m:sub>
                                    </m:s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sSup>
                                      <m:sSup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p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𝝅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𝒇𝒕</m:t>
                                        </m:r>
                                      </m:sup>
                                    </m:s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𝒅𝒕</m:t>
                                    </m:r>
                                  </m:e>
                                </m:nary>
                              </m:e>
                            </m:d>
                          </m:e>
                          <m:sup>
                            <m:r>
                              <a:rPr lang="sv-SE" sz="18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endParaRPr lang="sv-SE" sz="1600" dirty="0"/>
              </a:p>
              <a:p>
                <a:endParaRPr lang="sv-SE" sz="1600" dirty="0"/>
              </a:p>
              <a:p>
                <a:r>
                  <a:rPr lang="sv-SE" dirty="0"/>
                  <a:t>Next, each of the terms on the right hand side of the equation is computed.</a:t>
                </a:r>
                <a:r>
                  <a:rPr lang="sv-SE" sz="1400" dirty="0"/>
                  <a:t> </a:t>
                </a:r>
              </a:p>
              <a:p>
                <a:endParaRPr lang="sv-SE" sz="1400" dirty="0"/>
              </a:p>
              <a:p>
                <a:endParaRPr lang="sv-SE" sz="1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5400" y="1692051"/>
                <a:ext cx="10945216" cy="4113213"/>
              </a:xfrm>
              <a:blipFill>
                <a:blip r:embed="rId2"/>
                <a:stretch>
                  <a:fillRect l="-835" t="-1187" b="-712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Miguel López,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644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5400" y="1628800"/>
                <a:ext cx="10945216" cy="4113213"/>
              </a:xfrm>
            </p:spPr>
            <p:txBody>
              <a:bodyPr/>
              <a:lstStyle/>
              <a:p>
                <a:r>
                  <a:rPr lang="sv-SE" dirty="0"/>
                  <a:t>The  computation of the first term relies on the assumption that </a:t>
                </a:r>
                <a14:m>
                  <m:oMath xmlns:m="http://schemas.openxmlformats.org/officeDocument/2006/math">
                    <m:r>
                      <a:rPr lang="sv-SE" sz="14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sv-SE" sz="1400" b="1" i="1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  <m:r>
                              <a:rPr lang="sv-SE" sz="1400" b="1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sSup>
                          <m:sSup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𝑫</m:t>
                                    </m:r>
                                  </m:e>
                                  <m: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sv-SE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sv-SE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sv-SE" sz="1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brk m:alnAt="7"/>
                                </m:rPr>
                                <a:rPr lang="sv-SE" sz="1400" b="1" i="0" smtClean="0">
                                  <a:latin typeface="Cambria Math" panose="02040503050406030204" pitchFamily="18" charset="0"/>
                                </a:rPr>
                                <m:t>𝐢</m:t>
                              </m:r>
                              <m:r>
                                <a:rPr lang="sv-SE" sz="1400" b="1" i="0" smtClean="0">
                                  <a:latin typeface="Cambria Math" panose="02040503050406030204" pitchFamily="18" charset="0"/>
                                </a:rPr>
                                <m:t>𝐟</m:t>
                              </m:r>
                              <m:r>
                                <m:rPr>
                                  <m:brk m:alnAt="7"/>
                                </m:r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brk m:alnAt="7"/>
                                </m:rPr>
                                <a:rPr lang="sv-SE" sz="1400" b="1" i="0" smtClean="0">
                                  <a:latin typeface="Cambria Math" panose="02040503050406030204" pitchFamily="18" charset="0"/>
                                </a:rPr>
                                <m:t>𝐚</m:t>
                              </m:r>
                              <m:r>
                                <a:rPr lang="sv-SE" sz="1400" b="1" i="0" smtClean="0">
                                  <a:latin typeface="Cambria Math" panose="02040503050406030204" pitchFamily="18" charset="0"/>
                                </a:rPr>
                                <m:t>𝐧𝐝</m:t>
                              </m:r>
                              <m:r>
                                <m:rPr>
                                  <m:brk m:alnAt="7"/>
                                </m:r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</m:mr>
                          <m:mr>
                            <m:e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400" b="1" i="0" smtClean="0">
                                  <a:latin typeface="Cambria Math" panose="02040503050406030204" pitchFamily="18" charset="0"/>
                                </a:rPr>
                                <m:t>𝐨𝐭𝐡𝐞𝐫𝐰𝐢𝐬𝐞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sv-SE" dirty="0"/>
                  <a:t>, and the fact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1400" b="1" i="1" smtClean="0"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v-SE" sz="1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sz="1400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sv-SE" sz="14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sv-SE" sz="1400" i="1" dirty="0">
                    <a:latin typeface="Cambria Math" panose="02040503050406030204" pitchFamily="18" charset="0"/>
                  </a:rPr>
                  <a:t>.</a:t>
                </a:r>
              </a:p>
              <a:p>
                <a:endParaRPr lang="sv-SE" sz="14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sv-SE" sz="14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limLoc m:val="undOvr"/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4"/>
                                  </m:r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b>
                              <m:sup>
                                <m:r>
                                  <a:rPr lang="sv-SE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p>
                              <m:e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𝒅𝒂𝒕𝒂</m:t>
                                    </m:r>
                                  </m:sub>
                                </m:sSub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sSup>
                                  <m:sSup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𝒇𝒕</m:t>
                                    </m:r>
                                  </m:sup>
                                </m:sSup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𝒅𝒕</m:t>
                                </m:r>
                              </m:e>
                            </m:nary>
                          </m:e>
                        </m:d>
                        <m:sSup>
                          <m:sSupPr>
                            <m:ctrlPr>
                              <a:rPr lang="sv-SE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, </m:t>
                                        </m:r>
                                        <m:r>
                                          <a:rPr lang="sv-SE" sz="1400" b="1" i="1" smtClean="0">
                                            <a:latin typeface="Cambria Math" panose="02040503050406030204" pitchFamily="18" charset="0"/>
                                          </a:rPr>
                                          <m:t>𝒅𝒂𝒕𝒂</m:t>
                                        </m:r>
                                      </m:sub>
                                    </m:s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sSup>
                                      <m:sSup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p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𝝅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𝒇𝒕</m:t>
                                        </m:r>
                                      </m:sup>
                                    </m:sSup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𝒅𝒕</m:t>
                                    </m:r>
                                  </m:e>
                                </m:nary>
                              </m:e>
                            </m:d>
                          </m:e>
                          <m:sup>
                            <m:r>
                              <a:rPr lang="sv-SE" sz="1400" b="1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sv-SE" sz="1400" dirty="0"/>
                  <a:t>=</a:t>
                </a:r>
                <a:endParaRPr lang="sv-SE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</m:e>
                                  </m:d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𝑫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𝒘</m:t>
                                          </m:r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d>
                          <m:sSup>
                            <m:sSup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sub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p>
                                    <m:e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𝑰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𝒒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nary>
                                        <m:naryPr>
                                          <m:chr m:val="∑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𝑫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𝒑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𝒒</m:t>
                                              </m:r>
                                            </m:sub>
                                          </m:sSub>
                                          <m:nary>
                                            <m:naryPr>
                                              <m:limLoc m:val="undOvr"/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b>
                                            <m:sup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p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𝒘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𝒒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𝑻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𝒔𝒚𝒎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𝒋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(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𝟐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𝝅</m:t>
                                                      </m:r>
                                                      <m:sSub>
                                                        <m:sSubPr>
                                                          <m:ctrlP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∆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𝑭</m:t>
                                                          </m:r>
                                                        </m:sub>
                                                      </m:s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𝒑𝒔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+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𝜽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𝒑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)</m:t>
                                                  </m:r>
                                                </m:sup>
                                              </m:sSup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𝒊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𝒇𝒔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𝒅𝒔</m:t>
                                              </m:r>
                                            </m:e>
                                          </m:nary>
                                        </m:e>
                                      </m:nary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</m:e>
                                  </m:d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</m:sub>
                                      </m:sSub>
                                    </m:e>
                                  </m:d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nary>
                                        <m:naryPr>
                                          <m:chr m:val="∑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𝑫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</m:sub>
                                          </m:sSub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𝑫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𝒑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,</m:t>
                                                      </m:r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𝒒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∗</m:t>
                                              </m:r>
                                            </m:sup>
                                          </m:sSup>
                                        </m:e>
                                      </m:nary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𝒘</m:t>
                                          </m:r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nary>
                          <m:sSup>
                            <m:sSup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limLoc m:val="undOvr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𝒘</m:t>
                                      </m:r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𝒋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∆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𝑭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𝒑𝒔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𝜽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𝒑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𝒊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𝒇𝒔</m:t>
                                          </m:r>
                                        </m:sup>
                                      </m:s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𝒅𝒔</m:t>
                                      </m:r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sz="12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sv-SE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v-SE" sz="1200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𝑵</m:t>
                          </m:r>
                        </m:sub>
                        <m:sup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d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</m:sub>
                                  </m:sSub>
                                </m:e>
                              </m:d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𝑺𝑹</m:t>
                                      </m:r>
                                    </m:sub>
                                  </m:sSub>
                                </m:sub>
                                <m:sup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𝑺𝑹</m:t>
                                      </m:r>
                                    </m:sub>
                                  </m:sSub>
                                </m:sup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𝒑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𝑬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𝑫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</m:sub>
                                          </m:sSub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𝑫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𝒑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,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𝒒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∗</m:t>
                                              </m:r>
                                            </m:sup>
                                          </m:sSup>
                                        </m:e>
                                      </m:d>
                                    </m:e>
                                  </m:nary>
                                  <m:nary>
                                    <m:naryPr>
                                      <m:limLoc m:val="undOvr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𝒘</m:t>
                                      </m:r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𝒕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𝒋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∆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𝑭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𝜽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𝒊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𝒇𝒕</m:t>
                                          </m:r>
                                        </m:sup>
                                      </m:s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𝒅𝒕</m:t>
                                      </m:r>
                                    </m:e>
                                  </m:nary>
                                </m:e>
                              </m:nary>
                            </m:e>
                          </m:nary>
                        </m:e>
                      </m:nary>
                      <m:sSup>
                        <m:sSupPr>
                          <m:ctrlPr>
                            <a:rPr lang="sv-SE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limLoc m:val="undOvr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4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𝒔𝒚𝒎</m:t>
                                      </m:r>
                                    </m:sub>
                                  </m:sSub>
                                </m:sub>
                                <m:sup>
                                  <m:r>
                                    <m:rPr>
                                      <m:brk m:alnAt="24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𝒔𝒚𝒎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𝒘</m:t>
                                  </m:r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e>
                                  </m:d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∆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𝑭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𝒑𝒔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𝜽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</m:sub>
                                      </m:s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𝒇𝒔</m:t>
                                      </m:r>
                                    </m:sup>
                                  </m:s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𝒅𝒔</m:t>
                                  </m:r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sv-SE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</m:sub>
                        <m:sup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sSup>
                            <m:sSupPr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nary>
                            <m:naryPr>
                              <m:chr m:val="∑"/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p>
                            <m:e>
                              <m:sSup>
                                <m:sSupPr>
                                  <m:ctrlPr>
                                    <a:rPr lang="sv-SE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sv-SE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𝟎</m:t>
                                          </m:r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d>
                                </m:e>
                                <m:sup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nary>
                        </m:e>
                      </m:nary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sv-SE" sz="12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</m:sub>
                        <m:sup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d>
                            <m:d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</m:e>
                          </m:d>
                          <m:nary>
                            <m:naryPr>
                              <m:chr m:val="∑"/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p>
                            <m:e>
                              <m:sSubSup>
                                <m:sSubSup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𝒔𝒚𝒎</m:t>
                                  </m:r>
                                </m:sub>
                                <m: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sub>
                              </m:sSub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Sup>
                            <m:sSubSup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𝒔𝒚𝒎</m:t>
                              </m:r>
                            </m:sub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nary>
                            <m:naryPr>
                              <m:chr m:val="∑"/>
                              <m:ctrlP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sv-SE" sz="1400" dirty="0"/>
              </a:p>
              <a:p>
                <a:endParaRPr lang="sv-SE" sz="1400" i="1" dirty="0">
                  <a:latin typeface="Cambria Math" panose="02040503050406030204" pitchFamily="18" charset="0"/>
                </a:endParaRPr>
              </a:p>
              <a:p>
                <a:endParaRPr lang="sv-SE" sz="1400" dirty="0"/>
              </a:p>
              <a:p>
                <a:endParaRPr lang="sv-SE" sz="1400" dirty="0"/>
              </a:p>
              <a:p>
                <a:endParaRPr lang="sv-SE" sz="1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5400" y="1628800"/>
                <a:ext cx="10945216" cy="4113213"/>
              </a:xfrm>
              <a:blipFill>
                <a:blip r:embed="rId2"/>
                <a:stretch>
                  <a:fillRect l="-4176" t="-16148" b="-548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Miguel López,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6088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67408" y="1620043"/>
                <a:ext cx="11017224" cy="4113213"/>
              </a:xfrm>
            </p:spPr>
            <p:txBody>
              <a:bodyPr/>
              <a:lstStyle/>
              <a:p>
                <a:r>
                  <a:rPr lang="sv-SE" dirty="0"/>
                  <a:t>The  computation of the second term relies on the assumption that </a:t>
                </a:r>
                <a14:m>
                  <m:oMath xmlns:m="http://schemas.openxmlformats.org/officeDocument/2006/math">
                    <m:r>
                      <a:rPr lang="sv-SE" sz="14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  <m:sSup>
                          <m:sSup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sv-SE" sz="1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sz="14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sv-SE" sz="1400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sv-SE" dirty="0"/>
              </a:p>
              <a:p>
                <a:endParaRPr lang="sv-SE" sz="12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sv-SE" sz="12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sv-SE" sz="1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limLoc m:val="undOvr"/>
                                <m:ctrlPr>
                                  <a:rPr lang="sv-SE" sz="12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4"/>
                                  </m:rPr>
                                  <a:rPr lang="sv-SE" sz="12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b>
                              <m:sup>
                                <m:r>
                                  <a:rPr lang="sv-SE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p>
                              <m:e>
                                <m:sSub>
                                  <m:sSub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sv-SE" sz="1200" b="1" i="1" smtClean="0">
                                        <a:latin typeface="Cambria Math" panose="02040503050406030204" pitchFamily="18" charset="0"/>
                                      </a:rPr>
                                      <m:t>𝒅𝒂𝒕𝒂</m:t>
                                    </m:r>
                                  </m:sub>
                                </m:sSub>
                                <m:r>
                                  <a:rPr lang="sv-SE" sz="12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sv-SE" sz="1200" i="1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sv-SE" sz="12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sSup>
                                  <m:sSup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𝒇𝒕</m:t>
                                    </m:r>
                                  </m:sup>
                                </m:sSup>
                                <m:r>
                                  <a:rPr lang="sv-SE" sz="1200" i="1">
                                    <a:latin typeface="Cambria Math" panose="02040503050406030204" pitchFamily="18" charset="0"/>
                                  </a:rPr>
                                  <m:t>𝒅𝒕</m:t>
                                </m:r>
                              </m:e>
                            </m:nary>
                          </m:e>
                        </m:d>
                        <m:sSup>
                          <m:sSupPr>
                            <m:ctrlPr>
                              <a:rPr lang="sv-SE" sz="1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, </m:t>
                                        </m:r>
                                        <m:r>
                                          <a:rPr lang="sv-SE" sz="1200" b="1" i="1" smtClean="0">
                                            <a:latin typeface="Cambria Math" panose="02040503050406030204" pitchFamily="18" charset="0"/>
                                          </a:rPr>
                                          <m:t>𝒎𝒊𝒅𝒂𝒎𝒃𝒍𝒆</m:t>
                                        </m:r>
                                      </m:sub>
                                    </m:sSub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sSup>
                                      <m:sSup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p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𝝅</m:t>
                                        </m:r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𝒇𝒕</m:t>
                                        </m:r>
                                      </m:sup>
                                    </m:sSup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𝒅𝒕</m:t>
                                    </m:r>
                                  </m:e>
                                </m:nary>
                              </m:e>
                            </m:d>
                          </m:e>
                          <m:sup>
                            <m:r>
                              <a:rPr lang="sv-SE" sz="1200" b="1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sv-SE" sz="1200" dirty="0"/>
                  <a:t>=</a:t>
                </a:r>
                <a:endParaRPr lang="sv-SE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</m:e>
                                  </m:d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𝑫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𝒘</m:t>
                                          </m:r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d>
                          <m:sSup>
                            <m:sSup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sub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𝑩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</m:sub>
                                      </m:sSub>
                                      <m:nary>
                                        <m:naryPr>
                                          <m:chr m:val="∑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𝑳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𝒑</m:t>
                                              </m:r>
                                            </m:sub>
                                          </m:sSub>
                                          <m:nary>
                                            <m:naryPr>
                                              <m:limLoc m:val="undOvr"/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b>
                                            <m:sup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p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𝒘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𝒒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𝑻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𝒔𝒚𝒎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𝒋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(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𝟐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𝝅</m:t>
                                                      </m:r>
                                                      <m:sSub>
                                                        <m:sSubPr>
                                                          <m:ctrlP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∆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𝑭</m:t>
                                                          </m:r>
                                                        </m:sub>
                                                      </m:s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𝒑𝒔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+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𝜽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𝒑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)</m:t>
                                                  </m:r>
                                                </m:sup>
                                              </m:sSup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𝒊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𝒇𝒔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𝒅𝒔</m:t>
                                              </m:r>
                                            </m:e>
                                          </m:nary>
                                        </m:e>
                                      </m:nary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</m:e>
                                  </m:d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</m:sub>
                                  </m:sSub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nary>
                                        <m:naryPr>
                                          <m:chr m:val="∑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𝑫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</m:sub>
                                          </m:sSub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𝑩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𝒒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∗</m:t>
                                              </m:r>
                                            </m:sup>
                                          </m:sSup>
                                        </m:e>
                                      </m:nary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𝑳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𝒑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p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𝒘</m:t>
                                          </m:r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nary>
                          <m:sSup>
                            <m:sSup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limLoc m:val="undOvr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𝒘</m:t>
                                      </m:r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𝒋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∆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𝑭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𝒑𝒔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𝜽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𝒑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𝒊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𝒇𝒔</m:t>
                                          </m:r>
                                        </m:sup>
                                      </m:s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𝒅𝒔</m:t>
                                      </m:r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sv-SE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v-SE" sz="1200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𝑵</m:t>
                          </m:r>
                        </m:sub>
                        <m:sup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d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</m:sub>
                              </m:sSub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𝑺𝑹</m:t>
                                      </m:r>
                                    </m:sub>
                                  </m:sSub>
                                </m:sub>
                                <m:sup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𝑺𝑹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𝑫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𝑩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𝒒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p>
                                    </m:e>
                                  </m:d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𝒑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𝑳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𝒑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p>
                                    </m:e>
                                  </m:nary>
                                  <m:nary>
                                    <m:naryPr>
                                      <m:limLoc m:val="undOvr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𝒘</m:t>
                                      </m:r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𝒕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𝒋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∆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𝑭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𝜽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𝒊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𝒇𝒕</m:t>
                                          </m:r>
                                        </m:sup>
                                      </m:s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𝒅𝒕</m:t>
                                      </m:r>
                                    </m:e>
                                  </m:nary>
                                </m:e>
                              </m:nary>
                            </m:e>
                          </m:nary>
                        </m:e>
                      </m:nary>
                      <m:sSup>
                        <m:sSupPr>
                          <m:ctrlPr>
                            <a:rPr lang="sv-SE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limLoc m:val="undOvr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4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𝒔𝒚𝒎</m:t>
                                      </m:r>
                                    </m:sub>
                                  </m:sSub>
                                </m:sub>
                                <m:sup>
                                  <m:r>
                                    <m:rPr>
                                      <m:brk m:alnAt="24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𝒔𝒚𝒎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𝒘</m:t>
                                  </m:r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e>
                                  </m:d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∆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𝑭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𝒑𝒔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𝜽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</m:sub>
                                      </m:s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𝒇𝒔</m:t>
                                      </m:r>
                                    </m:sup>
                                  </m:s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𝒅𝒔</m:t>
                                  </m:r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sv-SE" sz="1200" dirty="0"/>
              </a:p>
              <a:p>
                <a:endParaRPr lang="sv-SE" sz="1400" i="1" dirty="0">
                  <a:latin typeface="Cambria Math" panose="02040503050406030204" pitchFamily="18" charset="0"/>
                </a:endParaRPr>
              </a:p>
              <a:p>
                <a:endParaRPr lang="sv-SE" sz="1400" dirty="0"/>
              </a:p>
              <a:p>
                <a:endParaRPr lang="sv-SE" sz="1400" dirty="0"/>
              </a:p>
              <a:p>
                <a:endParaRPr lang="sv-SE" sz="1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7408" y="1620043"/>
                <a:ext cx="11017224" cy="4113213"/>
              </a:xfrm>
              <a:blipFill>
                <a:blip r:embed="rId2"/>
                <a:stretch>
                  <a:fillRect l="-830" t="-163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Miguel López,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5506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5400" y="1548035"/>
                <a:ext cx="10945216" cy="4113213"/>
              </a:xfrm>
            </p:spPr>
            <p:txBody>
              <a:bodyPr/>
              <a:lstStyle/>
              <a:p>
                <a:r>
                  <a:rPr lang="sv-SE" dirty="0"/>
                  <a:t>The  computation of the third term relies on the assumption that </a:t>
                </a:r>
                <a14:m>
                  <m:oMath xmlns:m="http://schemas.openxmlformats.org/officeDocument/2006/math">
                    <m:r>
                      <a:rPr lang="sv-SE" sz="14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1" i="1" smtClean="0">
                                <a:latin typeface="Cambria Math" panose="02040503050406030204" pitchFamily="18" charset="0"/>
                              </a:rPr>
                              <m:t>𝑩</m:t>
                            </m:r>
                          </m:e>
                          <m:sub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sSup>
                          <m:sSup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sv-SE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m:rPr>
                                  <m:brk m:alnAt="7"/>
                                </m:r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brk m:alnAt="7"/>
                                </m:rPr>
                                <a:rPr lang="sv-SE" sz="1400">
                                  <a:latin typeface="Cambria Math" panose="02040503050406030204" pitchFamily="18" charset="0"/>
                                </a:rPr>
                                <m:t>𝐢</m:t>
                              </m:r>
                              <m:r>
                                <a:rPr lang="sv-SE" sz="1400">
                                  <a:latin typeface="Cambria Math" panose="02040503050406030204" pitchFamily="18" charset="0"/>
                                </a:rPr>
                                <m:t>𝐟</m:t>
                              </m:r>
                              <m:r>
                                <m:rPr>
                                  <m:brk m:alnAt="7"/>
                                </m:rPr>
                                <a:rPr lang="sv-SE" sz="1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  <m:mr>
                            <m:e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400">
                                  <a:latin typeface="Cambria Math" panose="02040503050406030204" pitchFamily="18" charset="0"/>
                                </a:rPr>
                                <m:t>𝐨𝐭𝐡𝐞𝐫𝐰𝐢𝐬𝐞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sv-SE" dirty="0"/>
                  <a:t>, and the facts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1400" b="1" i="1" smtClean="0"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v-SE" sz="1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sv-SE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v-SE" sz="1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sv-SE" sz="1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sv-SE" sz="1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1400" b="1" i="1" smtClean="0">
                                    <a:latin typeface="Cambria Math" panose="02040503050406030204" pitchFamily="18" charset="0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sv-SE" sz="1400" b="1" i="1" smtClean="0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sv-SE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v-SE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sz="1400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sv-SE" sz="1400" i="1" dirty="0">
                  <a:latin typeface="Cambria Math" panose="02040503050406030204" pitchFamily="18" charset="0"/>
                </a:endParaRPr>
              </a:p>
              <a:p>
                <a:endParaRPr lang="sv-SE" sz="14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sv-SE" sz="14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limLoc m:val="undOvr"/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4"/>
                                  </m:r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b>
                              <m:sup>
                                <m:r>
                                  <a:rPr lang="sv-SE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p>
                              <m:e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𝒎𝒊𝒅𝒂𝒎𝒃𝒍𝒆</m:t>
                                    </m:r>
                                  </m:sub>
                                </m:sSub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sSup>
                                  <m:sSup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𝒇𝒕</m:t>
                                    </m:r>
                                  </m:sup>
                                </m:sSup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𝒅𝒕</m:t>
                                </m:r>
                              </m:e>
                            </m:nary>
                          </m:e>
                        </m:d>
                        <m:sSup>
                          <m:sSupPr>
                            <m:ctrlPr>
                              <a:rPr lang="sv-SE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, </m:t>
                                        </m:r>
                                        <m:r>
                                          <a:rPr lang="sv-SE" sz="1400" b="1" i="1" smtClean="0">
                                            <a:latin typeface="Cambria Math" panose="02040503050406030204" pitchFamily="18" charset="0"/>
                                          </a:rPr>
                                          <m:t>𝒎𝒊𝒅𝒂𝒎𝒃𝒍𝒆</m:t>
                                        </m:r>
                                      </m:sub>
                                    </m:s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sSup>
                                      <m:sSup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p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𝝅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𝒇𝒕</m:t>
                                        </m:r>
                                      </m:sup>
                                    </m:sSup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𝒅𝒕</m:t>
                                    </m:r>
                                  </m:e>
                                </m:nary>
                              </m:e>
                            </m:d>
                          </m:e>
                          <m:sup>
                            <m:r>
                              <a:rPr lang="sv-SE" sz="1400" b="1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sv-SE" sz="1400" dirty="0"/>
                  <a:t>=</a:t>
                </a:r>
                <a:endParaRPr lang="sv-SE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𝑩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sv-SE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𝑳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</m:sub>
                                      </m:sSub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𝒘</m:t>
                                          </m:r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d>
                          <m:sSup>
                            <m:sSup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sub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sv-SE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𝑩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</m:sub>
                                      </m:sSub>
                                      <m:nary>
                                        <m:naryPr>
                                          <m:chr m:val="∑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𝑳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𝒑</m:t>
                                              </m:r>
                                            </m:sub>
                                          </m:sSub>
                                          <m:nary>
                                            <m:naryPr>
                                              <m:limLoc m:val="undOvr"/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b>
                                            <m:sup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p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𝒘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𝒒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𝑻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𝒔𝒚𝒎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𝒋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(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𝟐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𝝅</m:t>
                                                      </m:r>
                                                      <m:sSub>
                                                        <m:sSubPr>
                                                          <m:ctrlP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∆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𝑭</m:t>
                                                          </m:r>
                                                        </m:sub>
                                                      </m:s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𝒑𝒔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+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𝜽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𝒑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)</m:t>
                                                  </m:r>
                                                </m:sup>
                                              </m:sSup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𝒊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𝒇𝒔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𝒅𝒔</m:t>
                                              </m:r>
                                            </m:e>
                                          </m:nary>
                                        </m:e>
                                      </m:nary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𝑩</m:t>
                                      </m:r>
                                    </m:e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𝑩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𝒒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nary>
                                        <m:naryPr>
                                          <m:chr m:val="∑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𝑳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</m:sub>
                                          </m:sSub>
                                          <m:sSup>
                                            <m:sSupPr>
                                              <m:ctrlPr>
                                                <a:rPr lang="sv-SE" sz="12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sv-SE" sz="120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𝑳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𝒑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∗</m:t>
                                              </m:r>
                                            </m:sup>
                                          </m:sSup>
                                          <m:nary>
                                            <m:naryPr>
                                              <m:limLoc m:val="undOvr"/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b>
                                            <m:sup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p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𝒘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𝒏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𝑻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𝒔𝒚𝒎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𝒋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(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𝟐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𝝅</m:t>
                                                      </m:r>
                                                      <m:sSub>
                                                        <m:sSubPr>
                                                          <m:ctrlP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∆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𝑭</m:t>
                                                          </m:r>
                                                        </m:sub>
                                                      </m:s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𝒌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𝒕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+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𝜽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𝒌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)</m:t>
                                                  </m:r>
                                                </m:sup>
                                              </m:sSup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𝒊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𝒇𝒕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𝒅𝒕</m:t>
                                              </m:r>
                                            </m:e>
                                          </m:nary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nary>
                          <m:sSup>
                            <m:sSup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limLoc m:val="undOvr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𝒘</m:t>
                                      </m:r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𝒋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∆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𝑭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𝒑𝒔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𝜽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𝒑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𝒊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𝒇𝒔</m:t>
                                          </m:r>
                                        </m:sup>
                                      </m:s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𝒅𝒔</m:t>
                                      </m:r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sv-SE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v-SE" sz="1200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𝑵</m:t>
                          </m:r>
                        </m:sub>
                        <m:sup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</m:sub>
                              </m:sSub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𝑩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𝑩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𝒒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</m:d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𝑺𝑹</m:t>
                                      </m:r>
                                    </m:sub>
                                  </m:sSub>
                                </m:sub>
                                <m:sup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𝑺𝑹</m:t>
                                      </m:r>
                                    </m:sub>
                                  </m:sSub>
                                </m:sup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𝒑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𝑳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</m:sub>
                                      </m:sSub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𝑳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𝒑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p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𝒘</m:t>
                                          </m:r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nary>
                        </m:e>
                      </m:nary>
                      <m:sSup>
                        <m:sSupPr>
                          <m:ctrlPr>
                            <a:rPr lang="sv-SE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limLoc m:val="undOvr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4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𝒔𝒚𝒎</m:t>
                                      </m:r>
                                    </m:sub>
                                  </m:sSub>
                                </m:sub>
                                <m:sup>
                                  <m:r>
                                    <m:rPr>
                                      <m:brk m:alnAt="24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𝒔𝒚𝒎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𝒘</m:t>
                                  </m:r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e>
                                  </m:d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∆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𝑭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𝒑𝒔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𝜽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</m:sub>
                                      </m:s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𝒇𝒔</m:t>
                                      </m:r>
                                    </m:sup>
                                  </m:s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𝒅𝒔</m:t>
                                  </m:r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sv-SE" sz="1200" i="1">
                          <a:latin typeface="Cambria Math" panose="02040503050406030204" pitchFamily="18" charset="0"/>
                        </a:rPr>
                        <m:t> =</m:t>
                      </m:r>
                    </m:oMath>
                  </m:oMathPara>
                </a14:m>
                <a:endParaRPr lang="sv-SE" sz="1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sv-SE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</m:sub>
                        <m:sup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sSup>
                            <m:sSupPr>
                              <m:ctrlPr>
                                <a:rPr lang="sv-SE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sv-SE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4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4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nary>
                            <m:naryPr>
                              <m:chr m:val="∑"/>
                              <m:ctrlPr>
                                <a:rPr lang="sv-SE" sz="14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p>
                            <m:e>
                              <m:sSup>
                                <m:sSupPr>
                                  <m:ctrlPr>
                                    <a:rPr lang="sv-SE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sv-SE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400" b="1" i="1" smtClean="0">
                                              <a:latin typeface="Cambria Math" panose="02040503050406030204" pitchFamily="18" charset="0"/>
                                            </a:rPr>
                                            <m:t>𝟎</m:t>
                                          </m:r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p>
                                            <m:sSupPr>
                                              <m:ctrlP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4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4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4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4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4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4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d>
                                </m:e>
                                <m:sup>
                                  <m:r>
                                    <a:rPr lang="sv-SE" sz="1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nary>
                        </m:e>
                      </m:nary>
                      <m:r>
                        <a:rPr lang="sv-SE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sv-SE" sz="14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</m:sub>
                        <m:sup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sSub>
                            <m:sSubPr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  <m:nary>
                            <m:naryPr>
                              <m:chr m:val="∑"/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p>
                            <m:e>
                              <m:sSubSup>
                                <m:sSubSup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𝒔𝒚𝒎</m:t>
                                  </m:r>
                                </m:sub>
                                <m:sup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sv-SE" sz="1400" b="1" i="1" smtClean="0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sub>
                              </m:sSub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Sup>
                            <m:sSubSupPr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𝒔𝒚𝒎</m:t>
                              </m:r>
                            </m:sub>
                            <m:sup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nary>
                            <m:naryPr>
                              <m:chr m:val="∑"/>
                              <m:ctrl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400" b="1" i="1" smtClean="0"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sv-SE" sz="1400" dirty="0"/>
              </a:p>
              <a:p>
                <a:endParaRPr lang="sv-SE" sz="1400" i="1" dirty="0">
                  <a:latin typeface="Cambria Math" panose="02040503050406030204" pitchFamily="18" charset="0"/>
                </a:endParaRPr>
              </a:p>
              <a:p>
                <a:endParaRPr lang="sv-SE" sz="1400" dirty="0"/>
              </a:p>
              <a:p>
                <a:endParaRPr lang="sv-SE" sz="1400" dirty="0"/>
              </a:p>
              <a:p>
                <a:endParaRPr lang="sv-SE" sz="1400" dirty="0"/>
              </a:p>
              <a:p>
                <a:endParaRPr lang="sv-SE" sz="1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5400" y="1548035"/>
                <a:ext cx="10945216" cy="4113213"/>
              </a:xfrm>
              <a:blipFill>
                <a:blip r:embed="rId2"/>
                <a:stretch>
                  <a:fillRect l="-4176" t="-16148" b="-800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Miguel López,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1282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5400" y="1556792"/>
                <a:ext cx="10945216" cy="4113213"/>
              </a:xfrm>
            </p:spPr>
            <p:txBody>
              <a:bodyPr/>
              <a:lstStyle/>
              <a:p>
                <a:r>
                  <a:rPr lang="sv-SE" dirty="0"/>
                  <a:t>Collecting all the terms,</a:t>
                </a:r>
              </a:p>
              <a:p>
                <a:endParaRPr lang="sv-SE" sz="1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𝒙𝒙</m:t>
                          </m:r>
                        </m:sub>
                      </m:sSub>
                      <m:d>
                        <m:dPr>
                          <m:ctrlPr>
                            <a:rPr lang="sv-S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</m:d>
                      <m:r>
                        <a:rPr lang="sv-SE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sv-SE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sv-SE" sz="1400" b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sSub>
                                <m:sSub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𝒔𝒚𝒎</m:t>
                                  </m:r>
                                </m:sub>
                              </m:sSub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𝒔𝒚𝒎</m:t>
                                  </m:r>
                                </m:sub>
                                <m:sup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  <m:d>
                                <m:d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𝒇</m:t>
                                  </m:r>
                                </m:e>
                              </m:d>
                              <m:nary>
                                <m:naryPr>
                                  <m:chr m:val="∑"/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4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sv-SE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400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sv-SE" sz="1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sv-SE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4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4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+ </m:t>
                                  </m:r>
                                </m:e>
                              </m:nary>
                              <m:sSubSup>
                                <m:sSubSup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𝒔𝒚𝒎</m:t>
                                  </m:r>
                                </m:sub>
                                <m:sup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  <m:d>
                                <m:d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𝒇</m:t>
                                  </m:r>
                                </m:e>
                              </m:d>
                              <m:nary>
                                <m:naryPr>
                                  <m:chr m:val="∑"/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4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sv-SE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4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4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d>
                        </m:e>
                      </m:func>
                      <m:r>
                        <a:rPr lang="sv-SE" sz="1400" i="1"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sv-SE" sz="1400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sv-SE" sz="1400" b="0"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→∞</m:t>
                          </m:r>
                        </m:lim>
                      </m:limLow>
                      <m:f>
                        <m:fPr>
                          <m:ctrlPr>
                            <a:rPr lang="sv-SE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𝒔𝒚𝒎</m:t>
                              </m:r>
                            </m:sub>
                            <m:sup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𝑯</m:t>
                          </m:r>
                          <m:d>
                            <m:dPr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</m:d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</m:num>
                        <m:den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𝑵</m:t>
                          </m:r>
                          <m:sSub>
                            <m:sSubPr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𝒔𝒚𝒎</m:t>
                              </m:r>
                            </m:sub>
                          </m:sSub>
                        </m:den>
                      </m:f>
                      <m:r>
                        <a:rPr lang="sv-SE" sz="1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v-S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𝒔𝒚𝒎</m:t>
                          </m:r>
                        </m:sub>
                      </m:sSub>
                      <m:r>
                        <a:rPr lang="sv-SE" sz="14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sv-S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</m:d>
                      <m:r>
                        <a:rPr lang="sv-SE" sz="1400" b="1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sv-SE" sz="1400" dirty="0"/>
              </a:p>
              <a:p>
                <a:endParaRPr lang="sv-SE" sz="1400" dirty="0"/>
              </a:p>
              <a:p>
                <a:r>
                  <a:rPr lang="sv-SE" dirty="0"/>
                  <a:t>Note that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 PSD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8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sz="1800" i="1">
                            <a:latin typeface="Cambria Math" panose="02040503050406030204" pitchFamily="18" charset="0"/>
                          </a:rPr>
                          <m:t>𝒙𝒙</m:t>
                        </m:r>
                      </m:sub>
                    </m:sSub>
                    <m:d>
                      <m:dPr>
                        <m:ctrlPr>
                          <a:rPr lang="sv-SE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1800" i="1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</m:d>
                    <m:r>
                      <a:rPr lang="sv-SE" sz="1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v-SE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800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sv-SE" sz="1800" i="1">
                            <a:latin typeface="Cambria Math" panose="02040503050406030204" pitchFamily="18" charset="0"/>
                          </a:rPr>
                          <m:t>𝒔𝒚𝒎</m:t>
                        </m:r>
                      </m:sub>
                    </m:sSub>
                    <m:r>
                      <a:rPr lang="sv-SE" sz="1800" i="1">
                        <a:latin typeface="Cambria Math" panose="02040503050406030204" pitchFamily="18" charset="0"/>
                      </a:rPr>
                      <m:t>𝑯</m:t>
                    </m:r>
                    <m:r>
                      <a:rPr lang="sv-SE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sv-SE" sz="1800" i="1">
                        <a:latin typeface="Cambria Math" panose="02040503050406030204" pitchFamily="18" charset="0"/>
                      </a:rPr>
                      <m:t>𝒇</m:t>
                    </m:r>
                    <m:r>
                      <a:rPr lang="sv-SE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v-SE" sz="1400" dirty="0"/>
                  <a:t> </a:t>
                </a:r>
                <a:r>
                  <a:rPr lang="sv-SE" dirty="0"/>
                  <a:t>does not contain any discrete components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 PSD is independent of the proportion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v-SE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sv-SE" sz="18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sv-SE" sz="1800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  <m:r>
                              <a:rPr lang="sv-SE" sz="1800" i="1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a:rPr lang="sv-SE" sz="1800" i="1">
                                <a:latin typeface="Cambria Math" panose="02040503050406030204" pitchFamily="18" charset="0"/>
                              </a:rPr>
                              <m:t>𝑵</m:t>
                            </m:r>
                          </m:sub>
                          <m:sup>
                            <m:r>
                              <a:rPr lang="sv-SE" sz="1800" i="1">
                                <a:latin typeface="Cambria Math" panose="02040503050406030204" pitchFamily="18" charset="0"/>
                              </a:rPr>
                              <m:t>𝑵</m:t>
                            </m:r>
                            <m:r>
                              <a:rPr lang="sv-SE" sz="18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v-SE" sz="1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  <m:e>
                            <m:sSub>
                              <m:sSubPr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1800" b="1" i="1" smtClean="0"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nary>
                      </m:num>
                      <m:den>
                        <m:r>
                          <a:rPr lang="sv-SE" sz="1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sv-SE" sz="1800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den>
                    </m:f>
                  </m:oMath>
                </a14:m>
                <a:r>
                  <a:rPr lang="sv-SE" dirty="0"/>
                  <a:t> of midambles in the baseband signal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 PSD is independent of the value of the periodicity parameter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𝑴𝑨</m:t>
                        </m:r>
                      </m:sub>
                    </m:sSub>
                  </m:oMath>
                </a14:m>
                <a:r>
                  <a:rPr lang="sv-SE" dirty="0"/>
                  <a:t> of the midambles</a:t>
                </a:r>
                <a:endParaRPr lang="sv-SE" sz="1400" dirty="0"/>
              </a:p>
              <a:p>
                <a:endParaRPr lang="sv-SE" sz="1400" i="1" dirty="0">
                  <a:latin typeface="Cambria Math" panose="02040503050406030204" pitchFamily="18" charset="0"/>
                </a:endParaRPr>
              </a:p>
              <a:p>
                <a:endParaRPr lang="sv-SE" sz="1400" dirty="0"/>
              </a:p>
              <a:p>
                <a:endParaRPr lang="sv-SE" sz="1400" dirty="0"/>
              </a:p>
              <a:p>
                <a:endParaRPr lang="sv-SE" sz="1400" dirty="0"/>
              </a:p>
              <a:p>
                <a:endParaRPr lang="sv-SE" sz="1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5400" y="1556792"/>
                <a:ext cx="10945216" cy="4113213"/>
              </a:xfrm>
              <a:blipFill>
                <a:blip r:embed="rId2"/>
                <a:stretch>
                  <a:fillRect l="-835" t="-1185" b="-785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Miguel López,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359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GB" dirty="0"/>
              <a:t>Recap – symbol randomization in 802.11ba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844824"/>
                <a:ext cx="1036108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The 802.11ba PHY is utilizes ON-OFF Keying.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The </a:t>
                </a:r>
                <a:r>
                  <a:rPr lang="en-GB" dirty="0" err="1"/>
                  <a:t>TGba</a:t>
                </a:r>
                <a:r>
                  <a:rPr lang="en-GB" dirty="0"/>
                  <a:t> draft  [2] recommends randomization of the OFDM symbol representing “ON” in order to suppress discrete components in the spectrum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Reference [3] introduced a low complexity symbol randomization technique. In a nutshell, a pseudo-random sequence of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dirty="0"/>
                  <a:t>’s is generated and applied to the ON signal resulting in a phase randomized ON waveform.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844824"/>
                <a:ext cx="10361084" cy="4113213"/>
              </a:xfrm>
              <a:blipFill>
                <a:blip r:embed="rId3"/>
                <a:stretch>
                  <a:fillRect l="-765" t="-118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70CFFB-52E5-4A22-956D-2511C4C1D7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5200" y="4725144"/>
            <a:ext cx="4919485" cy="1648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548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Midamble</a:t>
            </a:r>
            <a:r>
              <a:rPr lang="en-GB" dirty="0"/>
              <a:t> Randomization in </a:t>
            </a:r>
            <a:r>
              <a:rPr lang="en-GB" dirty="0" err="1"/>
              <a:t>TGbd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844824"/>
                <a:ext cx="1036108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It is proposed to utilize a method similar to that adopted by 802.11ba, consisting of generating a pseudo-random sequence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dirty="0"/>
                  <a:t>’s and multiplying each </a:t>
                </a:r>
                <a:r>
                  <a:rPr lang="en-GB" dirty="0" err="1"/>
                  <a:t>midamble</a:t>
                </a:r>
                <a:r>
                  <a:rPr lang="en-GB" dirty="0"/>
                  <a:t> by one of these values</a:t>
                </a: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Suppose that a PN sequence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sv-S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v-SE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sv-SE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consisting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has been generated. In the case of SISO PPDUs, the </a:t>
                </a:r>
                <a:r>
                  <a:rPr lang="en-US" dirty="0" err="1"/>
                  <a:t>midambles</a:t>
                </a:r>
                <a:r>
                  <a:rPr lang="en-US" dirty="0"/>
                  <a:t> are randomized as shown below  </a:t>
                </a: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844824"/>
                <a:ext cx="10361084" cy="4113213"/>
              </a:xfrm>
              <a:blipFill>
                <a:blip r:embed="rId3"/>
                <a:stretch>
                  <a:fillRect l="-765" t="-118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4AF0D55-5EF4-4488-8A7B-FD60A2857F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7268" y="3933056"/>
            <a:ext cx="9757463" cy="2631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2323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Midamble</a:t>
            </a:r>
            <a:r>
              <a:rPr lang="en-GB" dirty="0"/>
              <a:t> Randomization in </a:t>
            </a:r>
            <a:r>
              <a:rPr lang="en-GB" dirty="0" err="1"/>
              <a:t>TGbd</a:t>
            </a:r>
            <a:r>
              <a:rPr lang="en-GB" dirty="0"/>
              <a:t> - MIMO PPDU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764059"/>
                <a:ext cx="1036108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In case of MIMO PPDUs there are two alternatives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Option 1: different pseudo-random sequences are applied to the LTFs in a midamble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sv-SE" dirty="0"/>
                  <a:t>The same phase shift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sv-SE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v-SE" dirty="0"/>
                  <a:t>must be applied to both layers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sv-SE" dirty="0"/>
              </a:p>
              <a:p>
                <a:pPr marL="0" indent="0"/>
                <a:r>
                  <a:rPr lang="sv-SE" dirty="0"/>
                  <a:t> </a:t>
                </a:r>
                <a:r>
                  <a:rPr lang="en-US" dirty="0"/>
                  <a:t>  </a:t>
                </a: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764059"/>
                <a:ext cx="10361084" cy="4113213"/>
              </a:xfrm>
              <a:blipFill>
                <a:blip r:embed="rId3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D3C112F-40F5-498D-8298-985AFAD143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8175" y="3429000"/>
            <a:ext cx="7295134" cy="301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571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Midamble</a:t>
            </a:r>
            <a:r>
              <a:rPr lang="en-GB" dirty="0"/>
              <a:t> Randomization in </a:t>
            </a:r>
            <a:r>
              <a:rPr lang="en-GB" dirty="0" err="1"/>
              <a:t>TGbd</a:t>
            </a:r>
            <a:r>
              <a:rPr lang="en-GB" dirty="0"/>
              <a:t> - MIMO PPDU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772816"/>
                <a:ext cx="1036108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Option 2: the same pseudo-random sequence is applied to all LTFs in a midamble.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sv-SE" dirty="0"/>
                  <a:t>The same phase shift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sv-SE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v-SE" dirty="0"/>
                  <a:t>must be applied to both MIMO layers</a:t>
                </a:r>
              </a:p>
              <a:p>
                <a:pPr marL="0" indent="0"/>
                <a:r>
                  <a:rPr lang="sv-SE" dirty="0"/>
                  <a:t> </a:t>
                </a:r>
                <a:r>
                  <a:rPr lang="en-US" dirty="0"/>
                  <a:t>  </a:t>
                </a: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772816"/>
                <a:ext cx="10361084" cy="4113213"/>
              </a:xfrm>
              <a:blipFill>
                <a:blip r:embed="rId3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8870D0A-EFD1-469D-89E2-4EC281A142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3632" y="3476603"/>
            <a:ext cx="6239380" cy="2998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8980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Midamble</a:t>
            </a:r>
            <a:r>
              <a:rPr lang="en-GB" dirty="0"/>
              <a:t> and Data Randomization in </a:t>
            </a:r>
            <a:r>
              <a:rPr lang="en-GB" dirty="0" err="1"/>
              <a:t>TGbd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844824"/>
                <a:ext cx="1036108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𝑴𝑨</m:t>
                        </m:r>
                      </m:sub>
                    </m:sSub>
                  </m:oMath>
                </a14:m>
                <a:r>
                  <a:rPr lang="sv-SE" dirty="0"/>
                  <a:t> data field symbols immediately following the n-th midamble and preceding the (n+1)-th midamble may also be multiplied by the same pseudo-random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as the </a:t>
                </a:r>
                <a:r>
                  <a:rPr lang="sv-SE" dirty="0"/>
                  <a:t>n-th </a:t>
                </a:r>
                <a:r>
                  <a:rPr lang="en-GB" dirty="0" err="1"/>
                  <a:t>midamble</a:t>
                </a:r>
                <a:r>
                  <a:rPr lang="en-GB" dirty="0"/>
                  <a:t> [4]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The advantage of this method is that if the channel estimate used for the demodulation of the data is based only on the preceding </a:t>
                </a:r>
                <a:r>
                  <a:rPr lang="en-GB" dirty="0" err="1"/>
                  <a:t>midamble</a:t>
                </a:r>
                <a:r>
                  <a:rPr lang="en-GB" dirty="0"/>
                  <a:t>, then the </a:t>
                </a:r>
                <a:r>
                  <a:rPr lang="en-GB" dirty="0" err="1"/>
                  <a:t>midamble</a:t>
                </a:r>
                <a:r>
                  <a:rPr lang="en-GB" dirty="0"/>
                  <a:t> randomization is transparent to the receiver (i.e. the receiver could process the PPDU in the same way regardless of 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844824"/>
                <a:ext cx="10361084" cy="4113213"/>
              </a:xfrm>
              <a:blipFill>
                <a:blip r:embed="rId3"/>
                <a:stretch>
                  <a:fillRect l="-765" t="-1187" r="-1588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2543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Midamble</a:t>
            </a:r>
            <a:r>
              <a:rPr lang="en-GB" dirty="0"/>
              <a:t> and Data Randomization in </a:t>
            </a:r>
            <a:r>
              <a:rPr lang="en-GB" dirty="0" err="1"/>
              <a:t>TGbd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7F6182-69CC-4CCB-B3ED-8573355BB2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1544" y="1628800"/>
            <a:ext cx="8545273" cy="20890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669382B-BDB8-4905-A9D9-68F4326A40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7688" y="3914298"/>
            <a:ext cx="5851599" cy="2561116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CCA06C4-0A5D-423E-985F-FFAF8AE6B519}"/>
              </a:ext>
            </a:extLst>
          </p:cNvPr>
          <p:cNvCxnSpPr/>
          <p:nvPr/>
        </p:nvCxnSpPr>
        <p:spPr bwMode="auto">
          <a:xfrm>
            <a:off x="1199456" y="3789040"/>
            <a:ext cx="1022513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BF75004-C21D-4E92-97FD-09FE656BC730}"/>
              </a:ext>
            </a:extLst>
          </p:cNvPr>
          <p:cNvSpPr txBox="1"/>
          <p:nvPr/>
        </p:nvSpPr>
        <p:spPr>
          <a:xfrm>
            <a:off x="1271464" y="2924944"/>
            <a:ext cx="24721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One spatial stream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E88428-2D81-443F-9D90-19FCF1EC2C56}"/>
              </a:ext>
            </a:extLst>
          </p:cNvPr>
          <p:cNvSpPr txBox="1"/>
          <p:nvPr/>
        </p:nvSpPr>
        <p:spPr>
          <a:xfrm>
            <a:off x="1271464" y="4889691"/>
            <a:ext cx="1923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MIMO PPDU</a:t>
            </a:r>
          </a:p>
        </p:txBody>
      </p:sp>
    </p:spTree>
    <p:extLst>
      <p:ext uri="{BB962C8B-B14F-4D97-AF65-F5344CB8AC3E}">
        <p14:creationId xmlns:p14="http://schemas.microsoft.com/office/powerpoint/2010/main" val="24792758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Appendix contains a theoretical demonstration that </a:t>
            </a:r>
            <a:r>
              <a:rPr lang="en-GB" dirty="0" err="1"/>
              <a:t>midamble</a:t>
            </a:r>
            <a:r>
              <a:rPr lang="en-GB" dirty="0"/>
              <a:t> randomization suppresses the discrete spectrum components.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 the MIMO case, randomization of the phase could destroy the orthogonality property of the P matrix, which is necessary for channel estimation.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procedures suggested in slides 5 and 6 preserve the orthogonality of the P matrix because they are equivalent to multiplying zero, one or two columns of the P matrix by -1. These operations preserve the orthogonality of the P matrix.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872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C490C70896FE44B585B27042C1902E" ma:contentTypeVersion="12" ma:contentTypeDescription="Create a new document." ma:contentTypeScope="" ma:versionID="6854b5577816012d6d1a2d9fc9542ea8">
  <xsd:schema xmlns:xsd="http://www.w3.org/2001/XMLSchema" xmlns:xs="http://www.w3.org/2001/XMLSchema" xmlns:p="http://schemas.microsoft.com/office/2006/metadata/properties" xmlns:ns3="0a7eee33-d5a7-4cb2-80c8-11a0b9466fa1" xmlns:ns4="01a3db25-9c56-43f5-a31f-91ff564fea28" targetNamespace="http://schemas.microsoft.com/office/2006/metadata/properties" ma:root="true" ma:fieldsID="13a1965b1ebdb89c647d0d8eca8b4ccb" ns3:_="" ns4:_="">
    <xsd:import namespace="0a7eee33-d5a7-4cb2-80c8-11a0b9466fa1"/>
    <xsd:import namespace="01a3db25-9c56-43f5-a31f-91ff564fea2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7eee33-d5a7-4cb2-80c8-11a0b9466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a3db25-9c56-43f5-a31f-91ff564fea2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C30E74-4686-4BCC-ACC8-B828DA7E34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7eee33-d5a7-4cb2-80c8-11a0b9466fa1"/>
    <ds:schemaRef ds:uri="01a3db25-9c56-43f5-a31f-91ff564fea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37E621-5333-40B4-99FE-33799AB8B5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6578E4-61D6-48E1-8178-EC5A949CDBFC}">
  <ds:schemaRefs>
    <ds:schemaRef ds:uri="http://schemas.microsoft.com/office/2006/metadata/properties"/>
    <ds:schemaRef ds:uri="http://schemas.microsoft.com/office/2006/documentManagement/types"/>
    <ds:schemaRef ds:uri="0a7eee33-d5a7-4cb2-80c8-11a0b9466fa1"/>
    <ds:schemaRef ds:uri="http://purl.org/dc/elements/1.1/"/>
    <ds:schemaRef ds:uri="http://schemas.openxmlformats.org/package/2006/metadata/core-properties"/>
    <ds:schemaRef ds:uri="01a3db25-9c56-43f5-a31f-91ff564fea28"/>
    <ds:schemaRef ds:uri="http://schemas.microsoft.com/office/infopath/2007/PartnerControl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Remark on the midambles</Template>
  <TotalTime>11065</TotalTime>
  <Words>2106</Words>
  <Application>Microsoft Office PowerPoint</Application>
  <PresentationFormat>Widescreen</PresentationFormat>
  <Paragraphs>341</Paragraphs>
  <Slides>27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Cambria Math</vt:lpstr>
      <vt:lpstr>Times New Roman</vt:lpstr>
      <vt:lpstr>Office Theme</vt:lpstr>
      <vt:lpstr>Document</vt:lpstr>
      <vt:lpstr>Midamble design</vt:lpstr>
      <vt:lpstr>Abstract</vt:lpstr>
      <vt:lpstr>Recap – symbol randomization in 802.11ba</vt:lpstr>
      <vt:lpstr>Midamble Randomization in TGbd</vt:lpstr>
      <vt:lpstr>Midamble Randomization in TGbd - MIMO PPDU</vt:lpstr>
      <vt:lpstr>Midamble Randomization in TGbd - MIMO PPDU</vt:lpstr>
      <vt:lpstr>Midamble and Data Randomization in TGbd</vt:lpstr>
      <vt:lpstr>Midamble and Data Randomization in TGbd</vt:lpstr>
      <vt:lpstr>Remarks</vt:lpstr>
      <vt:lpstr>Generation of the PN sequence</vt:lpstr>
      <vt:lpstr>Transmitter and Receiver processing</vt:lpstr>
      <vt:lpstr>Simulation results</vt:lpstr>
      <vt:lpstr>Summary</vt:lpstr>
      <vt:lpstr>Straw poll 1</vt:lpstr>
      <vt:lpstr>Straw poll 2</vt:lpstr>
      <vt:lpstr>Straw poll 3</vt:lpstr>
      <vt:lpstr>Motion</vt:lpstr>
      <vt:lpstr>References</vt:lpstr>
      <vt:lpstr>Appendix</vt:lpstr>
      <vt:lpstr>Appendix</vt:lpstr>
      <vt:lpstr>Appendix</vt:lpstr>
      <vt:lpstr>Appendix</vt:lpstr>
      <vt:lpstr>Appendix</vt:lpstr>
      <vt:lpstr>Appendix</vt:lpstr>
      <vt:lpstr>Appendix</vt:lpstr>
      <vt:lpstr>Appendix</vt:lpstr>
      <vt:lpstr>Appendix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Midamble design</dc:title>
  <dc:creator>Miguel Lopez M</dc:creator>
  <cp:lastModifiedBy>Miguel Lopez M</cp:lastModifiedBy>
  <cp:revision>84</cp:revision>
  <cp:lastPrinted>1601-01-01T00:00:00Z</cp:lastPrinted>
  <dcterms:created xsi:type="dcterms:W3CDTF">2020-03-13T15:19:55Z</dcterms:created>
  <dcterms:modified xsi:type="dcterms:W3CDTF">2020-07-21T15:00:19Z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0x010100EDC490C70896FE44B585B27042C1902E</vt:lpwstr>
  </property>
</Properties>
</file>