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50" r:id="rId2"/>
    <p:sldId id="963" r:id="rId3"/>
    <p:sldId id="965" r:id="rId4"/>
    <p:sldId id="966" r:id="rId5"/>
    <p:sldId id="974" r:id="rId6"/>
    <p:sldId id="970" r:id="rId7"/>
    <p:sldId id="979" r:id="rId8"/>
    <p:sldId id="978" r:id="rId9"/>
    <p:sldId id="975" r:id="rId10"/>
    <p:sldId id="971" r:id="rId11"/>
    <p:sldId id="969" r:id="rId12"/>
    <p:sldId id="959" r:id="rId13"/>
    <p:sldId id="976" r:id="rId14"/>
    <p:sldId id="958" r:id="rId15"/>
    <p:sldId id="97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802.11-20/0680r2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Operating Bandwidth Indication for EHT BSS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2020-04-23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7135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335861" y="1850639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450974" y="185063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087687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1113" y="1850638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724400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8877"/>
              </p:ext>
            </p:extLst>
          </p:nvPr>
        </p:nvGraphicFramePr>
        <p:xfrm>
          <a:off x="794544" y="2313643"/>
          <a:ext cx="7859712" cy="396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787"/>
                <a:gridCol w="3590925"/>
              </a:tblGrid>
              <a:tr h="3579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width=0,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width=2,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4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14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|CCFS4-CCFS3|&gt;16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80+80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3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|CCFS5-CCFS4|=16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1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|CCFS5-CCFS4|&gt;32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</a:t>
            </a:r>
            <a:r>
              <a:rPr lang="en-US" altLang="zh-CN" dirty="0" smtClean="0"/>
              <a:t>to define an independent EHT operation element </a:t>
            </a:r>
            <a:r>
              <a:rPr lang="en-US" altLang="zh-CN" dirty="0"/>
              <a:t>to indicate the channel configuration for EHT </a:t>
            </a:r>
            <a:r>
              <a:rPr lang="en-US" altLang="zh-CN" dirty="0" smtClean="0"/>
              <a:t>BSS, which does not </a:t>
            </a:r>
            <a:r>
              <a:rPr lang="en-US" altLang="zh-CN" dirty="0"/>
              <a:t>based on the </a:t>
            </a:r>
            <a:r>
              <a:rPr lang="en-US" altLang="zh-CN" dirty="0" smtClean="0"/>
              <a:t>indication of CCFS0 and CCFS1 in VHT/HE operation elements </a:t>
            </a:r>
          </a:p>
          <a:p>
            <a:pPr lvl="1"/>
            <a:r>
              <a:rPr lang="en-US" altLang="zh-CN" sz="1600" dirty="0"/>
              <a:t>EHT STA obtains the channel configuration info by parsing EHT operation element and ignoring the channel width field and CCFS field in VHT/HE operation elements </a:t>
            </a:r>
          </a:p>
          <a:p>
            <a:pPr lvl="1"/>
            <a:r>
              <a:rPr lang="en-US" altLang="zh-CN" sz="1600" dirty="0"/>
              <a:t>VHT/HE operation elements are used to indicate the bandwidth of </a:t>
            </a:r>
            <a:r>
              <a:rPr lang="en-US" altLang="zh-CN" sz="1600" dirty="0" err="1" smtClean="0"/>
              <a:t>unpunctured</a:t>
            </a:r>
            <a:r>
              <a:rPr lang="en-US" altLang="zh-CN" sz="1600" dirty="0" smtClean="0"/>
              <a:t> channel and </a:t>
            </a:r>
            <a:r>
              <a:rPr lang="en-US" altLang="zh-CN" sz="1600" dirty="0"/>
              <a:t>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Conclusions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11-20-0398-02-00be-eht-bss-with-wider-bandwidth</a:t>
            </a:r>
            <a:endParaRPr lang="zh-CN" altLang="en-US" sz="1600" dirty="0"/>
          </a:p>
          <a:p>
            <a:r>
              <a:rPr lang="en-US" altLang="zh-CN" sz="1600" dirty="0" smtClean="0"/>
              <a:t>[2] 11-20-0384-01-00be-320-mhz-bss-configuration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 you support to define EHT operation element to indicate the channel configuration for EHT STA, which does not need to combine with the indication of CCFS0 and CCFS1 in HE </a:t>
            </a:r>
            <a:r>
              <a:rPr lang="en-GB" altLang="zh-CN" dirty="0" smtClean="0"/>
              <a:t>Operation </a:t>
            </a:r>
            <a:r>
              <a:rPr lang="en-GB" altLang="zh-CN" dirty="0"/>
              <a:t>elements at 6 GHz?</a:t>
            </a:r>
            <a:endParaRPr lang="zh-CN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</a:t>
            </a:r>
          </a:p>
          <a:p>
            <a:pPr lvl="1"/>
            <a:endParaRPr lang="en-US" altLang="zh-CN" dirty="0"/>
          </a:p>
          <a:p>
            <a:pPr lvl="1"/>
            <a:r>
              <a:rPr lang="en-GB" altLang="zh-CN" dirty="0"/>
              <a:t>Approved with unanimous consent</a:t>
            </a:r>
            <a:endParaRPr lang="zh-CN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with N</a:t>
            </a:r>
            <a:r>
              <a:rPr lang="en-US" altLang="zh-CN" dirty="0" smtClean="0"/>
              <a:t> number of </a:t>
            </a:r>
            <a:r>
              <a:rPr lang="en-US" altLang="zh-CN" dirty="0"/>
              <a:t>CCFS subfields </a:t>
            </a:r>
            <a:r>
              <a:rPr lang="en-US" altLang="zh-CN" dirty="0" smtClean="0"/>
              <a:t>to </a:t>
            </a:r>
            <a:r>
              <a:rPr lang="en-US" altLang="zh-CN" dirty="0"/>
              <a:t>indicate </a:t>
            </a:r>
            <a:r>
              <a:rPr lang="en-US" altLang="zh-CN" dirty="0" smtClean="0"/>
              <a:t>channel configuration for EHT BSS?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Option 1. N=1</a:t>
            </a:r>
          </a:p>
          <a:p>
            <a:pPr lvl="1"/>
            <a:r>
              <a:rPr lang="en-US" altLang="zh-CN" dirty="0" smtClean="0"/>
              <a:t>Option 2. N=2</a:t>
            </a:r>
          </a:p>
          <a:p>
            <a:pPr lvl="1"/>
            <a:r>
              <a:rPr lang="en-US" altLang="zh-CN" dirty="0" smtClean="0"/>
              <a:t>Abstain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support to </a:t>
            </a:r>
            <a:r>
              <a:rPr lang="en-US" altLang="zh-CN" sz="2000" dirty="0" smtClean="0"/>
              <a:t>use 3 bits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Channel Width field in </a:t>
            </a:r>
            <a:r>
              <a:rPr lang="en-US" altLang="zh-CN" sz="2000" dirty="0"/>
              <a:t>EHT operation element to indicate the channel width for EHT </a:t>
            </a:r>
            <a:r>
              <a:rPr lang="en-US" altLang="zh-CN" sz="2000" dirty="0" smtClean="0"/>
              <a:t>BSS as following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0</a:t>
            </a:r>
            <a:r>
              <a:rPr lang="en-US" altLang="zh-CN" sz="1600" dirty="0"/>
              <a:t>: 20</a:t>
            </a:r>
          </a:p>
          <a:p>
            <a:pPr lvl="1"/>
            <a:r>
              <a:rPr lang="en-US" altLang="zh-CN" sz="1600" dirty="0"/>
              <a:t>1: 40</a:t>
            </a:r>
          </a:p>
          <a:p>
            <a:pPr lvl="1"/>
            <a:r>
              <a:rPr lang="en-US" altLang="zh-CN" sz="1600" dirty="0"/>
              <a:t>2: 80</a:t>
            </a:r>
          </a:p>
          <a:p>
            <a:pPr lvl="1"/>
            <a:r>
              <a:rPr lang="en-US" altLang="zh-CN" sz="1600" dirty="0"/>
              <a:t>3: </a:t>
            </a:r>
            <a:r>
              <a:rPr lang="en-US" altLang="zh-CN" sz="1600" dirty="0" smtClean="0"/>
              <a:t>160</a:t>
            </a:r>
            <a:endParaRPr lang="en-US" altLang="zh-CN" sz="1600" dirty="0"/>
          </a:p>
          <a:p>
            <a:pPr lvl="1"/>
            <a:r>
              <a:rPr lang="en-US" altLang="zh-CN" sz="1600" dirty="0"/>
              <a:t>4: </a:t>
            </a:r>
            <a:r>
              <a:rPr lang="en-US" altLang="zh-CN" sz="1600" dirty="0" smtClean="0"/>
              <a:t>320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5~7: reserved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703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3276600"/>
          </a:xfrm>
        </p:spPr>
        <p:txBody>
          <a:bodyPr/>
          <a:lstStyle/>
          <a:p>
            <a:r>
              <a:rPr lang="en-US" altLang="zh-CN" sz="1800" dirty="0"/>
              <a:t>Contribution [1-2] propose a solution to use EHT operation element to indicate &gt; 160/80+80MHz or not, and EHT CCFS</a:t>
            </a:r>
            <a:r>
              <a:rPr lang="en-US" altLang="zh-CN" sz="1800" dirty="0" smtClean="0"/>
              <a:t>.</a:t>
            </a:r>
          </a:p>
          <a:p>
            <a:r>
              <a:rPr lang="en-US" altLang="zh-CN" sz="1800" dirty="0"/>
              <a:t>Further, </a:t>
            </a:r>
            <a:r>
              <a:rPr lang="en-US" altLang="zh-CN" sz="1800" dirty="0" smtClean="0"/>
              <a:t>when </a:t>
            </a:r>
            <a:r>
              <a:rPr lang="en-US" altLang="zh-CN" sz="1800" dirty="0"/>
              <a:t>some 20MHz channels in the BW announced by VHT/HE Operation element are punctured, contribution </a:t>
            </a:r>
            <a:r>
              <a:rPr lang="en-US" altLang="zh-CN" sz="1800" dirty="0" smtClean="0"/>
              <a:t>[1] proposes </a:t>
            </a:r>
            <a:r>
              <a:rPr lang="en-US" altLang="zh-CN" sz="1800" dirty="0"/>
              <a:t>to use Operation Mode Notification combined with VHT/EHT Operation element to announce the BW for </a:t>
            </a:r>
            <a:r>
              <a:rPr lang="en-US" altLang="zh-CN" sz="1800" dirty="0" smtClean="0"/>
              <a:t>VHT/HE STA.</a:t>
            </a:r>
          </a:p>
          <a:p>
            <a:pPr lvl="1"/>
            <a:r>
              <a:rPr lang="en-US" altLang="zh-CN" sz="1400" dirty="0" smtClean="0"/>
              <a:t>Con. This solution will change the original usage of Operation </a:t>
            </a:r>
            <a:r>
              <a:rPr lang="en-US" altLang="zh-CN" sz="1400" dirty="0"/>
              <a:t>Mode Notification </a:t>
            </a:r>
            <a:endParaRPr lang="en-US" altLang="zh-CN" sz="14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In this contribution, we will give another solution to indicate channel configuration for EHT STA.</a:t>
            </a:r>
            <a:endParaRPr lang="en-US" altLang="zh-CN" sz="1800" dirty="0"/>
          </a:p>
          <a:p>
            <a:endParaRPr lang="en-US" altLang="zh-CN" sz="1600" dirty="0"/>
          </a:p>
          <a:p>
            <a:endParaRPr lang="en-US" altLang="zh-CN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160 MHz configuration is based on </a:t>
            </a:r>
          </a:p>
          <a:p>
            <a:pPr lvl="1"/>
            <a:r>
              <a:rPr lang="en-US" altLang="zh-CN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altLang="zh-CN" sz="1600" dirty="0"/>
              <a:t>6 GHz: Channel Width, CCFS0, CCFS1 in 6 GHz Operation Information field </a:t>
            </a:r>
          </a:p>
          <a:p>
            <a:r>
              <a:rPr lang="en-US" altLang="zh-CN" sz="2000" dirty="0"/>
              <a:t>Example:</a:t>
            </a:r>
          </a:p>
          <a:p>
            <a:pPr lvl="1"/>
            <a:r>
              <a:rPr lang="en-US" altLang="zh-CN" sz="1600" dirty="0"/>
              <a:t>160 MHz (|CCFS0-CCFS1/CCFS2|=8)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80+80 MHz (|CCFS0-CCFS1/CCFS2|&gt;16)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Recap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="" xmlns:a16="http://schemas.microsoft.com/office/drawing/2014/main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6" name="Straight Arrow Connector 16">
            <a:extLst>
              <a:ext uri="{FF2B5EF4-FFF2-40B4-BE49-F238E27FC236}">
                <a16:creationId xmlns="" xmlns:a16="http://schemas.microsoft.com/office/drawing/2014/main" id="{D8B4762D-B057-455D-BF48-AA3EE1D295B8}"/>
              </a:ext>
            </a:extLst>
          </p:cNvPr>
          <p:cNvCxnSpPr>
            <a:cxnSpLocks/>
            <a:endCxn id="14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7">
            <a:extLst>
              <a:ext uri="{FF2B5EF4-FFF2-40B4-BE49-F238E27FC236}">
                <a16:creationId xmlns="" xmlns:a16="http://schemas.microsoft.com/office/drawing/2014/main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8">
            <a:extLst>
              <a:ext uri="{FF2B5EF4-FFF2-40B4-BE49-F238E27FC236}">
                <a16:creationId xmlns="" xmlns:a16="http://schemas.microsoft.com/office/drawing/2014/main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="" xmlns:a16="http://schemas.microsoft.com/office/drawing/2014/main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="" xmlns:a16="http://schemas.microsoft.com/office/drawing/2014/main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EHT is expected to support </a:t>
            </a:r>
            <a:r>
              <a:rPr lang="en-US" altLang="zh-CN" sz="2000" dirty="0" err="1" smtClean="0"/>
              <a:t>static&amp;dynamic</a:t>
            </a:r>
            <a:r>
              <a:rPr lang="en-US" altLang="zh-CN" sz="2000" dirty="0" smtClean="0"/>
              <a:t> channel puncture</a:t>
            </a:r>
          </a:p>
          <a:p>
            <a:pPr lvl="1"/>
            <a:r>
              <a:rPr lang="en-US" altLang="zh-CN" sz="1600" dirty="0" smtClean="0"/>
              <a:t>Static channel puncture is used to indicate which 20 MHz channel cannot be used for transmission</a:t>
            </a:r>
          </a:p>
          <a:p>
            <a:pPr lvl="1"/>
            <a:r>
              <a:rPr lang="en-US" altLang="zh-CN" sz="1600" dirty="0" smtClean="0"/>
              <a:t>Dynamic channel puncture shall be based on the indication of static channel puncture indication, which is indicated in the EHT preamble of per PPDU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/>
              <a:t>We propose to define </a:t>
            </a:r>
            <a:r>
              <a:rPr lang="en-US" altLang="zh-CN" sz="2000" dirty="0" smtClean="0"/>
              <a:t>an </a:t>
            </a:r>
            <a:r>
              <a:rPr lang="en-US" altLang="zh-CN" sz="2000" dirty="0"/>
              <a:t>independent EHT operation element which does not need to </a:t>
            </a:r>
            <a:r>
              <a:rPr lang="en-US" altLang="zh-CN" sz="2000" dirty="0" smtClean="0"/>
              <a:t>be used </a:t>
            </a:r>
            <a:r>
              <a:rPr lang="en-US" altLang="zh-CN" sz="2000" dirty="0"/>
              <a:t>in combination with VHT/HE operation </a:t>
            </a:r>
            <a:r>
              <a:rPr lang="en-US" altLang="zh-CN" sz="2000" dirty="0" smtClean="0"/>
              <a:t>element to indicate the BW for EHT STA</a:t>
            </a:r>
            <a:endParaRPr lang="en-US" altLang="zh-CN" sz="2000" dirty="0"/>
          </a:p>
          <a:p>
            <a:pPr lvl="1"/>
            <a:r>
              <a:rPr lang="en-US" altLang="zh-CN" sz="1600" dirty="0"/>
              <a:t>EHT </a:t>
            </a:r>
            <a:r>
              <a:rPr lang="en-US" altLang="zh-CN" sz="1600" dirty="0" smtClean="0"/>
              <a:t>STA obtains the channel configuration info by parsing EHT operation element and </a:t>
            </a:r>
            <a:r>
              <a:rPr lang="en-US" altLang="zh-CN" sz="1600" dirty="0" smtClean="0">
                <a:solidFill>
                  <a:srgbClr val="00B0F0"/>
                </a:solidFill>
              </a:rPr>
              <a:t>ignoring the channel width field and CCFS field in VHT/HE </a:t>
            </a:r>
            <a:r>
              <a:rPr lang="en-US" altLang="zh-CN" sz="1600" dirty="0">
                <a:solidFill>
                  <a:srgbClr val="00B0F0"/>
                </a:solidFill>
              </a:rPr>
              <a:t>operation elements </a:t>
            </a:r>
          </a:p>
          <a:p>
            <a:pPr lvl="1"/>
            <a:r>
              <a:rPr lang="en-US" altLang="zh-CN" sz="1600" dirty="0"/>
              <a:t>VHT/HE operation elements are used to indicate </a:t>
            </a:r>
            <a:r>
              <a:rPr lang="en-US" altLang="zh-CN" sz="1600" dirty="0">
                <a:solidFill>
                  <a:srgbClr val="00B0F0"/>
                </a:solidFill>
              </a:rPr>
              <a:t>the bandwidth of channel without puncture</a:t>
            </a:r>
            <a:r>
              <a:rPr lang="en-US" altLang="zh-CN" sz="1600" dirty="0"/>
              <a:t> and 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pPr lvl="1"/>
            <a:endParaRPr lang="en-US" altLang="zh-CN" sz="1600" dirty="0"/>
          </a:p>
          <a:p>
            <a:endParaRPr lang="en-US" altLang="zh-CN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Bandwidth Indication </a:t>
            </a:r>
            <a:r>
              <a:rPr lang="en-US" altLang="zh-CN" dirty="0"/>
              <a:t>for </a:t>
            </a:r>
            <a:r>
              <a:rPr lang="en-US" altLang="zh-CN" dirty="0" smtClean="0"/>
              <a:t>EHT BSS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EHT operation element contains the following fields</a:t>
            </a:r>
          </a:p>
          <a:p>
            <a:endParaRPr lang="en-US" altLang="zh-CN" dirty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980910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4344988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162949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4988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826968" y="4236298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4054697" y="4238840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523710" y="514832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4724400" y="511807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15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V="1">
            <a:off x="2705749" y="560450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8801" y="5589427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369768" y="5879427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8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5638510" y="5866892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162949" y="2545390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278062" y="2545390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4914775" y="254538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551488" y="2545389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59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971800" y="2149494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086913" y="2149494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23626" y="214949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0339" y="2149493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64630"/>
              </p:ext>
            </p:extLst>
          </p:nvPr>
        </p:nvGraphicFramePr>
        <p:xfrm>
          <a:off x="1471632" y="2590800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1013"/>
          </a:xfrm>
        </p:spPr>
        <p:txBody>
          <a:bodyPr/>
          <a:lstStyle/>
          <a:p>
            <a:r>
              <a:rPr lang="en-US" altLang="zh-CN" dirty="0" smtClean="0"/>
              <a:t>Option 1.1 Channel Width field with 3 bits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99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19485"/>
          </a:xfrm>
        </p:spPr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1.2 </a:t>
            </a:r>
            <a:r>
              <a:rPr lang="en-US" altLang="zh-CN" dirty="0"/>
              <a:t>Channel </a:t>
            </a:r>
            <a:r>
              <a:rPr lang="en-US" altLang="zh-CN" dirty="0" smtClean="0"/>
              <a:t>Width field with 2 bits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95600" y="2357823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010713" y="235782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647426" y="2357822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284139" y="2357822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64438"/>
              </p:ext>
            </p:extLst>
          </p:nvPr>
        </p:nvGraphicFramePr>
        <p:xfrm>
          <a:off x="1471632" y="2733676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width=2, CCFS3&gt;0, CCFS4=0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5106987" cy="4114800"/>
          </a:xfrm>
        </p:spPr>
        <p:txBody>
          <a:bodyPr/>
          <a:lstStyle/>
          <a:p>
            <a:r>
              <a:rPr lang="en-US" altLang="zh-CN" dirty="0" smtClean="0"/>
              <a:t>Example</a:t>
            </a:r>
          </a:p>
          <a:p>
            <a:pPr lvl="1">
              <a:defRPr/>
            </a:pPr>
            <a:r>
              <a:rPr lang="en-US" altLang="zh-CN" sz="1600" dirty="0" smtClean="0"/>
              <a:t>5G band: VHT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width=1, 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</a:p>
          <a:p>
            <a:pPr lvl="1">
              <a:defRPr/>
            </a:pPr>
            <a:r>
              <a:rPr lang="en-US" altLang="zh-CN" sz="1600" dirty="0" smtClean="0"/>
              <a:t>6G </a:t>
            </a:r>
            <a:r>
              <a:rPr lang="en-US" altLang="zh-CN" sz="1600" dirty="0"/>
              <a:t>band: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</a:t>
            </a:r>
            <a:r>
              <a:rPr lang="en-US" altLang="zh-CN" sz="1200" dirty="0" smtClean="0"/>
              <a:t>width=2, </a:t>
            </a:r>
            <a:r>
              <a:rPr lang="en-US" altLang="zh-CN" sz="1200" dirty="0"/>
              <a:t>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  <a:endParaRPr lang="en-US" altLang="zh-CN" sz="1200" dirty="0"/>
          </a:p>
          <a:p>
            <a:pPr lvl="1">
              <a:defRPr/>
            </a:pPr>
            <a:r>
              <a:rPr lang="en-US" altLang="zh-CN" sz="1600" dirty="0"/>
              <a:t>EHT 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320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width=4, CCFS3&gt;0, CCFS4&gt;0, OCP=0,|CCFS4-CCFS3|=16, Puncture bitmap: 11111011 11111011, CCFS3 indicate the center frequency of P160 MHz, CCFS4 indicate the center frequency of 320 MHz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910D33C3-ED1A-4409-A611-4511B88FC2C7}"/>
              </a:ext>
            </a:extLst>
          </p:cNvPr>
          <p:cNvSpPr/>
          <p:nvPr/>
        </p:nvSpPr>
        <p:spPr>
          <a:xfrm>
            <a:off x="7403269" y="30903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17">
            <a:extLst>
              <a:ext uri="{FF2B5EF4-FFF2-40B4-BE49-F238E27FC236}">
                <a16:creationId xmlns="" xmlns:a16="http://schemas.microsoft.com/office/drawing/2014/main" id="{672F0EEE-5C5D-4F06-B92D-FB7F6A41E212}"/>
              </a:ext>
            </a:extLst>
          </p:cNvPr>
          <p:cNvSpPr/>
          <p:nvPr/>
        </p:nvSpPr>
        <p:spPr>
          <a:xfrm>
            <a:off x="7403269" y="346325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9" name="Rectangle 18">
            <a:extLst>
              <a:ext uri="{FF2B5EF4-FFF2-40B4-BE49-F238E27FC236}">
                <a16:creationId xmlns="" xmlns:a16="http://schemas.microsoft.com/office/drawing/2014/main" id="{29A56A5D-6913-401B-A1C5-0779ACF6C2D9}"/>
              </a:ext>
            </a:extLst>
          </p:cNvPr>
          <p:cNvSpPr/>
          <p:nvPr/>
        </p:nvSpPr>
        <p:spPr>
          <a:xfrm>
            <a:off x="7403269" y="364968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0" name="Rectangle 19">
            <a:extLst>
              <a:ext uri="{FF2B5EF4-FFF2-40B4-BE49-F238E27FC236}">
                <a16:creationId xmlns="" xmlns:a16="http://schemas.microsoft.com/office/drawing/2014/main" id="{ECFC0099-55AB-496C-B8A0-7ADEB4882F04}"/>
              </a:ext>
            </a:extLst>
          </p:cNvPr>
          <p:cNvSpPr/>
          <p:nvPr/>
        </p:nvSpPr>
        <p:spPr>
          <a:xfrm>
            <a:off x="7403269" y="23446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" name="Rectangle 20">
            <a:extLst>
              <a:ext uri="{FF2B5EF4-FFF2-40B4-BE49-F238E27FC236}">
                <a16:creationId xmlns="" xmlns:a16="http://schemas.microsoft.com/office/drawing/2014/main" id="{3E537AF7-5768-4864-98F8-9CAFDF2CA671}"/>
              </a:ext>
            </a:extLst>
          </p:cNvPr>
          <p:cNvSpPr/>
          <p:nvPr/>
        </p:nvSpPr>
        <p:spPr>
          <a:xfrm>
            <a:off x="7403269" y="2531101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Rectangle 22">
            <a:extLst>
              <a:ext uri="{FF2B5EF4-FFF2-40B4-BE49-F238E27FC236}">
                <a16:creationId xmlns="" xmlns:a16="http://schemas.microsoft.com/office/drawing/2014/main" id="{CDD65559-2AC3-4FD7-885E-B5523B3C7A1C}"/>
              </a:ext>
            </a:extLst>
          </p:cNvPr>
          <p:cNvSpPr/>
          <p:nvPr/>
        </p:nvSpPr>
        <p:spPr>
          <a:xfrm>
            <a:off x="7403269" y="2903963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25">
            <a:extLst>
              <a:ext uri="{FF2B5EF4-FFF2-40B4-BE49-F238E27FC236}">
                <a16:creationId xmlns="" xmlns:a16="http://schemas.microsoft.com/office/drawing/2014/main" id="{B8226146-3C62-4D09-B2FC-AEA6DCDCEBD1}"/>
              </a:ext>
            </a:extLst>
          </p:cNvPr>
          <p:cNvSpPr/>
          <p:nvPr/>
        </p:nvSpPr>
        <p:spPr>
          <a:xfrm>
            <a:off x="7403269" y="271775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26">
            <a:extLst>
              <a:ext uri="{FF2B5EF4-FFF2-40B4-BE49-F238E27FC236}">
                <a16:creationId xmlns="" xmlns:a16="http://schemas.microsoft.com/office/drawing/2014/main" id="{58EC58BC-3F63-4835-AE79-AC7C8E1E8B60}"/>
              </a:ext>
            </a:extLst>
          </p:cNvPr>
          <p:cNvSpPr/>
          <p:nvPr/>
        </p:nvSpPr>
        <p:spPr>
          <a:xfrm>
            <a:off x="7403269" y="3276600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5" name="Straight Arrow Connector 48">
            <a:extLst>
              <a:ext uri="{FF2B5EF4-FFF2-40B4-BE49-F238E27FC236}">
                <a16:creationId xmlns="" xmlns:a16="http://schemas.microsoft.com/office/drawing/2014/main" id="{A113CEEE-BF2D-45A5-A4E3-0A0B62C6D0CE}"/>
              </a:ext>
            </a:extLst>
          </p:cNvPr>
          <p:cNvCxnSpPr>
            <a:cxnSpLocks/>
          </p:cNvCxnSpPr>
          <p:nvPr/>
        </p:nvCxnSpPr>
        <p:spPr>
          <a:xfrm>
            <a:off x="7040125" y="2570329"/>
            <a:ext cx="404904" cy="6236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50">
            <a:extLst>
              <a:ext uri="{FF2B5EF4-FFF2-40B4-BE49-F238E27FC236}">
                <a16:creationId xmlns="" xmlns:a16="http://schemas.microsoft.com/office/drawing/2014/main" id="{5E76E19F-DDD0-4ADE-AA27-CD98E591EBC6}"/>
              </a:ext>
            </a:extLst>
          </p:cNvPr>
          <p:cNvSpPr txBox="1"/>
          <p:nvPr/>
        </p:nvSpPr>
        <p:spPr>
          <a:xfrm>
            <a:off x="5778843" y="2461432"/>
            <a:ext cx="1081337" cy="225997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900" dirty="0"/>
              <a:t>Primary 20MHz channel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lc="http://schemas.openxmlformats.org/drawingml/2006/lockedCanvas" xmlns:a16="http://schemas.microsoft.com/office/drawing/2014/main" xmlns="" id="{910D33C3-ED1A-4409-A611-4511B88FC2C7}"/>
              </a:ext>
            </a:extLst>
          </p:cNvPr>
          <p:cNvSpPr/>
          <p:nvPr/>
        </p:nvSpPr>
        <p:spPr>
          <a:xfrm>
            <a:off x="7403269" y="4588502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lc="http://schemas.openxmlformats.org/drawingml/2006/lockedCanvas" xmlns:a16="http://schemas.microsoft.com/office/drawing/2014/main" xmlns="" id="{672F0EEE-5C5D-4F06-B92D-FB7F6A41E212}"/>
              </a:ext>
            </a:extLst>
          </p:cNvPr>
          <p:cNvSpPr/>
          <p:nvPr/>
        </p:nvSpPr>
        <p:spPr>
          <a:xfrm>
            <a:off x="7403269" y="4961364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9A56A5D-6913-401B-A1C5-0779ACF6C2D9}"/>
              </a:ext>
            </a:extLst>
          </p:cNvPr>
          <p:cNvSpPr/>
          <p:nvPr/>
        </p:nvSpPr>
        <p:spPr>
          <a:xfrm>
            <a:off x="7403269" y="51477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lc="http://schemas.openxmlformats.org/drawingml/2006/lockedCanvas" xmlns:a16="http://schemas.microsoft.com/office/drawing/2014/main" xmlns="" id="{ECFC0099-55AB-496C-B8A0-7ADEB4882F04}"/>
              </a:ext>
            </a:extLst>
          </p:cNvPr>
          <p:cNvSpPr/>
          <p:nvPr/>
        </p:nvSpPr>
        <p:spPr>
          <a:xfrm>
            <a:off x="7403269" y="384277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1" name="Rectangle 20">
            <a:extLst>
              <a:ext uri="{FF2B5EF4-FFF2-40B4-BE49-F238E27FC236}">
                <a16:creationId xmlns:lc="http://schemas.openxmlformats.org/drawingml/2006/lockedCanvas" xmlns:a16="http://schemas.microsoft.com/office/drawing/2014/main" xmlns="" id="{3E537AF7-5768-4864-98F8-9CAFDF2CA671}"/>
              </a:ext>
            </a:extLst>
          </p:cNvPr>
          <p:cNvSpPr/>
          <p:nvPr/>
        </p:nvSpPr>
        <p:spPr>
          <a:xfrm>
            <a:off x="7403269" y="402920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2" name="Rectangle 22">
            <a:extLst>
              <a:ext uri="{FF2B5EF4-FFF2-40B4-BE49-F238E27FC236}">
                <a16:creationId xmlns:lc="http://schemas.openxmlformats.org/drawingml/2006/lockedCanvas" xmlns:a16="http://schemas.microsoft.com/office/drawing/2014/main" xmlns="" id="{CDD65559-2AC3-4FD7-885E-B5523B3C7A1C}"/>
              </a:ext>
            </a:extLst>
          </p:cNvPr>
          <p:cNvSpPr/>
          <p:nvPr/>
        </p:nvSpPr>
        <p:spPr>
          <a:xfrm>
            <a:off x="7403269" y="44020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3" name="Rectangle 25">
            <a:extLst>
              <a:ext uri="{FF2B5EF4-FFF2-40B4-BE49-F238E27FC236}">
                <a16:creationId xmlns:lc="http://schemas.openxmlformats.org/drawingml/2006/lockedCanvas" xmlns:a16="http://schemas.microsoft.com/office/drawing/2014/main" xmlns="" id="{B8226146-3C62-4D09-B2FC-AEA6DCDCEBD1}"/>
              </a:ext>
            </a:extLst>
          </p:cNvPr>
          <p:cNvSpPr/>
          <p:nvPr/>
        </p:nvSpPr>
        <p:spPr>
          <a:xfrm>
            <a:off x="7403269" y="421586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4" name="Rectangle 26">
            <a:extLst>
              <a:ext uri="{FF2B5EF4-FFF2-40B4-BE49-F238E27FC236}">
                <a16:creationId xmlns:lc="http://schemas.openxmlformats.org/drawingml/2006/lockedCanvas" xmlns:a16="http://schemas.microsoft.com/office/drawing/2014/main" xmlns="" id="{58EC58BC-3F63-4835-AE79-AC7C8E1E8B60}"/>
              </a:ext>
            </a:extLst>
          </p:cNvPr>
          <p:cNvSpPr/>
          <p:nvPr/>
        </p:nvSpPr>
        <p:spPr>
          <a:xfrm>
            <a:off x="7403269" y="4774707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5" name="Left Brace 46">
            <a:extLst>
              <a:ext uri="{FF2B5EF4-FFF2-40B4-BE49-F238E27FC236}">
                <a16:creationId xmlns:lc="http://schemas.openxmlformats.org/drawingml/2006/lockedCanvas" xmlns:a16="http://schemas.microsoft.com/office/drawing/2014/main" xmlns="" id="{6578CE45-A2FF-4C57-9901-110C92537D5F}"/>
              </a:ext>
            </a:extLst>
          </p:cNvPr>
          <p:cNvSpPr/>
          <p:nvPr/>
        </p:nvSpPr>
        <p:spPr>
          <a:xfrm rot="10800000">
            <a:off x="7745519" y="2333409"/>
            <a:ext cx="95924" cy="756985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6" name="文本框 25"/>
          <p:cNvSpPr txBox="1"/>
          <p:nvPr/>
        </p:nvSpPr>
        <p:spPr>
          <a:xfrm>
            <a:off x="7864097" y="2500543"/>
            <a:ext cx="1157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 MHz for VHT/HE STAs</a:t>
            </a:r>
            <a:endParaRPr lang="zh-CN" altLang="en-US" dirty="0"/>
          </a:p>
        </p:txBody>
      </p:sp>
      <p:sp>
        <p:nvSpPr>
          <p:cNvPr id="27" name="Left Brace 46">
            <a:extLst>
              <a:ext uri="{FF2B5EF4-FFF2-40B4-BE49-F238E27FC236}">
                <a16:creationId xmlns="" xmlns:a16="http://schemas.microsoft.com/office/drawing/2014/main" id="{6578CE45-A2FF-4C57-9901-110C92537D5F}"/>
              </a:ext>
            </a:extLst>
          </p:cNvPr>
          <p:cNvSpPr/>
          <p:nvPr/>
        </p:nvSpPr>
        <p:spPr>
          <a:xfrm>
            <a:off x="7268725" y="2344671"/>
            <a:ext cx="95924" cy="298955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文本框 29"/>
          <p:cNvSpPr txBox="1"/>
          <p:nvPr/>
        </p:nvSpPr>
        <p:spPr>
          <a:xfrm>
            <a:off x="6278125" y="3617054"/>
            <a:ext cx="106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 MHz for EHT STAs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contains the following fields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F371485-6C32-4961-97F7-E6061BB16E27}"/>
              </a:ext>
            </a:extLst>
          </p:cNvPr>
          <p:cNvSpPr/>
          <p:nvPr/>
        </p:nvSpPr>
        <p:spPr bwMode="auto">
          <a:xfrm>
            <a:off x="102977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25C0D8C2-78F0-4F9D-B577-23661442DC7B}"/>
              </a:ext>
            </a:extLst>
          </p:cNvPr>
          <p:cNvSpPr/>
          <p:nvPr/>
        </p:nvSpPr>
        <p:spPr bwMode="auto">
          <a:xfrm>
            <a:off x="271152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9" name="Straight Arrow Connector 7">
            <a:extLst>
              <a:ext uri="{FF2B5EF4-FFF2-40B4-BE49-F238E27FC236}">
                <a16:creationId xmlns="" xmlns:a16="http://schemas.microsoft.com/office/drawing/2014/main" id="{EE6A52D0-6437-4258-ACC9-1A6A76AB4BAA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1876273" y="412992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8">
            <a:extLst>
              <a:ext uri="{FF2B5EF4-FFF2-40B4-BE49-F238E27FC236}">
                <a16:creationId xmlns="" xmlns:a16="http://schemas.microsoft.com/office/drawing/2014/main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22771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F39A8F59-51EA-44CA-9ECB-673E7C1E600A}"/>
              </a:ext>
            </a:extLst>
          </p:cNvPr>
          <p:cNvSpPr txBox="1"/>
          <p:nvPr/>
        </p:nvSpPr>
        <p:spPr>
          <a:xfrm>
            <a:off x="1551974" y="4444456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0">
            <a:extLst>
              <a:ext uri="{FF2B5EF4-FFF2-40B4-BE49-F238E27FC236}">
                <a16:creationId xmlns="" xmlns:a16="http://schemas.microsoft.com/office/drawing/2014/main" id="{29A8D47B-1FBC-4E36-87B1-40BAB720D6F6}"/>
              </a:ext>
            </a:extLst>
          </p:cNvPr>
          <p:cNvSpPr txBox="1"/>
          <p:nvPr/>
        </p:nvSpPr>
        <p:spPr>
          <a:xfrm>
            <a:off x="2442065" y="4433426"/>
            <a:ext cx="89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17">
            <a:extLst>
              <a:ext uri="{FF2B5EF4-FFF2-40B4-BE49-F238E27FC236}">
                <a16:creationId xmlns="" xmlns:a16="http://schemas.microsoft.com/office/drawing/2014/main" id="{F1BE624D-A25D-4A4D-813E-5EAFEE587D7E}"/>
              </a:ext>
            </a:extLst>
          </p:cNvPr>
          <p:cNvSpPr/>
          <p:nvPr/>
        </p:nvSpPr>
        <p:spPr bwMode="auto">
          <a:xfrm>
            <a:off x="4398506" y="3626339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="" xmlns:a16="http://schemas.microsoft.com/office/drawing/2014/main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90708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320764DD-A634-452C-9DD2-4CF0111F42C4}"/>
              </a:ext>
            </a:extLst>
          </p:cNvPr>
          <p:cNvSpPr txBox="1"/>
          <p:nvPr/>
        </p:nvSpPr>
        <p:spPr>
          <a:xfrm>
            <a:off x="4068683" y="4433426"/>
            <a:ext cx="715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CCFS5</a:t>
            </a:r>
            <a:endParaRPr lang="en-US" dirty="0"/>
          </a:p>
        </p:txBody>
      </p: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C5E7B1F4-AE6A-4C56-91C9-F90BA0DAE5D5}"/>
              </a:ext>
            </a:extLst>
          </p:cNvPr>
          <p:cNvSpPr/>
          <p:nvPr/>
        </p:nvSpPr>
        <p:spPr bwMode="auto">
          <a:xfrm>
            <a:off x="676318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="" xmlns:a16="http://schemas.microsoft.com/office/drawing/2014/main" id="{E67292B9-5EC4-4A0C-8F13-B03F854EE10A}"/>
              </a:ext>
            </a:extLst>
          </p:cNvPr>
          <p:cNvSpPr/>
          <p:nvPr/>
        </p:nvSpPr>
        <p:spPr bwMode="auto">
          <a:xfrm>
            <a:off x="2359851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18" name="Straight Arrow Connector 25">
            <a:extLst>
              <a:ext uri="{FF2B5EF4-FFF2-40B4-BE49-F238E27FC236}">
                <a16:creationId xmlns="" xmlns:a16="http://schemas.microsoft.com/office/drawing/2014/main" id="{3327EA23-4FD9-4BDA-91B6-E0D2D264D150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 flipV="1">
            <a:off x="1522816" y="5653456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26">
            <a:extLst>
              <a:ext uri="{FF2B5EF4-FFF2-40B4-BE49-F238E27FC236}">
                <a16:creationId xmlns="" xmlns:a16="http://schemas.microsoft.com/office/drawing/2014/main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9314" y="566448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27">
            <a:extLst>
              <a:ext uri="{FF2B5EF4-FFF2-40B4-BE49-F238E27FC236}">
                <a16:creationId xmlns="" xmlns:a16="http://schemas.microsoft.com/office/drawing/2014/main" id="{9E17E473-0C1E-40D9-B2F4-4D1177511A88}"/>
              </a:ext>
            </a:extLst>
          </p:cNvPr>
          <p:cNvSpPr txBox="1"/>
          <p:nvPr/>
        </p:nvSpPr>
        <p:spPr>
          <a:xfrm>
            <a:off x="1204532" y="5959260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21" name="TextBox 28">
            <a:extLst>
              <a:ext uri="{FF2B5EF4-FFF2-40B4-BE49-F238E27FC236}">
                <a16:creationId xmlns="" xmlns:a16="http://schemas.microsoft.com/office/drawing/2014/main" id="{0E16A887-B22D-4E32-A4CD-8E408B732C4C}"/>
              </a:ext>
            </a:extLst>
          </p:cNvPr>
          <p:cNvSpPr txBox="1"/>
          <p:nvPr/>
        </p:nvSpPr>
        <p:spPr>
          <a:xfrm>
            <a:off x="2047288" y="5956955"/>
            <a:ext cx="115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22" name="Rectangle 29">
            <a:extLst>
              <a:ext uri="{FF2B5EF4-FFF2-40B4-BE49-F238E27FC236}">
                <a16:creationId xmlns="" xmlns:a16="http://schemas.microsoft.com/office/drawing/2014/main" id="{365893A1-9B09-4A76-830A-049335CE0F28}"/>
              </a:ext>
            </a:extLst>
          </p:cNvPr>
          <p:cNvSpPr/>
          <p:nvPr/>
        </p:nvSpPr>
        <p:spPr bwMode="auto">
          <a:xfrm>
            <a:off x="5327930" y="514986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3" name="Straight Arrow Connector 30">
            <a:extLst>
              <a:ext uri="{FF2B5EF4-FFF2-40B4-BE49-F238E27FC236}">
                <a16:creationId xmlns="" xmlns:a16="http://schemas.microsoft.com/office/drawing/2014/main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5175" y="5654573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31">
            <a:extLst>
              <a:ext uri="{FF2B5EF4-FFF2-40B4-BE49-F238E27FC236}">
                <a16:creationId xmlns="" xmlns:a16="http://schemas.microsoft.com/office/drawing/2014/main" id="{29A23CC2-6A4A-495F-B0BD-DF4AF2089627}"/>
              </a:ext>
            </a:extLst>
          </p:cNvPr>
          <p:cNvSpPr txBox="1"/>
          <p:nvPr/>
        </p:nvSpPr>
        <p:spPr>
          <a:xfrm>
            <a:off x="6683150" y="5947041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CCFS5</a:t>
            </a:r>
            <a:endParaRPr 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2743200" y="2564936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858313" y="2564936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495026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5768452" y="2564935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5131739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78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107612</TotalTime>
  <Words>1217</Words>
  <Application>Microsoft Office PowerPoint</Application>
  <PresentationFormat>全屏显示(4:3)</PresentationFormat>
  <Paragraphs>288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2065</cp:revision>
  <cp:lastPrinted>1998-02-10T13:28:06Z</cp:lastPrinted>
  <dcterms:created xsi:type="dcterms:W3CDTF">2004-12-02T14:01:45Z</dcterms:created>
  <dcterms:modified xsi:type="dcterms:W3CDTF">2020-11-03T08:11:55Z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(3)b1ED2aQkQPBwT8DOhrmOA6h9/xxzuuP6FtGkm8KD3BYZ9mrrE7sHETEPztYy5LPG8lKnYgeE
7GWk9u0PpRToxD65JHA2sp+SGEU3Sc90Iu/4I9Q28llL0lJjrHdQmWkMdcAz/VjmEX8vE4hi
eulxOjpy80H3SMVTGNh8PfXmnT/zrhcAyl3tfsBfgilGLBlX6kUtP+dyKvM/ilemRo74pI8t
xLUkIK4WacS/X9yZBy</vt:lpwstr>
  </property>
  <property fmtid="{D5CDD505-2E9C-101B-9397-08002B2CF9AE}" pid="4" name="_2015_ms_pID_7253431">
    <vt:lpwstr>smFvaJUWoIBo+7PqOL3Ndwm4AZ2QbDyYJWaagCSYGlp+omcnERBzFl
78sHilSp7vZuuCDQ4FIrmwrnU1eEgNof3gQbzJ0/8Ur1I8FRPunlALj1GyiZx3t8I3Qe61II
1aTr51McK9pdZI/EnONL2toA/i3ObSytC07fkYw26QvC4Peo1YyY17BR7GJ7BGORGYkqigKd
T45U+n0O0HYJ3poRhim9lsJ5phvOyrSK8Yd2</vt:lpwstr>
  </property>
  <property fmtid="{D5CDD505-2E9C-101B-9397-08002B2CF9AE}" pid="5" name="_2015_ms_pID_7253432">
    <vt:lpwstr>u8gP0w1jBjn+Q5oBHKBrhl0=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1603354876</vt:lpwstr>
  </property>
</Properties>
</file>