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950" r:id="rId2"/>
    <p:sldId id="963" r:id="rId3"/>
    <p:sldId id="965" r:id="rId4"/>
    <p:sldId id="966" r:id="rId5"/>
    <p:sldId id="974" r:id="rId6"/>
    <p:sldId id="970" r:id="rId7"/>
    <p:sldId id="979" r:id="rId8"/>
    <p:sldId id="978" r:id="rId9"/>
    <p:sldId id="975" r:id="rId10"/>
    <p:sldId id="971" r:id="rId11"/>
    <p:sldId id="969" r:id="rId12"/>
    <p:sldId id="959" r:id="rId13"/>
    <p:sldId id="976" r:id="rId14"/>
    <p:sldId id="958" r:id="rId15"/>
    <p:sldId id="977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4/29/2020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802.11-20/0680r0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Operating Bandwidth Indication for EHT BSS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2020-04-23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71359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2. Three CCFS fields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2335861" y="1850639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450974" y="1850639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087687" y="1850638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361113" y="1850638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724400" y="1850638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CCFS5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58877"/>
              </p:ext>
            </p:extLst>
          </p:nvPr>
        </p:nvGraphicFramePr>
        <p:xfrm>
          <a:off x="794544" y="2313643"/>
          <a:ext cx="7859712" cy="3963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787"/>
                <a:gridCol w="3590925"/>
              </a:tblGrid>
              <a:tr h="3579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width=0,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width=2,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546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width=3, CCFS3&gt;0,</a:t>
                      </a:r>
                      <a:r>
                        <a:rPr lang="en-US" altLang="zh-CN" sz="1400" baseline="0" dirty="0" smtClean="0"/>
                        <a:t> CCFS4&gt;0, CCFS5=0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514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width=3, CCFS3&gt;0,</a:t>
                      </a:r>
                      <a:r>
                        <a:rPr lang="en-US" altLang="zh-CN" sz="1400" baseline="0" dirty="0" smtClean="0"/>
                        <a:t> CCFS4&gt;0, CCFS5=0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|CCFS4-CCFS3|&gt;16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80+80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735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width=4, CCFS3&gt;0,</a:t>
                      </a:r>
                      <a:r>
                        <a:rPr lang="en-US" altLang="zh-CN" sz="1400" baseline="0" dirty="0" smtClean="0"/>
                        <a:t> CCFS4&gt;0</a:t>
                      </a:r>
                      <a:r>
                        <a:rPr lang="zh-CN" altLang="en-US" sz="1400" baseline="0" dirty="0" smtClean="0"/>
                        <a:t>，</a:t>
                      </a:r>
                      <a:r>
                        <a:rPr lang="en-US" altLang="zh-CN" sz="1400" baseline="0" dirty="0" smtClean="0"/>
                        <a:t>CCFS5&gt;0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|CCFS5-CCFS4|=16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71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width=4, CCFS3&gt;0,</a:t>
                      </a:r>
                      <a:r>
                        <a:rPr lang="en-US" altLang="zh-CN" sz="1400" baseline="0" dirty="0" smtClean="0"/>
                        <a:t> CCFS4&gt;0</a:t>
                      </a:r>
                      <a:r>
                        <a:rPr lang="zh-CN" altLang="en-US" sz="1400" baseline="0" dirty="0" smtClean="0"/>
                        <a:t>，</a:t>
                      </a:r>
                      <a:r>
                        <a:rPr lang="en-US" altLang="zh-CN" sz="1400" baseline="0" dirty="0" smtClean="0"/>
                        <a:t>CCFS5&gt;0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|CCFS5-CCFS4|&gt;32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2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propose </a:t>
            </a:r>
            <a:r>
              <a:rPr lang="en-US" altLang="zh-CN" dirty="0" smtClean="0"/>
              <a:t>to define an independent EHT operation element </a:t>
            </a:r>
            <a:r>
              <a:rPr lang="en-US" altLang="zh-CN" dirty="0"/>
              <a:t>to indicate the channel configuration for EHT </a:t>
            </a:r>
            <a:r>
              <a:rPr lang="en-US" altLang="zh-CN" dirty="0" smtClean="0"/>
              <a:t>BSS, which does not </a:t>
            </a:r>
            <a:r>
              <a:rPr lang="en-US" altLang="zh-CN" dirty="0"/>
              <a:t>based on the </a:t>
            </a:r>
            <a:r>
              <a:rPr lang="en-US" altLang="zh-CN" dirty="0" smtClean="0"/>
              <a:t>indication of CCFS0 and CCFS1 in VHT/HE operation elements </a:t>
            </a:r>
          </a:p>
          <a:p>
            <a:pPr lvl="1"/>
            <a:r>
              <a:rPr lang="en-US" altLang="zh-CN" sz="1600" dirty="0"/>
              <a:t>EHT STA obtains the channel configuration info by parsing EHT operation element and ignoring the channel width field and CCFS field in VHT/HE operation elements </a:t>
            </a:r>
          </a:p>
          <a:p>
            <a:pPr lvl="1"/>
            <a:r>
              <a:rPr lang="en-US" altLang="zh-CN" sz="1600" dirty="0"/>
              <a:t>VHT/HE operation elements are used to indicate the bandwidth of </a:t>
            </a:r>
            <a:r>
              <a:rPr lang="en-US" altLang="zh-CN" sz="1600" dirty="0" err="1" smtClean="0"/>
              <a:t>unpunctured</a:t>
            </a:r>
            <a:r>
              <a:rPr lang="en-US" altLang="zh-CN" sz="1600" dirty="0" smtClean="0"/>
              <a:t> channel </a:t>
            </a:r>
            <a:r>
              <a:rPr lang="en-US" altLang="zh-CN" sz="1600" dirty="0" smtClean="0"/>
              <a:t>and </a:t>
            </a:r>
            <a:r>
              <a:rPr lang="en-US" altLang="zh-CN" sz="1600" dirty="0"/>
              <a:t>center frequency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VHT/HE STAs</a:t>
            </a:r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Conclusions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11-20-0398-02-00be-eht-bss-with-wider-bandwidth</a:t>
            </a:r>
            <a:endParaRPr lang="zh-CN" altLang="en-US" sz="1600" dirty="0"/>
          </a:p>
          <a:p>
            <a:r>
              <a:rPr lang="en-US" altLang="zh-CN" sz="1600" dirty="0" smtClean="0"/>
              <a:t>[2] 11-20-0384-01-00be-320-mhz-bss-configuration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define EHT operation element </a:t>
            </a:r>
            <a:r>
              <a:rPr lang="en-US" altLang="zh-CN" dirty="0"/>
              <a:t>to indicate the channel configuration for EHT </a:t>
            </a:r>
            <a:r>
              <a:rPr lang="en-US" altLang="zh-CN" dirty="0" smtClean="0"/>
              <a:t>STA, </a:t>
            </a:r>
            <a:r>
              <a:rPr lang="en-US" altLang="zh-CN" dirty="0"/>
              <a:t>which does not </a:t>
            </a:r>
            <a:r>
              <a:rPr lang="en-US" altLang="zh-CN" dirty="0" smtClean="0"/>
              <a:t>need to combine with </a:t>
            </a:r>
            <a:r>
              <a:rPr lang="en-US" altLang="zh-CN" dirty="0"/>
              <a:t>the indication of CCFS0 and CCFS1 in VHT/HE operation elements.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Note. VHT/HE operation </a:t>
            </a:r>
            <a:r>
              <a:rPr lang="en-US" altLang="zh-CN" dirty="0"/>
              <a:t>element are used to announce the </a:t>
            </a:r>
            <a:r>
              <a:rPr lang="en-US" altLang="zh-CN" dirty="0" err="1" smtClean="0"/>
              <a:t>unpunctured</a:t>
            </a:r>
            <a:r>
              <a:rPr lang="en-US" altLang="zh-CN" dirty="0" smtClean="0"/>
              <a:t> BW </a:t>
            </a:r>
            <a:r>
              <a:rPr lang="en-US" altLang="zh-CN" dirty="0"/>
              <a:t>for VHT/HE </a:t>
            </a:r>
            <a:r>
              <a:rPr lang="en-US" altLang="zh-CN" dirty="0" smtClean="0"/>
              <a:t>STA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define EHT operation element with the N</a:t>
            </a:r>
            <a:r>
              <a:rPr lang="en-US" altLang="zh-CN" dirty="0" smtClean="0"/>
              <a:t> number of CCFS </a:t>
            </a:r>
            <a:r>
              <a:rPr lang="en-US" altLang="zh-CN" dirty="0"/>
              <a:t>fields to indicate </a:t>
            </a:r>
            <a:r>
              <a:rPr lang="en-US" altLang="zh-CN" dirty="0" smtClean="0"/>
              <a:t>channel configuration for EHT BSS?</a:t>
            </a:r>
            <a:endParaRPr lang="en-US" altLang="zh-CN" dirty="0"/>
          </a:p>
          <a:p>
            <a:pPr lvl="1"/>
            <a:r>
              <a:rPr lang="en-US" altLang="zh-CN" dirty="0" smtClean="0"/>
              <a:t>Option 1. N=2</a:t>
            </a:r>
            <a:endParaRPr lang="en-US" altLang="zh-CN" dirty="0"/>
          </a:p>
          <a:p>
            <a:pPr lvl="1"/>
            <a:r>
              <a:rPr lang="en-US" altLang="zh-CN" dirty="0" smtClean="0"/>
              <a:t>Option 2. N=3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Option 1: </a:t>
            </a:r>
            <a:endParaRPr lang="en-US" altLang="zh-CN" dirty="0"/>
          </a:p>
          <a:p>
            <a:pPr lvl="1"/>
            <a:r>
              <a:rPr lang="en-US" altLang="zh-CN" dirty="0" smtClean="0"/>
              <a:t>Option 2: </a:t>
            </a:r>
            <a:endParaRPr lang="en-US" altLang="zh-CN" dirty="0"/>
          </a:p>
          <a:p>
            <a:pPr lvl="1"/>
            <a:r>
              <a:rPr lang="en-US" altLang="zh-CN" dirty="0" smtClean="0"/>
              <a:t>Neither: </a:t>
            </a:r>
          </a:p>
          <a:p>
            <a:pPr lvl="1"/>
            <a:r>
              <a:rPr lang="en-US" altLang="zh-CN" dirty="0" smtClean="0"/>
              <a:t>Abstain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define EHT operation element with the </a:t>
            </a:r>
            <a:r>
              <a:rPr lang="en-US" altLang="zh-CN" dirty="0" smtClean="0"/>
              <a:t>M bits </a:t>
            </a:r>
            <a:r>
              <a:rPr lang="en-US" altLang="zh-CN" dirty="0"/>
              <a:t>of </a:t>
            </a:r>
            <a:r>
              <a:rPr lang="en-US" altLang="zh-CN" dirty="0" smtClean="0"/>
              <a:t>Channel Width field </a:t>
            </a:r>
            <a:r>
              <a:rPr lang="en-US" altLang="zh-CN" dirty="0"/>
              <a:t>to indicate channel </a:t>
            </a:r>
            <a:r>
              <a:rPr lang="en-US" altLang="zh-CN" dirty="0" smtClean="0"/>
              <a:t>width </a:t>
            </a:r>
            <a:r>
              <a:rPr lang="en-US" altLang="zh-CN" dirty="0"/>
              <a:t>for EHT BSS?</a:t>
            </a:r>
          </a:p>
          <a:p>
            <a:pPr lvl="1"/>
            <a:r>
              <a:rPr lang="en-US" altLang="zh-CN" dirty="0"/>
              <a:t>Option 1. </a:t>
            </a:r>
            <a:r>
              <a:rPr lang="en-US" altLang="zh-CN" dirty="0" smtClean="0"/>
              <a:t>M=2</a:t>
            </a:r>
            <a:endParaRPr lang="en-US" altLang="zh-CN" dirty="0"/>
          </a:p>
          <a:p>
            <a:pPr lvl="1"/>
            <a:r>
              <a:rPr lang="en-US" altLang="zh-CN" dirty="0"/>
              <a:t>Option 2. </a:t>
            </a:r>
            <a:r>
              <a:rPr lang="en-US" altLang="zh-CN" dirty="0" smtClean="0"/>
              <a:t>M=3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Option 1: </a:t>
            </a:r>
          </a:p>
          <a:p>
            <a:pPr lvl="1"/>
            <a:r>
              <a:rPr lang="en-US" altLang="zh-CN" dirty="0"/>
              <a:t>Option 2: </a:t>
            </a:r>
          </a:p>
          <a:p>
            <a:pPr lvl="1"/>
            <a:r>
              <a:rPr lang="en-US" altLang="zh-CN" dirty="0"/>
              <a:t>Neither: </a:t>
            </a:r>
          </a:p>
          <a:p>
            <a:pPr lvl="1"/>
            <a:r>
              <a:rPr lang="en-US" altLang="zh-CN" dirty="0" smtClean="0"/>
              <a:t>Abstain: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3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7033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0"/>
            <a:ext cx="7772400" cy="3276600"/>
          </a:xfrm>
        </p:spPr>
        <p:txBody>
          <a:bodyPr/>
          <a:lstStyle/>
          <a:p>
            <a:r>
              <a:rPr lang="en-US" altLang="zh-CN" sz="1800" dirty="0"/>
              <a:t>Contribution [1-2] propose a solution to use EHT operation element to indicate &gt; 160/80+80MHz or not, and EHT CCFS</a:t>
            </a:r>
            <a:r>
              <a:rPr lang="en-US" altLang="zh-CN" sz="1800" dirty="0" smtClean="0"/>
              <a:t>.</a:t>
            </a:r>
          </a:p>
          <a:p>
            <a:r>
              <a:rPr lang="en-US" altLang="zh-CN" sz="1800" dirty="0"/>
              <a:t>Further, </a:t>
            </a:r>
            <a:r>
              <a:rPr lang="en-US" altLang="zh-CN" sz="1800" dirty="0" smtClean="0"/>
              <a:t>when </a:t>
            </a:r>
            <a:r>
              <a:rPr lang="en-US" altLang="zh-CN" sz="1800" dirty="0"/>
              <a:t>some 20MHz channels in the BW announced by VHT/HE Operation element are punctured, contribution </a:t>
            </a:r>
            <a:r>
              <a:rPr lang="en-US" altLang="zh-CN" sz="1800" dirty="0" smtClean="0"/>
              <a:t>[1] proposes </a:t>
            </a:r>
            <a:r>
              <a:rPr lang="en-US" altLang="zh-CN" sz="1800" dirty="0"/>
              <a:t>to use Operation Mode Notification combined with VHT/EHT Operation element to announce the BW for </a:t>
            </a:r>
            <a:r>
              <a:rPr lang="en-US" altLang="zh-CN" sz="1800" dirty="0" smtClean="0"/>
              <a:t>VHT/HE STA.</a:t>
            </a:r>
          </a:p>
          <a:p>
            <a:pPr lvl="1"/>
            <a:r>
              <a:rPr lang="en-US" altLang="zh-CN" sz="1400" dirty="0" smtClean="0"/>
              <a:t>Con. This solution will change the original usage of Operation </a:t>
            </a:r>
            <a:r>
              <a:rPr lang="en-US" altLang="zh-CN" sz="1400" dirty="0"/>
              <a:t>Mode Notification </a:t>
            </a:r>
            <a:endParaRPr lang="en-US" altLang="zh-CN" sz="1400" dirty="0" smtClean="0"/>
          </a:p>
          <a:p>
            <a:endParaRPr lang="en-US" altLang="zh-CN" sz="1800" dirty="0"/>
          </a:p>
          <a:p>
            <a:r>
              <a:rPr lang="en-US" altLang="zh-CN" sz="1800" dirty="0" smtClean="0"/>
              <a:t>In this contribution, we will give another solution to indicate channel configuration for EHT STA.</a:t>
            </a:r>
            <a:endParaRPr lang="en-US" altLang="zh-CN" sz="1800" dirty="0"/>
          </a:p>
          <a:p>
            <a:endParaRPr lang="en-US" altLang="zh-CN" sz="1600" dirty="0"/>
          </a:p>
          <a:p>
            <a:endParaRPr lang="en-US" altLang="zh-CN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Motivation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3091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current 160 MHz configuration is based on </a:t>
            </a:r>
          </a:p>
          <a:p>
            <a:pPr lvl="1"/>
            <a:r>
              <a:rPr lang="en-US" altLang="zh-CN" sz="1600" dirty="0"/>
              <a:t>5 GHz: Channel Width, CCFS0, and CCFS1 of VHT operation element or CCFS2 of HT operation element in 5 GHz </a:t>
            </a:r>
          </a:p>
          <a:p>
            <a:pPr lvl="1"/>
            <a:r>
              <a:rPr lang="en-US" altLang="zh-CN" sz="1600" dirty="0"/>
              <a:t>6 GHz: Channel Width, CCFS0, CCFS1 in 6 GHz Operation Information field </a:t>
            </a:r>
          </a:p>
          <a:p>
            <a:r>
              <a:rPr lang="en-US" altLang="zh-CN" sz="2000" dirty="0"/>
              <a:t>Example:</a:t>
            </a:r>
          </a:p>
          <a:p>
            <a:pPr lvl="1"/>
            <a:r>
              <a:rPr lang="en-US" altLang="zh-CN" sz="1600" dirty="0"/>
              <a:t>160 MHz (|CCFS0-CCFS1/CCFS2|=8)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80+80 MHz (|CCFS0-CCFS1/CCFS2|&gt;16)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Recap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D3CC8E6-9B4A-4A52-BECD-667925F767D8}"/>
              </a:ext>
            </a:extLst>
          </p:cNvPr>
          <p:cNvSpPr/>
          <p:nvPr/>
        </p:nvSpPr>
        <p:spPr bwMode="auto">
          <a:xfrm>
            <a:off x="1187624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1D2633-995C-422C-9A7D-A6D40A041AC9}"/>
              </a:ext>
            </a:extLst>
          </p:cNvPr>
          <p:cNvSpPr/>
          <p:nvPr/>
        </p:nvSpPr>
        <p:spPr bwMode="auto">
          <a:xfrm>
            <a:off x="3551702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B6CDE20-9294-428D-BBC3-556DB7421E8B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2369663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1702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2">
            <a:extLst>
              <a:ext uri="{FF2B5EF4-FFF2-40B4-BE49-F238E27FC236}">
                <a16:creationId xmlns:a16="http://schemas.microsoft.com/office/drawing/2014/main" xmlns="" id="{AD7475BA-F460-4743-BFEF-A328DD4E8221}"/>
              </a:ext>
            </a:extLst>
          </p:cNvPr>
          <p:cNvSpPr txBox="1"/>
          <p:nvPr/>
        </p:nvSpPr>
        <p:spPr>
          <a:xfrm>
            <a:off x="2033682" y="4664154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xmlns="" id="{0698E137-7981-426A-945D-71323C8B1349}"/>
              </a:ext>
            </a:extLst>
          </p:cNvPr>
          <p:cNvSpPr txBox="1"/>
          <p:nvPr/>
        </p:nvSpPr>
        <p:spPr>
          <a:xfrm>
            <a:off x="3261411" y="4666696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3" name="TextBox 10">
            <a:extLst>
              <a:ext uri="{FF2B5EF4-FFF2-40B4-BE49-F238E27FC236}">
                <a16:creationId xmlns:a16="http://schemas.microsoft.com/office/drawing/2014/main" xmlns="" id="{8F64F25D-7AE5-4C2D-AC7D-B4F9266D4729}"/>
              </a:ext>
            </a:extLst>
          </p:cNvPr>
          <p:cNvSpPr txBox="1"/>
          <p:nvPr/>
        </p:nvSpPr>
        <p:spPr>
          <a:xfrm>
            <a:off x="6215142" y="3861048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8CAB1CC9-DCF3-402C-B0FF-2106A68D36F7}"/>
              </a:ext>
            </a:extLst>
          </p:cNvPr>
          <p:cNvSpPr/>
          <p:nvPr/>
        </p:nvSpPr>
        <p:spPr bwMode="auto">
          <a:xfrm>
            <a:off x="539552" y="552725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xmlns="" id="{AD8C6D2E-960B-4392-B8AC-56795822CCDD}"/>
              </a:ext>
            </a:extLst>
          </p:cNvPr>
          <p:cNvSpPr/>
          <p:nvPr/>
        </p:nvSpPr>
        <p:spPr bwMode="auto">
          <a:xfrm>
            <a:off x="3721795" y="5533827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16" name="Straight Arrow Connector 16">
            <a:extLst>
              <a:ext uri="{FF2B5EF4-FFF2-40B4-BE49-F238E27FC236}">
                <a16:creationId xmlns:a16="http://schemas.microsoft.com/office/drawing/2014/main" xmlns="" id="{D8B4762D-B057-455D-BF48-AA3EE1D295B8}"/>
              </a:ext>
            </a:extLst>
          </p:cNvPr>
          <p:cNvCxnSpPr>
            <a:cxnSpLocks/>
            <a:endCxn id="14" idx="2"/>
          </p:cNvCxnSpPr>
          <p:nvPr/>
        </p:nvCxnSpPr>
        <p:spPr bwMode="auto">
          <a:xfrm flipV="1">
            <a:off x="1721591" y="598343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7">
            <a:extLst>
              <a:ext uri="{FF2B5EF4-FFF2-40B4-BE49-F238E27FC236}">
                <a16:creationId xmlns:a16="http://schemas.microsoft.com/office/drawing/2014/main" xmlns="" id="{936E18A3-B831-40F2-8194-D92D0D55AB3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5134" y="597566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8">
            <a:extLst>
              <a:ext uri="{FF2B5EF4-FFF2-40B4-BE49-F238E27FC236}">
                <a16:creationId xmlns:a16="http://schemas.microsoft.com/office/drawing/2014/main" xmlns="" id="{36A6734C-B99B-4A81-A9A8-5541F4B9DF56}"/>
              </a:ext>
            </a:extLst>
          </p:cNvPr>
          <p:cNvSpPr txBox="1"/>
          <p:nvPr/>
        </p:nvSpPr>
        <p:spPr>
          <a:xfrm>
            <a:off x="1385610" y="6258358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xmlns="" id="{AFB02CC6-EC99-4FE9-87CA-41831699D864}"/>
              </a:ext>
            </a:extLst>
          </p:cNvPr>
          <p:cNvSpPr txBox="1"/>
          <p:nvPr/>
        </p:nvSpPr>
        <p:spPr>
          <a:xfrm>
            <a:off x="4704842" y="6253130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xmlns="" id="{78B3DD16-02F7-4B9F-8C23-C5DDB1C8F111}"/>
              </a:ext>
            </a:extLst>
          </p:cNvPr>
          <p:cNvSpPr txBox="1"/>
          <p:nvPr/>
        </p:nvSpPr>
        <p:spPr>
          <a:xfrm>
            <a:off x="6184362" y="5643344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</p:spTree>
    <p:extLst>
      <p:ext uri="{BB962C8B-B14F-4D97-AF65-F5344CB8AC3E}">
        <p14:creationId xmlns:p14="http://schemas.microsoft.com/office/powerpoint/2010/main" val="179071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1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EHT is expected to support </a:t>
            </a:r>
            <a:r>
              <a:rPr lang="en-US" altLang="zh-CN" sz="2000" dirty="0" err="1" smtClean="0"/>
              <a:t>static&amp;dynamic</a:t>
            </a:r>
            <a:r>
              <a:rPr lang="en-US" altLang="zh-CN" sz="2000" dirty="0" smtClean="0"/>
              <a:t> channel puncture</a:t>
            </a:r>
          </a:p>
          <a:p>
            <a:pPr lvl="1"/>
            <a:r>
              <a:rPr lang="en-US" altLang="zh-CN" sz="1600" dirty="0" smtClean="0"/>
              <a:t>Static channel puncture is used to indicate which 20 MHz channel cannot be used for transmission</a:t>
            </a:r>
          </a:p>
          <a:p>
            <a:pPr lvl="1"/>
            <a:r>
              <a:rPr lang="en-US" altLang="zh-CN" sz="1600" dirty="0" smtClean="0"/>
              <a:t>Dynamic channel puncture shall be based on the indication of static channel puncture indication, which is indicated in the EHT preamble of per PPDU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/>
              <a:t>We propose to define </a:t>
            </a:r>
            <a:r>
              <a:rPr lang="en-US" altLang="zh-CN" sz="2000" dirty="0" smtClean="0"/>
              <a:t>an </a:t>
            </a:r>
            <a:r>
              <a:rPr lang="en-US" altLang="zh-CN" sz="2000" dirty="0"/>
              <a:t>independent EHT operation element which does not need to </a:t>
            </a:r>
            <a:r>
              <a:rPr lang="en-US" altLang="zh-CN" sz="2000" dirty="0" smtClean="0"/>
              <a:t>be used </a:t>
            </a:r>
            <a:r>
              <a:rPr lang="en-US" altLang="zh-CN" sz="2000" dirty="0"/>
              <a:t>in combination with VHT/HE operation </a:t>
            </a:r>
            <a:r>
              <a:rPr lang="en-US" altLang="zh-CN" sz="2000" dirty="0" smtClean="0"/>
              <a:t>element to indicate the BW for EHT STA</a:t>
            </a:r>
            <a:endParaRPr lang="en-US" altLang="zh-CN" sz="2000" dirty="0"/>
          </a:p>
          <a:p>
            <a:pPr lvl="1"/>
            <a:r>
              <a:rPr lang="en-US" altLang="zh-CN" sz="1600" dirty="0"/>
              <a:t>EHT </a:t>
            </a:r>
            <a:r>
              <a:rPr lang="en-US" altLang="zh-CN" sz="1600" dirty="0" smtClean="0"/>
              <a:t>STA obtains the channel configuration info by parsing EHT operation element and </a:t>
            </a:r>
            <a:r>
              <a:rPr lang="en-US" altLang="zh-CN" sz="1600" dirty="0" smtClean="0">
                <a:solidFill>
                  <a:srgbClr val="00B0F0"/>
                </a:solidFill>
              </a:rPr>
              <a:t>ignoring the channel width field and CCFS field in VHT/HE </a:t>
            </a:r>
            <a:r>
              <a:rPr lang="en-US" altLang="zh-CN" sz="1600" dirty="0">
                <a:solidFill>
                  <a:srgbClr val="00B0F0"/>
                </a:solidFill>
              </a:rPr>
              <a:t>operation elements </a:t>
            </a:r>
          </a:p>
          <a:p>
            <a:pPr lvl="1"/>
            <a:r>
              <a:rPr lang="en-US" altLang="zh-CN" sz="1600" dirty="0"/>
              <a:t>VHT/HE operation elements are used to indicate </a:t>
            </a:r>
            <a:r>
              <a:rPr lang="en-US" altLang="zh-CN" sz="1600" dirty="0">
                <a:solidFill>
                  <a:srgbClr val="00B0F0"/>
                </a:solidFill>
              </a:rPr>
              <a:t>the bandwidth of channel without puncture</a:t>
            </a:r>
            <a:r>
              <a:rPr lang="en-US" altLang="zh-CN" sz="1600" dirty="0"/>
              <a:t> and center frequency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VHT/HE STAs</a:t>
            </a:r>
          </a:p>
          <a:p>
            <a:pPr lvl="1"/>
            <a:endParaRPr lang="en-US" altLang="zh-CN" sz="1600" dirty="0"/>
          </a:p>
          <a:p>
            <a:endParaRPr lang="en-US" altLang="zh-CN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Bandwidth Indication </a:t>
            </a:r>
            <a:r>
              <a:rPr lang="en-US" altLang="zh-CN" dirty="0"/>
              <a:t>for </a:t>
            </a:r>
            <a:r>
              <a:rPr lang="en-US" altLang="zh-CN" dirty="0" smtClean="0"/>
              <a:t>EHT BSS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488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EHT operation element contains the following fields</a:t>
            </a:r>
          </a:p>
          <a:p>
            <a:endParaRPr lang="en-US" altLang="zh-CN" dirty="0"/>
          </a:p>
          <a:p>
            <a:r>
              <a:rPr lang="en-US" altLang="zh-CN" dirty="0" smtClean="0"/>
              <a:t>Indication Scheme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D3CC8E6-9B4A-4A52-BECD-667925F767D8}"/>
              </a:ext>
            </a:extLst>
          </p:cNvPr>
          <p:cNvSpPr/>
          <p:nvPr/>
        </p:nvSpPr>
        <p:spPr bwMode="auto">
          <a:xfrm>
            <a:off x="1980910" y="350520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1D2633-995C-422C-9A7D-A6D40A041AC9}"/>
              </a:ext>
            </a:extLst>
          </p:cNvPr>
          <p:cNvSpPr/>
          <p:nvPr/>
        </p:nvSpPr>
        <p:spPr bwMode="auto">
          <a:xfrm>
            <a:off x="4344988" y="350520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B6CDE20-9294-428D-BBC3-556DB7421E8B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3162949" y="396137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4344988" y="396137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2">
            <a:extLst>
              <a:ext uri="{FF2B5EF4-FFF2-40B4-BE49-F238E27FC236}">
                <a16:creationId xmlns:a16="http://schemas.microsoft.com/office/drawing/2014/main" xmlns="" id="{AD7475BA-F460-4743-BFEF-A328DD4E8221}"/>
              </a:ext>
            </a:extLst>
          </p:cNvPr>
          <p:cNvSpPr txBox="1"/>
          <p:nvPr/>
        </p:nvSpPr>
        <p:spPr>
          <a:xfrm>
            <a:off x="2826968" y="4236298"/>
            <a:ext cx="152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xmlns="" id="{0698E137-7981-426A-945D-71323C8B1349}"/>
              </a:ext>
            </a:extLst>
          </p:cNvPr>
          <p:cNvSpPr txBox="1"/>
          <p:nvPr/>
        </p:nvSpPr>
        <p:spPr>
          <a:xfrm>
            <a:off x="4054697" y="4238840"/>
            <a:ext cx="633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6D3CC8E6-9B4A-4A52-BECD-667925F767D8}"/>
              </a:ext>
            </a:extLst>
          </p:cNvPr>
          <p:cNvSpPr/>
          <p:nvPr/>
        </p:nvSpPr>
        <p:spPr bwMode="auto">
          <a:xfrm>
            <a:off x="1523710" y="514832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1F1D2633-995C-422C-9A7D-A6D40A041AC9}"/>
              </a:ext>
            </a:extLst>
          </p:cNvPr>
          <p:cNvSpPr/>
          <p:nvPr/>
        </p:nvSpPr>
        <p:spPr bwMode="auto">
          <a:xfrm>
            <a:off x="4724400" y="511807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cxnSp>
        <p:nvCxnSpPr>
          <p:cNvPr id="15" name="Straight Arrow Connector 8">
            <a:extLst>
              <a:ext uri="{FF2B5EF4-FFF2-40B4-BE49-F238E27FC236}">
                <a16:creationId xmlns:a16="http://schemas.microsoft.com/office/drawing/2014/main" xmlns="" id="{6B6CDE20-9294-428D-BBC3-556DB7421E8B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 flipV="1">
            <a:off x="2705749" y="560450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9">
            <a:extLst>
              <a:ext uri="{FF2B5EF4-FFF2-40B4-BE49-F238E27FC236}">
                <a16:creationId xmlns:a16="http://schemas.microsoft.com/office/drawing/2014/main" xmlns="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5928801" y="5589427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2">
            <a:extLst>
              <a:ext uri="{FF2B5EF4-FFF2-40B4-BE49-F238E27FC236}">
                <a16:creationId xmlns:a16="http://schemas.microsoft.com/office/drawing/2014/main" xmlns="" id="{AD7475BA-F460-4743-BFEF-A328DD4E8221}"/>
              </a:ext>
            </a:extLst>
          </p:cNvPr>
          <p:cNvSpPr txBox="1"/>
          <p:nvPr/>
        </p:nvSpPr>
        <p:spPr>
          <a:xfrm>
            <a:off x="2369768" y="5879427"/>
            <a:ext cx="152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xmlns="" id="{0698E137-7981-426A-945D-71323C8B1349}"/>
              </a:ext>
            </a:extLst>
          </p:cNvPr>
          <p:cNvSpPr txBox="1"/>
          <p:nvPr/>
        </p:nvSpPr>
        <p:spPr>
          <a:xfrm>
            <a:off x="5638510" y="5866892"/>
            <a:ext cx="633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3162949" y="2545390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278062" y="2545390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4914775" y="2545389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551488" y="2545389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59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2971800" y="2149494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086913" y="2149494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723626" y="2149493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360339" y="2149493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64630"/>
              </p:ext>
            </p:extLst>
          </p:nvPr>
        </p:nvGraphicFramePr>
        <p:xfrm>
          <a:off x="1471632" y="2590800"/>
          <a:ext cx="6351587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7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Channel width=0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 MHz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|CCFS4-CCFS3|=8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160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|CCFS4-CCFS3|&gt;16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80+80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|CCFS4-CCFS3|=16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|CCFS4-CCFS3|&gt;32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1013"/>
          </a:xfrm>
        </p:spPr>
        <p:txBody>
          <a:bodyPr/>
          <a:lstStyle/>
          <a:p>
            <a:r>
              <a:rPr lang="en-US" altLang="zh-CN" dirty="0" smtClean="0"/>
              <a:t>Option 1.1 Channel Width field with 3 bits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99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19485"/>
          </a:xfrm>
        </p:spPr>
        <p:txBody>
          <a:bodyPr/>
          <a:lstStyle/>
          <a:p>
            <a:r>
              <a:rPr lang="en-US" altLang="zh-CN" dirty="0"/>
              <a:t>Option </a:t>
            </a:r>
            <a:r>
              <a:rPr lang="en-US" altLang="zh-CN" dirty="0" smtClean="0"/>
              <a:t>1.2 </a:t>
            </a:r>
            <a:r>
              <a:rPr lang="en-US" altLang="zh-CN" dirty="0"/>
              <a:t>Channel </a:t>
            </a:r>
            <a:r>
              <a:rPr lang="en-US" altLang="zh-CN" dirty="0" smtClean="0"/>
              <a:t>Width field with 2 bits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2895600" y="2357823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4010713" y="2357823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647426" y="2357822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5284139" y="2357822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64438"/>
              </p:ext>
            </p:extLst>
          </p:nvPr>
        </p:nvGraphicFramePr>
        <p:xfrm>
          <a:off x="1471632" y="2733676"/>
          <a:ext cx="6351587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7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Channel width=0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width=2, CCFS3&gt;0, CCFS4=0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 MHz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|CCFS4-CCFS3|=8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160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|CCFS4-CCFS3|&gt;16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80+80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|CCFS4-CCFS3|=16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|CCFS4-CCFS3|&gt;32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989138"/>
            <a:ext cx="5106987" cy="4114800"/>
          </a:xfrm>
        </p:spPr>
        <p:txBody>
          <a:bodyPr/>
          <a:lstStyle/>
          <a:p>
            <a:r>
              <a:rPr lang="en-US" altLang="zh-CN" dirty="0" smtClean="0"/>
              <a:t>Example</a:t>
            </a:r>
          </a:p>
          <a:p>
            <a:pPr lvl="1">
              <a:defRPr/>
            </a:pPr>
            <a:r>
              <a:rPr lang="en-US" altLang="zh-CN" sz="1600" dirty="0" smtClean="0"/>
              <a:t>5G band: VHT </a:t>
            </a:r>
            <a:r>
              <a:rPr lang="en-US" altLang="zh-CN" sz="1600" dirty="0"/>
              <a:t>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80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width=1, CCFS0&gt;0, CCFS1=0</a:t>
            </a:r>
          </a:p>
          <a:p>
            <a:pPr lvl="2">
              <a:defRPr/>
            </a:pPr>
            <a:r>
              <a:rPr lang="en-US" altLang="zh-CN" sz="1200" dirty="0"/>
              <a:t>CCFS0 indicate the center frequency of P80 </a:t>
            </a:r>
            <a:r>
              <a:rPr lang="en-US" altLang="zh-CN" sz="1200" dirty="0" smtClean="0"/>
              <a:t>MHz</a:t>
            </a:r>
          </a:p>
          <a:p>
            <a:pPr lvl="1">
              <a:defRPr/>
            </a:pPr>
            <a:r>
              <a:rPr lang="en-US" altLang="zh-CN" sz="1600" dirty="0" smtClean="0"/>
              <a:t>6G </a:t>
            </a:r>
            <a:r>
              <a:rPr lang="en-US" altLang="zh-CN" sz="1600" dirty="0"/>
              <a:t>band: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80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</a:t>
            </a:r>
            <a:r>
              <a:rPr lang="en-US" altLang="zh-CN" sz="1200" dirty="0" smtClean="0"/>
              <a:t>width=2, </a:t>
            </a:r>
            <a:r>
              <a:rPr lang="en-US" altLang="zh-CN" sz="1200" dirty="0"/>
              <a:t>CCFS0&gt;0, CCFS1=0</a:t>
            </a:r>
          </a:p>
          <a:p>
            <a:pPr lvl="2">
              <a:defRPr/>
            </a:pPr>
            <a:r>
              <a:rPr lang="en-US" altLang="zh-CN" sz="1200" dirty="0"/>
              <a:t>CCFS0 indicate the center frequency of P80 </a:t>
            </a:r>
            <a:r>
              <a:rPr lang="en-US" altLang="zh-CN" sz="1200" dirty="0" smtClean="0"/>
              <a:t>MHz</a:t>
            </a:r>
            <a:endParaRPr lang="en-US" altLang="zh-CN" sz="1200" dirty="0"/>
          </a:p>
          <a:p>
            <a:pPr lvl="1">
              <a:defRPr/>
            </a:pPr>
            <a:r>
              <a:rPr lang="en-US" altLang="zh-CN" sz="1600" dirty="0"/>
              <a:t>EHT 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320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width=4, CCFS3&gt;0, CCFS4&gt;0, OCP=0,|CCFS4-CCFS3|=16, Puncture bitmap: 11111011 11111011, CCFS3 indicate the center frequency of P160 MHz, CCFS4 indicate the center frequency of 320 MHz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xmlns="" id="{910D33C3-ED1A-4409-A611-4511B88FC2C7}"/>
              </a:ext>
            </a:extLst>
          </p:cNvPr>
          <p:cNvSpPr/>
          <p:nvPr/>
        </p:nvSpPr>
        <p:spPr>
          <a:xfrm>
            <a:off x="7403269" y="309039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672F0EEE-5C5D-4F06-B92D-FB7F6A41E212}"/>
              </a:ext>
            </a:extLst>
          </p:cNvPr>
          <p:cNvSpPr/>
          <p:nvPr/>
        </p:nvSpPr>
        <p:spPr>
          <a:xfrm>
            <a:off x="7403269" y="3463257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xmlns="" id="{29A56A5D-6913-401B-A1C5-0779ACF6C2D9}"/>
              </a:ext>
            </a:extLst>
          </p:cNvPr>
          <p:cNvSpPr/>
          <p:nvPr/>
        </p:nvSpPr>
        <p:spPr>
          <a:xfrm>
            <a:off x="7403269" y="364968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xmlns="" id="{ECFC0099-55AB-496C-B8A0-7ADEB4882F04}"/>
              </a:ext>
            </a:extLst>
          </p:cNvPr>
          <p:cNvSpPr/>
          <p:nvPr/>
        </p:nvSpPr>
        <p:spPr>
          <a:xfrm>
            <a:off x="7403269" y="2344670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1" name="Rectangle 20">
            <a:extLst>
              <a:ext uri="{FF2B5EF4-FFF2-40B4-BE49-F238E27FC236}">
                <a16:creationId xmlns:a16="http://schemas.microsoft.com/office/drawing/2014/main" xmlns="" id="{3E537AF7-5768-4864-98F8-9CAFDF2CA671}"/>
              </a:ext>
            </a:extLst>
          </p:cNvPr>
          <p:cNvSpPr/>
          <p:nvPr/>
        </p:nvSpPr>
        <p:spPr>
          <a:xfrm>
            <a:off x="7403269" y="2531101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xmlns="" id="{CDD65559-2AC3-4FD7-885E-B5523B3C7A1C}"/>
              </a:ext>
            </a:extLst>
          </p:cNvPr>
          <p:cNvSpPr/>
          <p:nvPr/>
        </p:nvSpPr>
        <p:spPr>
          <a:xfrm>
            <a:off x="7403269" y="2903963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3" name="Rectangle 25">
            <a:extLst>
              <a:ext uri="{FF2B5EF4-FFF2-40B4-BE49-F238E27FC236}">
                <a16:creationId xmlns:a16="http://schemas.microsoft.com/office/drawing/2014/main" xmlns="" id="{B8226146-3C62-4D09-B2FC-AEA6DCDCEBD1}"/>
              </a:ext>
            </a:extLst>
          </p:cNvPr>
          <p:cNvSpPr/>
          <p:nvPr/>
        </p:nvSpPr>
        <p:spPr>
          <a:xfrm>
            <a:off x="7403269" y="271775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xmlns="" id="{58EC58BC-3F63-4835-AE79-AC7C8E1E8B60}"/>
              </a:ext>
            </a:extLst>
          </p:cNvPr>
          <p:cNvSpPr/>
          <p:nvPr/>
        </p:nvSpPr>
        <p:spPr>
          <a:xfrm>
            <a:off x="7403269" y="3276600"/>
            <a:ext cx="319596" cy="186431"/>
          </a:xfrm>
          <a:prstGeom prst="rect">
            <a:avLst/>
          </a:prstGeom>
          <a:pattFill prst="dkDnDiag">
            <a:fgClr>
              <a:srgbClr val="FF000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15" name="Straight Arrow Connector 48">
            <a:extLst>
              <a:ext uri="{FF2B5EF4-FFF2-40B4-BE49-F238E27FC236}">
                <a16:creationId xmlns:a16="http://schemas.microsoft.com/office/drawing/2014/main" xmlns="" id="{A113CEEE-BF2D-45A5-A4E3-0A0B62C6D0CE}"/>
              </a:ext>
            </a:extLst>
          </p:cNvPr>
          <p:cNvCxnSpPr>
            <a:cxnSpLocks/>
          </p:cNvCxnSpPr>
          <p:nvPr/>
        </p:nvCxnSpPr>
        <p:spPr>
          <a:xfrm>
            <a:off x="7040125" y="2570329"/>
            <a:ext cx="404904" cy="62361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50">
            <a:extLst>
              <a:ext uri="{FF2B5EF4-FFF2-40B4-BE49-F238E27FC236}">
                <a16:creationId xmlns:a16="http://schemas.microsoft.com/office/drawing/2014/main" xmlns="" id="{5E76E19F-DDD0-4ADE-AA27-CD98E591EBC6}"/>
              </a:ext>
            </a:extLst>
          </p:cNvPr>
          <p:cNvSpPr txBox="1"/>
          <p:nvPr/>
        </p:nvSpPr>
        <p:spPr>
          <a:xfrm>
            <a:off x="5778843" y="2461432"/>
            <a:ext cx="1081337" cy="225997"/>
          </a:xfrm>
          <a:prstGeom prst="rect">
            <a:avLst/>
          </a:prstGeom>
          <a:noFill/>
        </p:spPr>
        <p:txBody>
          <a:bodyPr wrap="none" lIns="68580" tIns="34290" rIns="68580" rtlCol="0" anchor="t">
            <a:noAutofit/>
          </a:bodyPr>
          <a:lstStyle/>
          <a:p>
            <a:r>
              <a:rPr lang="en-US" sz="900" dirty="0"/>
              <a:t>Primary 20MHz channel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xmlns:lc="http://schemas.openxmlformats.org/drawingml/2006/lockedCanvas" id="{910D33C3-ED1A-4409-A611-4511B88FC2C7}"/>
              </a:ext>
            </a:extLst>
          </p:cNvPr>
          <p:cNvSpPr/>
          <p:nvPr/>
        </p:nvSpPr>
        <p:spPr>
          <a:xfrm>
            <a:off x="7403269" y="4588502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xmlns:lc="http://schemas.openxmlformats.org/drawingml/2006/lockedCanvas" id="{672F0EEE-5C5D-4F06-B92D-FB7F6A41E212}"/>
              </a:ext>
            </a:extLst>
          </p:cNvPr>
          <p:cNvSpPr/>
          <p:nvPr/>
        </p:nvSpPr>
        <p:spPr>
          <a:xfrm>
            <a:off x="7403269" y="4961364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xmlns:lc="http://schemas.openxmlformats.org/drawingml/2006/lockedCanvas" id="{29A56A5D-6913-401B-A1C5-0779ACF6C2D9}"/>
              </a:ext>
            </a:extLst>
          </p:cNvPr>
          <p:cNvSpPr/>
          <p:nvPr/>
        </p:nvSpPr>
        <p:spPr>
          <a:xfrm>
            <a:off x="7403269" y="514779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xmlns:lc="http://schemas.openxmlformats.org/drawingml/2006/lockedCanvas" id="{ECFC0099-55AB-496C-B8A0-7ADEB4882F04}"/>
              </a:ext>
            </a:extLst>
          </p:cNvPr>
          <p:cNvSpPr/>
          <p:nvPr/>
        </p:nvSpPr>
        <p:spPr>
          <a:xfrm>
            <a:off x="7403269" y="3842777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xmlns:lc="http://schemas.openxmlformats.org/drawingml/2006/lockedCanvas" id="{3E537AF7-5768-4864-98F8-9CAFDF2CA671}"/>
              </a:ext>
            </a:extLst>
          </p:cNvPr>
          <p:cNvSpPr/>
          <p:nvPr/>
        </p:nvSpPr>
        <p:spPr>
          <a:xfrm>
            <a:off x="7403269" y="402920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2" name="Rectangle 22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D65559-2AC3-4FD7-885E-B5523B3C7A1C}"/>
              </a:ext>
            </a:extLst>
          </p:cNvPr>
          <p:cNvSpPr/>
          <p:nvPr/>
        </p:nvSpPr>
        <p:spPr>
          <a:xfrm>
            <a:off x="7403269" y="4402070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3" name="Rectangle 25">
            <a:extLst>
              <a:ext uri="{FF2B5EF4-FFF2-40B4-BE49-F238E27FC236}">
                <a16:creationId xmlns="" xmlns:a16="http://schemas.microsoft.com/office/drawing/2014/main" xmlns:lc="http://schemas.openxmlformats.org/drawingml/2006/lockedCanvas" id="{B8226146-3C62-4D09-B2FC-AEA6DCDCEBD1}"/>
              </a:ext>
            </a:extLst>
          </p:cNvPr>
          <p:cNvSpPr/>
          <p:nvPr/>
        </p:nvSpPr>
        <p:spPr>
          <a:xfrm>
            <a:off x="7403269" y="421586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4" name="Rectangle 26">
            <a:extLst>
              <a:ext uri="{FF2B5EF4-FFF2-40B4-BE49-F238E27FC236}">
                <a16:creationId xmlns="" xmlns:a16="http://schemas.microsoft.com/office/drawing/2014/main" xmlns:lc="http://schemas.openxmlformats.org/drawingml/2006/lockedCanvas" id="{58EC58BC-3F63-4835-AE79-AC7C8E1E8B60}"/>
              </a:ext>
            </a:extLst>
          </p:cNvPr>
          <p:cNvSpPr/>
          <p:nvPr/>
        </p:nvSpPr>
        <p:spPr>
          <a:xfrm>
            <a:off x="7403269" y="4774707"/>
            <a:ext cx="319596" cy="186431"/>
          </a:xfrm>
          <a:prstGeom prst="rect">
            <a:avLst/>
          </a:prstGeom>
          <a:pattFill prst="dkDnDiag">
            <a:fgClr>
              <a:srgbClr val="FF000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5" name="Left Brace 46">
            <a:extLst>
              <a:ext uri="{FF2B5EF4-FFF2-40B4-BE49-F238E27FC236}">
                <a16:creationId xmlns="" xmlns:a16="http://schemas.microsoft.com/office/drawing/2014/main" xmlns:lc="http://schemas.openxmlformats.org/drawingml/2006/lockedCanvas" id="{6578CE45-A2FF-4C57-9901-110C92537D5F}"/>
              </a:ext>
            </a:extLst>
          </p:cNvPr>
          <p:cNvSpPr/>
          <p:nvPr/>
        </p:nvSpPr>
        <p:spPr>
          <a:xfrm rot="10800000">
            <a:off x="7745519" y="2333409"/>
            <a:ext cx="95924" cy="756985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6" name="文本框 25"/>
          <p:cNvSpPr txBox="1"/>
          <p:nvPr/>
        </p:nvSpPr>
        <p:spPr>
          <a:xfrm>
            <a:off x="7864097" y="2500543"/>
            <a:ext cx="1157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 MHz for VHT/HE STAs</a:t>
            </a:r>
            <a:endParaRPr lang="zh-CN" altLang="en-US" dirty="0"/>
          </a:p>
        </p:txBody>
      </p:sp>
      <p:sp>
        <p:nvSpPr>
          <p:cNvPr id="27" name="Left Brace 46">
            <a:extLst>
              <a:ext uri="{FF2B5EF4-FFF2-40B4-BE49-F238E27FC236}">
                <a16:creationId xmlns:a16="http://schemas.microsoft.com/office/drawing/2014/main" xmlns="" id="{6578CE45-A2FF-4C57-9901-110C92537D5F}"/>
              </a:ext>
            </a:extLst>
          </p:cNvPr>
          <p:cNvSpPr/>
          <p:nvPr/>
        </p:nvSpPr>
        <p:spPr>
          <a:xfrm>
            <a:off x="7268725" y="2344671"/>
            <a:ext cx="95924" cy="298955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0" name="文本框 29"/>
          <p:cNvSpPr txBox="1"/>
          <p:nvPr/>
        </p:nvSpPr>
        <p:spPr>
          <a:xfrm>
            <a:off x="6278125" y="3617054"/>
            <a:ext cx="106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320 MHz for EHT STAs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78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EHT </a:t>
            </a:r>
            <a:r>
              <a:rPr lang="en-US" altLang="zh-CN" dirty="0" smtClean="0"/>
              <a:t>operation </a:t>
            </a:r>
            <a:r>
              <a:rPr lang="en-US" altLang="zh-CN" dirty="0"/>
              <a:t>element contains the following fields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Indication Scheme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2. Three CCFS fields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EF371485-6C32-4961-97F7-E6061BB16E27}"/>
              </a:ext>
            </a:extLst>
          </p:cNvPr>
          <p:cNvSpPr/>
          <p:nvPr/>
        </p:nvSpPr>
        <p:spPr bwMode="auto">
          <a:xfrm>
            <a:off x="1029775" y="3626339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25C0D8C2-78F0-4F9D-B577-23661442DC7B}"/>
              </a:ext>
            </a:extLst>
          </p:cNvPr>
          <p:cNvSpPr/>
          <p:nvPr/>
        </p:nvSpPr>
        <p:spPr bwMode="auto">
          <a:xfrm>
            <a:off x="2711525" y="3626339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9" name="Straight Arrow Connector 7">
            <a:extLst>
              <a:ext uri="{FF2B5EF4-FFF2-40B4-BE49-F238E27FC236}">
                <a16:creationId xmlns:a16="http://schemas.microsoft.com/office/drawing/2014/main" xmlns="" id="{EE6A52D0-6437-4258-ACC9-1A6A76AB4BAA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1876273" y="412992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8">
            <a:extLst>
              <a:ext uri="{FF2B5EF4-FFF2-40B4-BE49-F238E27FC236}">
                <a16:creationId xmlns:a16="http://schemas.microsoft.com/office/drawing/2014/main" xmlns="" id="{D49B41D4-943C-47E0-B408-2D0E698A4C3E}"/>
              </a:ext>
            </a:extLst>
          </p:cNvPr>
          <p:cNvCxnSpPr>
            <a:cxnSpLocks/>
          </p:cNvCxnSpPr>
          <p:nvPr/>
        </p:nvCxnSpPr>
        <p:spPr bwMode="auto">
          <a:xfrm flipV="1">
            <a:off x="2722771" y="414095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9">
            <a:extLst>
              <a:ext uri="{FF2B5EF4-FFF2-40B4-BE49-F238E27FC236}">
                <a16:creationId xmlns:a16="http://schemas.microsoft.com/office/drawing/2014/main" xmlns="" id="{F39A8F59-51EA-44CA-9ECB-673E7C1E600A}"/>
              </a:ext>
            </a:extLst>
          </p:cNvPr>
          <p:cNvSpPr txBox="1"/>
          <p:nvPr/>
        </p:nvSpPr>
        <p:spPr>
          <a:xfrm>
            <a:off x="1551974" y="4444456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xmlns="" id="{29A8D47B-1FBC-4E36-87B1-40BAB720D6F6}"/>
              </a:ext>
            </a:extLst>
          </p:cNvPr>
          <p:cNvSpPr txBox="1"/>
          <p:nvPr/>
        </p:nvSpPr>
        <p:spPr>
          <a:xfrm>
            <a:off x="2442065" y="4433426"/>
            <a:ext cx="89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xmlns="" id="{F1BE624D-A25D-4A4D-813E-5EAFEE587D7E}"/>
              </a:ext>
            </a:extLst>
          </p:cNvPr>
          <p:cNvSpPr/>
          <p:nvPr/>
        </p:nvSpPr>
        <p:spPr bwMode="auto">
          <a:xfrm>
            <a:off x="4398506" y="3626339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14" name="Straight Arrow Connector 21">
            <a:extLst>
              <a:ext uri="{FF2B5EF4-FFF2-40B4-BE49-F238E27FC236}">
                <a16:creationId xmlns:a16="http://schemas.microsoft.com/office/drawing/2014/main" xmlns="" id="{B578F652-0AD7-4921-B6FB-D20C7683EF72}"/>
              </a:ext>
            </a:extLst>
          </p:cNvPr>
          <p:cNvCxnSpPr>
            <a:cxnSpLocks/>
          </p:cNvCxnSpPr>
          <p:nvPr/>
        </p:nvCxnSpPr>
        <p:spPr bwMode="auto">
          <a:xfrm flipV="1">
            <a:off x="4390708" y="414095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22">
            <a:extLst>
              <a:ext uri="{FF2B5EF4-FFF2-40B4-BE49-F238E27FC236}">
                <a16:creationId xmlns:a16="http://schemas.microsoft.com/office/drawing/2014/main" xmlns="" id="{320764DD-A634-452C-9DD2-4CF0111F42C4}"/>
              </a:ext>
            </a:extLst>
          </p:cNvPr>
          <p:cNvSpPr txBox="1"/>
          <p:nvPr/>
        </p:nvSpPr>
        <p:spPr>
          <a:xfrm>
            <a:off x="4068683" y="4433426"/>
            <a:ext cx="715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CCFS5</a:t>
            </a:r>
            <a:endParaRPr lang="en-US" dirty="0"/>
          </a:p>
        </p:txBody>
      </p: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C5E7B1F4-AE6A-4C56-91C9-F90BA0DAE5D5}"/>
              </a:ext>
            </a:extLst>
          </p:cNvPr>
          <p:cNvSpPr/>
          <p:nvPr/>
        </p:nvSpPr>
        <p:spPr bwMode="auto">
          <a:xfrm>
            <a:off x="676318" y="514986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xmlns="" id="{E67292B9-5EC4-4A0C-8F13-B03F854EE10A}"/>
              </a:ext>
            </a:extLst>
          </p:cNvPr>
          <p:cNvSpPr/>
          <p:nvPr/>
        </p:nvSpPr>
        <p:spPr bwMode="auto">
          <a:xfrm>
            <a:off x="2359851" y="514986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18" name="Straight Arrow Connector 25">
            <a:extLst>
              <a:ext uri="{FF2B5EF4-FFF2-40B4-BE49-F238E27FC236}">
                <a16:creationId xmlns:a16="http://schemas.microsoft.com/office/drawing/2014/main" xmlns="" id="{3327EA23-4FD9-4BDA-91B6-E0D2D264D150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 flipV="1">
            <a:off x="1522816" y="5653456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26">
            <a:extLst>
              <a:ext uri="{FF2B5EF4-FFF2-40B4-BE49-F238E27FC236}">
                <a16:creationId xmlns:a16="http://schemas.microsoft.com/office/drawing/2014/main" xmlns="" id="{BFD78695-E3C5-4FAF-8E89-1E958712FF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69314" y="566448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27">
            <a:extLst>
              <a:ext uri="{FF2B5EF4-FFF2-40B4-BE49-F238E27FC236}">
                <a16:creationId xmlns:a16="http://schemas.microsoft.com/office/drawing/2014/main" xmlns="" id="{9E17E473-0C1E-40D9-B2F4-4D1177511A88}"/>
              </a:ext>
            </a:extLst>
          </p:cNvPr>
          <p:cNvSpPr txBox="1"/>
          <p:nvPr/>
        </p:nvSpPr>
        <p:spPr>
          <a:xfrm>
            <a:off x="1204532" y="5959260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21" name="TextBox 28">
            <a:extLst>
              <a:ext uri="{FF2B5EF4-FFF2-40B4-BE49-F238E27FC236}">
                <a16:creationId xmlns:a16="http://schemas.microsoft.com/office/drawing/2014/main" xmlns="" id="{0E16A887-B22D-4E32-A4CD-8E408B732C4C}"/>
              </a:ext>
            </a:extLst>
          </p:cNvPr>
          <p:cNvSpPr txBox="1"/>
          <p:nvPr/>
        </p:nvSpPr>
        <p:spPr>
          <a:xfrm>
            <a:off x="2047288" y="5956955"/>
            <a:ext cx="1152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22" name="Rectangle 29">
            <a:extLst>
              <a:ext uri="{FF2B5EF4-FFF2-40B4-BE49-F238E27FC236}">
                <a16:creationId xmlns:a16="http://schemas.microsoft.com/office/drawing/2014/main" xmlns="" id="{365893A1-9B09-4A76-830A-049335CE0F28}"/>
              </a:ext>
            </a:extLst>
          </p:cNvPr>
          <p:cNvSpPr/>
          <p:nvPr/>
        </p:nvSpPr>
        <p:spPr bwMode="auto">
          <a:xfrm>
            <a:off x="5327930" y="5149868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23" name="Straight Arrow Connector 30">
            <a:extLst>
              <a:ext uri="{FF2B5EF4-FFF2-40B4-BE49-F238E27FC236}">
                <a16:creationId xmlns:a16="http://schemas.microsoft.com/office/drawing/2014/main" xmlns="" id="{703E78C5-1A04-4FB2-AF67-7F7BBC6BFB5C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5175" y="5654573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31">
            <a:extLst>
              <a:ext uri="{FF2B5EF4-FFF2-40B4-BE49-F238E27FC236}">
                <a16:creationId xmlns:a16="http://schemas.microsoft.com/office/drawing/2014/main" xmlns="" id="{29A23CC2-6A4A-495F-B0BD-DF4AF2089627}"/>
              </a:ext>
            </a:extLst>
          </p:cNvPr>
          <p:cNvSpPr txBox="1"/>
          <p:nvPr/>
        </p:nvSpPr>
        <p:spPr>
          <a:xfrm>
            <a:off x="6683150" y="5947041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CCFS5</a:t>
            </a:r>
            <a:endParaRPr 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2743200" y="2564936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3858313" y="2564936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4495026" y="2564935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5768452" y="2564935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5131739" y="2564935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78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107295</TotalTime>
  <Words>1230</Words>
  <Application>Microsoft Office PowerPoint</Application>
  <PresentationFormat>全屏显示(4:3)</PresentationFormat>
  <Paragraphs>287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2059</cp:revision>
  <cp:lastPrinted>1998-02-10T13:28:06Z</cp:lastPrinted>
  <dcterms:created xsi:type="dcterms:W3CDTF">2004-12-02T14:01:45Z</dcterms:created>
  <dcterms:modified xsi:type="dcterms:W3CDTF">2020-04-29T01:18:31Z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(3)Pv9ixR5QQ+7RRe9noOvaBffSxOH6KmJ7AyqK+pfgoSEXV4/iZQ1Rm/SxEEQw63TrzcwSIY5b
zq2ulGfFeZODF3Hhi6GO+GL6WwR8vzKXsGrz2O+rB/qaWpfYD63+5EGA1MZ2jR1RErwvawS6
E2+WajoQ5QsqkHCvUr8HBsweg1sRjYe1L2sAX3KnjJzNKph2hoLpEJZ3VKACI7Ed6h7RAFYw
SCbPacV6dSMupHPeG8</vt:lpwstr>
  </property>
  <property fmtid="{D5CDD505-2E9C-101B-9397-08002B2CF9AE}" pid="4" name="_2015_ms_pID_7253431">
    <vt:lpwstr>RuQesxxKqQzDrfpxmlmy/JQ4ikTUebXaOJLJwowjQ71YZ/lFjaKPfl
tpdDzJh5lx5B7mK0n+irlRfUmym630W/0KWvtlm4QvwweOuBAAgfz4vTnkGcRdNFWdwuNT3i
4F3CJZbEse4iZZdCajDaq4VpnQ2yzJpdrBvQInbTdDuDBRrFYzdJexzMg2q1JO3zXSYleGQv
yCvKuYTheLSp0+v/LHfmQuZ+t4cRKxYyrgWP</vt:lpwstr>
  </property>
  <property fmtid="{D5CDD505-2E9C-101B-9397-08002B2CF9AE}" pid="5" name="_2015_ms_pID_7253432">
    <vt:lpwstr>P9hOUhUeeKW9XlMALm0DIYA=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1587451860</vt:lpwstr>
  </property>
</Properties>
</file>