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338" r:id="rId5"/>
    <p:sldId id="530" r:id="rId6"/>
    <p:sldId id="499" r:id="rId7"/>
    <p:sldId id="531" r:id="rId8"/>
    <p:sldId id="526" r:id="rId9"/>
    <p:sldId id="529" r:id="rId10"/>
    <p:sldId id="527" r:id="rId11"/>
    <p:sldId id="523" r:id="rId12"/>
    <p:sldId id="528" r:id="rId13"/>
    <p:sldId id="524" r:id="rId14"/>
    <p:sldId id="525" r:id="rId15"/>
    <p:sldId id="508" r:id="rId16"/>
    <p:sldId id="517" r:id="rId17"/>
    <p:sldId id="522"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9548" autoAdjust="0"/>
  </p:normalViewPr>
  <p:slideViewPr>
    <p:cSldViewPr>
      <p:cViewPr varScale="1">
        <p:scale>
          <a:sx n="89" d="100"/>
          <a:sy n="89" d="100"/>
        </p:scale>
        <p:origin x="147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3120"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802.11-20/0671r0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0188-03-00be-multi-link-triggered-uplink-access.pptx" TargetMode="External"/><Relationship Id="rId2" Type="http://schemas.openxmlformats.org/officeDocument/2006/relationships/hyperlink" Target="https://mentor.ieee.org/802.11/dcn/19/11-20-0670-00-00be-synchronous-multi-link-operation-follow-up.ppt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433-05-00be-ppdu-alignment-in-str-constrained-multi-link.ppt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Multi-link Triggered Uplink Access Follow Up</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2020-07-04</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a:t>
            </a:r>
            <a:r>
              <a:rPr lang="en-US" dirty="0" smtClean="0"/>
              <a:t>2020</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2" name="Object 11"/>
          <p:cNvGraphicFramePr>
            <a:graphicFrameLocks noChangeAspect="1"/>
          </p:cNvGraphicFramePr>
          <p:nvPr>
            <p:extLst>
              <p:ext uri="{D42A27DB-BD31-4B8C-83A1-F6EECF244321}">
                <p14:modId xmlns:p14="http://schemas.microsoft.com/office/powerpoint/2010/main" val="1493596262"/>
              </p:ext>
            </p:extLst>
          </p:nvPr>
        </p:nvGraphicFramePr>
        <p:xfrm>
          <a:off x="533400" y="3124200"/>
          <a:ext cx="8053388" cy="3181350"/>
        </p:xfrm>
        <a:graphic>
          <a:graphicData uri="http://schemas.openxmlformats.org/presentationml/2006/ole">
            <mc:AlternateContent xmlns:mc="http://schemas.openxmlformats.org/markup-compatibility/2006">
              <mc:Choice xmlns:v="urn:schemas-microsoft-com:vml" Requires="v">
                <p:oleObj spid="_x0000_s2529" name="Document" r:id="rId4" imgW="8290751" imgH="3283832" progId="Word.Document.8">
                  <p:embed/>
                </p:oleObj>
              </mc:Choice>
              <mc:Fallback>
                <p:oleObj name="Document" r:id="rId4" imgW="8290751" imgH="3283832" progId="Word.Document.8">
                  <p:embed/>
                  <p:pic>
                    <p:nvPicPr>
                      <p:cNvPr id="0" name=""/>
                      <p:cNvPicPr>
                        <a:picLocks noChangeAspect="1" noChangeArrowheads="1"/>
                      </p:cNvPicPr>
                      <p:nvPr/>
                    </p:nvPicPr>
                    <p:blipFill>
                      <a:blip r:embed="rId5"/>
                      <a:srcRect/>
                      <a:stretch>
                        <a:fillRect/>
                      </a:stretch>
                    </p:blipFill>
                    <p:spPr bwMode="auto">
                      <a:xfrm>
                        <a:off x="533400" y="3124200"/>
                        <a:ext cx="8053388" cy="3181350"/>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dirty="0"/>
              <a:t>When the TB PPDUs solicit control response frames (e.g., Block </a:t>
            </a:r>
            <a:r>
              <a:rPr lang="en-US" dirty="0" err="1"/>
              <a:t>Ack</a:t>
            </a:r>
            <a:r>
              <a:rPr lang="en-US" dirty="0"/>
              <a:t>), if the difference between the ending times of those TB PPDUs is greater than SIFS – Timing Margin (e.g., (</a:t>
            </a:r>
            <a:r>
              <a:rPr lang="en-US" dirty="0" err="1"/>
              <a:t>aSIFSTime</a:t>
            </a:r>
            <a:r>
              <a:rPr lang="en-US" dirty="0"/>
              <a:t> + </a:t>
            </a:r>
            <a:r>
              <a:rPr lang="en-US" dirty="0" err="1"/>
              <a:t>aSignalExtension</a:t>
            </a:r>
            <a:r>
              <a:rPr lang="en-US" dirty="0"/>
              <a:t>)/</a:t>
            </a:r>
            <a:r>
              <a:rPr lang="en-US" dirty="0" smtClean="0"/>
              <a:t>2 [1]), </a:t>
            </a:r>
            <a:r>
              <a:rPr lang="en-US" dirty="0"/>
              <a:t>the non-STR non-AP MLD may fail to decode the control response frames. </a:t>
            </a:r>
          </a:p>
          <a:p>
            <a:pPr lvl="1"/>
            <a:endParaRPr lang="en-US" dirty="0"/>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UL Length subfield</a:t>
            </a:r>
          </a:p>
        </p:txBody>
      </p:sp>
      <p:pic>
        <p:nvPicPr>
          <p:cNvPr id="7" name="Picture 6"/>
          <p:cNvPicPr>
            <a:picLocks noChangeAspect="1"/>
          </p:cNvPicPr>
          <p:nvPr/>
        </p:nvPicPr>
        <p:blipFill>
          <a:blip r:embed="rId2"/>
          <a:stretch>
            <a:fillRect/>
          </a:stretch>
        </p:blipFill>
        <p:spPr>
          <a:xfrm>
            <a:off x="0" y="4450361"/>
            <a:ext cx="9144000" cy="2026639"/>
          </a:xfrm>
          <a:prstGeom prst="rect">
            <a:avLst/>
          </a:prstGeom>
        </p:spPr>
      </p:pic>
    </p:spTree>
    <p:extLst>
      <p:ext uri="{BB962C8B-B14F-4D97-AF65-F5344CB8AC3E}">
        <p14:creationId xmlns:p14="http://schemas.microsoft.com/office/powerpoint/2010/main" val="38415835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dirty="0" smtClean="0"/>
              <a:t>So, in order to allows the frames in the TB PPDUs to solicit control response frames from the AP MLD, the UL Length subfield values in the Trigger frames shall be set to ensure that the difference between the ending times of the solicited TB PPDUs is less than or equal to (</a:t>
            </a:r>
            <a:r>
              <a:rPr lang="en-US" dirty="0" err="1" smtClean="0"/>
              <a:t>aSIFSTime</a:t>
            </a:r>
            <a:r>
              <a:rPr lang="en-US" dirty="0" smtClean="0"/>
              <a:t> + </a:t>
            </a:r>
            <a:r>
              <a:rPr lang="en-US" dirty="0" err="1" smtClean="0"/>
              <a:t>aSignalExtension</a:t>
            </a:r>
            <a:r>
              <a:rPr lang="en-US" dirty="0" smtClean="0"/>
              <a:t>)/2.</a:t>
            </a:r>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UL Length subfield</a:t>
            </a:r>
          </a:p>
        </p:txBody>
      </p:sp>
      <p:pic>
        <p:nvPicPr>
          <p:cNvPr id="7" name="Picture 6"/>
          <p:cNvPicPr>
            <a:picLocks noChangeAspect="1"/>
          </p:cNvPicPr>
          <p:nvPr/>
        </p:nvPicPr>
        <p:blipFill>
          <a:blip r:embed="rId2"/>
          <a:stretch>
            <a:fillRect/>
          </a:stretch>
        </p:blipFill>
        <p:spPr>
          <a:xfrm>
            <a:off x="0" y="4081272"/>
            <a:ext cx="9144000" cy="2395728"/>
          </a:xfrm>
          <a:prstGeom prst="rect">
            <a:avLst/>
          </a:prstGeom>
        </p:spPr>
      </p:pic>
    </p:spTree>
    <p:extLst>
      <p:ext uri="{BB962C8B-B14F-4D97-AF65-F5344CB8AC3E}">
        <p14:creationId xmlns:p14="http://schemas.microsoft.com/office/powerpoint/2010/main" val="26363366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pPr marL="0" indent="0">
              <a:buNone/>
            </a:pPr>
            <a:r>
              <a:rPr lang="en-US" dirty="0"/>
              <a:t>[1] </a:t>
            </a:r>
            <a:r>
              <a:rPr lang="en-US" dirty="0">
                <a:hlinkClick r:id="rId2"/>
              </a:rPr>
              <a:t>https://</a:t>
            </a:r>
            <a:r>
              <a:rPr lang="en-US" dirty="0" smtClean="0">
                <a:hlinkClick r:id="rId2"/>
              </a:rPr>
              <a:t>mentor.ieee.org/802.11/dcn/19/11-20-0670-00-00be-synchronous-multi-link-operation-follow-up.pptx</a:t>
            </a:r>
            <a:endParaRPr lang="en-US" dirty="0" smtClean="0"/>
          </a:p>
          <a:p>
            <a:pPr marL="0" indent="0">
              <a:buNone/>
            </a:pPr>
            <a:r>
              <a:rPr lang="en-US" dirty="0" smtClean="0"/>
              <a:t>[2] </a:t>
            </a:r>
            <a:r>
              <a:rPr lang="en-US" dirty="0" smtClean="0">
                <a:hlinkClick r:id="rId3"/>
              </a:rPr>
              <a:t>https</a:t>
            </a:r>
            <a:r>
              <a:rPr lang="en-US" dirty="0">
                <a:hlinkClick r:id="rId3"/>
              </a:rPr>
              <a:t>://</a:t>
            </a:r>
            <a:r>
              <a:rPr lang="en-US" dirty="0" smtClean="0">
                <a:hlinkClick r:id="rId3"/>
              </a:rPr>
              <a:t>mentor.ieee.org/802.11/dcn/20/11-20-0188-03-00be-multi-link-triggered-uplink-access.pptx</a:t>
            </a:r>
            <a:endParaRPr lang="en-US" dirty="0" smtClean="0"/>
          </a:p>
          <a:p>
            <a:pPr marL="0" indent="0">
              <a:buNone/>
            </a:pPr>
            <a:r>
              <a:rPr lang="en-US" dirty="0" smtClean="0"/>
              <a:t>[3] </a:t>
            </a:r>
            <a:r>
              <a:rPr lang="en-US" dirty="0">
                <a:hlinkClick r:id="rId4"/>
              </a:rPr>
              <a:t>https://</a:t>
            </a:r>
            <a:r>
              <a:rPr lang="en-US" dirty="0" smtClean="0">
                <a:hlinkClick r:id="rId4"/>
              </a:rPr>
              <a:t>mentor.ieee.org/802.11/dcn/20/11-20-0433-05-00be-ppdu-alignment-in-str-constrained-multi-link.pptx</a:t>
            </a:r>
            <a:endParaRPr lang="en-US" dirty="0" smtClean="0"/>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8" name="Title 1"/>
          <p:cNvSpPr>
            <a:spLocks noGrp="1"/>
          </p:cNvSpPr>
          <p:nvPr>
            <p:ph type="title"/>
          </p:nvPr>
        </p:nvSpPr>
        <p:spPr>
          <a:xfrm>
            <a:off x="-195" y="685800"/>
            <a:ext cx="9144195" cy="1066800"/>
          </a:xfrm>
        </p:spPr>
        <p:txBody>
          <a:bodyPr/>
          <a:lstStyle/>
          <a:p>
            <a:r>
              <a:rPr lang="en-US" dirty="0" smtClean="0"/>
              <a:t>References</a:t>
            </a:r>
            <a:endParaRPr lang="en-US" dirty="0"/>
          </a:p>
        </p:txBody>
      </p:sp>
    </p:spTree>
    <p:extLst>
      <p:ext uri="{BB962C8B-B14F-4D97-AF65-F5344CB8AC3E}">
        <p14:creationId xmlns:p14="http://schemas.microsoft.com/office/powerpoint/2010/main" val="6321096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05000"/>
            <a:ext cx="7772400" cy="4114800"/>
          </a:xfrm>
        </p:spPr>
        <p:txBody>
          <a:bodyPr/>
          <a:lstStyle/>
          <a:p>
            <a:r>
              <a:rPr lang="en-US" sz="2200" dirty="0" smtClean="0"/>
              <a:t>Do </a:t>
            </a:r>
            <a:r>
              <a:rPr lang="en-US" sz="2200" dirty="0"/>
              <a:t>you support the following Trigger frame transmission rule in the MLO?</a:t>
            </a:r>
            <a:endParaRPr lang="en-US" sz="2200" dirty="0" smtClean="0"/>
          </a:p>
          <a:p>
            <a:pPr lvl="1"/>
            <a:r>
              <a:rPr lang="en-US" dirty="0" smtClean="0"/>
              <a:t>An </a:t>
            </a:r>
            <a:r>
              <a:rPr lang="en-US" dirty="0"/>
              <a:t>AP in the AP MLD shall not send a Trigger frame with the CS Required subfield set to 1 to a STA in a non-STR non-AP MLD, when at least one PPDU from other STAs affiliated to the same non-STR non-AP MLD is scheduled for transmission before (</a:t>
            </a:r>
            <a:r>
              <a:rPr lang="en-US" dirty="0" err="1"/>
              <a:t>aSIFSTime</a:t>
            </a:r>
            <a:r>
              <a:rPr lang="en-US" dirty="0"/>
              <a:t> + </a:t>
            </a:r>
            <a:r>
              <a:rPr lang="en-US" dirty="0" err="1"/>
              <a:t>aSignalExtention</a:t>
            </a:r>
            <a:r>
              <a:rPr lang="en-US" dirty="0"/>
              <a:t> – </a:t>
            </a:r>
            <a:r>
              <a:rPr lang="en-US" dirty="0" err="1" smtClean="0"/>
              <a:t>aRxTxTurnaroundTime</a:t>
            </a:r>
            <a:r>
              <a:rPr lang="en-US" dirty="0" smtClean="0"/>
              <a:t>) </a:t>
            </a:r>
            <a:r>
              <a:rPr lang="en-US" dirty="0"/>
              <a:t>has expired after the PPDU containing the Trigger frame</a:t>
            </a:r>
            <a:r>
              <a:rPr lang="en-US" dirty="0" smtClean="0"/>
              <a:t>.</a:t>
            </a:r>
          </a:p>
          <a:p>
            <a:pPr lvl="2"/>
            <a:r>
              <a:rPr lang="en-US" dirty="0"/>
              <a:t>Note– In the above, </a:t>
            </a:r>
            <a:r>
              <a:rPr lang="en-US" dirty="0" err="1"/>
              <a:t>aRxTxTurnaroundTime</a:t>
            </a:r>
            <a:r>
              <a:rPr lang="en-US" dirty="0"/>
              <a:t> is </a:t>
            </a:r>
            <a:r>
              <a:rPr lang="en-US" dirty="0" smtClean="0"/>
              <a:t>4 </a:t>
            </a:r>
            <a:r>
              <a:rPr lang="en-US" dirty="0" err="1" smtClean="0"/>
              <a:t>μs</a:t>
            </a:r>
            <a:r>
              <a:rPr lang="en-US" dirty="0" smtClean="0"/>
              <a:t>.</a:t>
            </a:r>
          </a:p>
          <a:p>
            <a:pPr lvl="2"/>
            <a:r>
              <a:rPr lang="en-US" dirty="0" smtClean="0"/>
              <a:t>Note– </a:t>
            </a:r>
            <a:r>
              <a:rPr lang="en-US" dirty="0"/>
              <a:t>The ending times difference between a first PPDU that carrying a frame soliciting an immediate response frame and a second PPDU containing a Trigger frame with the CS Required subfield set to 1 is less than </a:t>
            </a:r>
            <a:r>
              <a:rPr lang="en-US" dirty="0" err="1"/>
              <a:t>aRxTxTurnaroundTime</a:t>
            </a:r>
            <a:r>
              <a:rPr lang="en-US" dirty="0"/>
              <a:t>.</a:t>
            </a:r>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38073816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a:t>2</a:t>
            </a:r>
          </a:p>
        </p:txBody>
      </p:sp>
      <p:sp>
        <p:nvSpPr>
          <p:cNvPr id="3" name="Content Placeholder 2"/>
          <p:cNvSpPr>
            <a:spLocks noGrp="1"/>
          </p:cNvSpPr>
          <p:nvPr>
            <p:ph idx="1"/>
          </p:nvPr>
        </p:nvSpPr>
        <p:spPr>
          <a:xfrm>
            <a:off x="685800" y="1905000"/>
            <a:ext cx="7772400" cy="4114800"/>
          </a:xfrm>
        </p:spPr>
        <p:txBody>
          <a:bodyPr/>
          <a:lstStyle/>
          <a:p>
            <a:r>
              <a:rPr lang="en-US" sz="2200" dirty="0"/>
              <a:t>Do you support the following Trigger frame transmission rule in the MLO?</a:t>
            </a:r>
          </a:p>
          <a:p>
            <a:pPr lvl="1"/>
            <a:r>
              <a:rPr lang="en-US" dirty="0" smtClean="0"/>
              <a:t>When an </a:t>
            </a:r>
            <a:r>
              <a:rPr lang="en-US" dirty="0"/>
              <a:t>AP MLD </a:t>
            </a:r>
            <a:r>
              <a:rPr lang="en-US" dirty="0" smtClean="0"/>
              <a:t>triggers simultaneously TB PPDUs </a:t>
            </a:r>
            <a:r>
              <a:rPr lang="en-US" dirty="0"/>
              <a:t>from more than one STAs affiliated to the same non-STR </a:t>
            </a:r>
            <a:r>
              <a:rPr lang="en-US" dirty="0" smtClean="0"/>
              <a:t>non-AP MLD </a:t>
            </a:r>
            <a:r>
              <a:rPr lang="en-US" dirty="0"/>
              <a:t>and allows the frames in the TB PPDUs to solicit </a:t>
            </a:r>
            <a:r>
              <a:rPr lang="en-US" dirty="0" smtClean="0"/>
              <a:t>control </a:t>
            </a:r>
            <a:r>
              <a:rPr lang="en-US" dirty="0"/>
              <a:t>response </a:t>
            </a:r>
            <a:r>
              <a:rPr lang="en-US" dirty="0" smtClean="0"/>
              <a:t>frames from </a:t>
            </a:r>
            <a:r>
              <a:rPr lang="en-US" dirty="0"/>
              <a:t>the AP MLD, then the UL Length subfield values in the soliciting Trigger frames shall be set to ensure that the difference between the ending times of the solicited TB PPDUs is less than or equal to (</a:t>
            </a:r>
            <a:r>
              <a:rPr lang="en-US" dirty="0" err="1"/>
              <a:t>aSIFSTime</a:t>
            </a:r>
            <a:r>
              <a:rPr lang="en-US" dirty="0"/>
              <a:t> + </a:t>
            </a:r>
            <a:r>
              <a:rPr lang="en-US" dirty="0" err="1"/>
              <a:t>aSignalExtension</a:t>
            </a:r>
            <a:r>
              <a:rPr lang="en-US" dirty="0"/>
              <a:t>)/</a:t>
            </a:r>
            <a:r>
              <a:rPr lang="en-US" dirty="0" smtClean="0"/>
              <a:t>2.</a:t>
            </a:r>
            <a:endParaRPr lang="en-US" dirty="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3809811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802.11be supports the following PPDU transmission restriction for the constrained multi-link operation: </a:t>
            </a:r>
          </a:p>
          <a:p>
            <a:pPr lvl="1"/>
            <a:r>
              <a:rPr lang="en-US" dirty="0"/>
              <a:t>If an AP MLD intends to align the ending time of DL PPDUs carrying a frame soliciting an immediate response simultaneously sent to the same non-STR non-AP MLD on multiple links, the AP MLD shall ensure that the difference between the ending times of transmitting DL PPDUs is less than TBD (&lt; SIFS).</a:t>
            </a:r>
          </a:p>
          <a:p>
            <a:pPr lvl="1"/>
            <a:r>
              <a:rPr lang="en-US" dirty="0"/>
              <a:t>Where the reference of the ending time of the PPDU is TBD</a:t>
            </a:r>
            <a:r>
              <a:rPr lang="en-US" dirty="0" smtClean="0"/>
              <a:t>.</a:t>
            </a:r>
          </a:p>
          <a:p>
            <a:pPr marL="457200" lvl="1" indent="0">
              <a:buNone/>
            </a:pPr>
            <a:r>
              <a:rPr lang="en-GB" dirty="0" smtClean="0"/>
              <a:t>[</a:t>
            </a:r>
            <a:r>
              <a:rPr lang="en-GB" dirty="0"/>
              <a:t>Motion 111, #SP0611-31, </a:t>
            </a:r>
            <a:r>
              <a:rPr lang="en-US" dirty="0"/>
              <a:t>[7]</a:t>
            </a:r>
            <a:r>
              <a:rPr lang="en-GB" dirty="0"/>
              <a:t> and </a:t>
            </a:r>
            <a:r>
              <a:rPr lang="en-US" dirty="0"/>
              <a:t>[109]</a:t>
            </a:r>
            <a:r>
              <a:rPr lang="en-GB" dirty="0"/>
              <a:t>]</a:t>
            </a:r>
            <a:endParaRPr lang="en-US" dirty="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Recap: </a:t>
            </a:r>
            <a:r>
              <a:rPr lang="en-US" dirty="0" smtClean="0">
                <a:solidFill>
                  <a:schemeClr val="tx1"/>
                </a:solidFill>
              </a:rPr>
              <a:t>Ending Times Alignment [1]</a:t>
            </a:r>
            <a:endParaRPr lang="en-US" dirty="0"/>
          </a:p>
        </p:txBody>
      </p:sp>
    </p:spTree>
    <p:extLst>
      <p:ext uri="{BB962C8B-B14F-4D97-AF65-F5344CB8AC3E}">
        <p14:creationId xmlns:p14="http://schemas.microsoft.com/office/powerpoint/2010/main" val="3863687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a:t>An AP performs an independent EDCA channel access on each link with its own EDCA parameters (</a:t>
            </a:r>
            <a:r>
              <a:rPr lang="en-US" sz="2000" dirty="0" err="1"/>
              <a:t>CWmin</a:t>
            </a:r>
            <a:r>
              <a:rPr lang="en-US" sz="2000" dirty="0"/>
              <a:t>, </a:t>
            </a:r>
            <a:r>
              <a:rPr lang="en-US" sz="2000" dirty="0" err="1"/>
              <a:t>CWmax</a:t>
            </a:r>
            <a:r>
              <a:rPr lang="en-US" sz="2000" dirty="0"/>
              <a:t>, AIFS, CW, and Retry Counter).</a:t>
            </a:r>
          </a:p>
          <a:p>
            <a:r>
              <a:rPr lang="en-US" sz="2000" dirty="0"/>
              <a:t>After obtaining a TXOP, the AP sends the Trigger frame and the STAs responds with the </a:t>
            </a:r>
            <a:r>
              <a:rPr lang="en-US" sz="2000" dirty="0" smtClean="0"/>
              <a:t>EHT </a:t>
            </a:r>
            <a:r>
              <a:rPr lang="en-US" sz="2000" dirty="0"/>
              <a:t>TB PPDU. </a:t>
            </a:r>
          </a:p>
          <a:p>
            <a:pPr lvl="1"/>
            <a:r>
              <a:rPr lang="en-US" sz="1800" dirty="0"/>
              <a:t>On each link, the PPDUs carrying the Trigger frame and the </a:t>
            </a:r>
            <a:r>
              <a:rPr lang="en-US" sz="1800" dirty="0" smtClean="0"/>
              <a:t>EHT </a:t>
            </a:r>
            <a:r>
              <a:rPr lang="en-US" sz="1800" dirty="0"/>
              <a:t>TB PPDU can be independently encoded into one of frequency segments. </a:t>
            </a:r>
          </a:p>
          <a:p>
            <a:endParaRPr lang="en-US" sz="1800" dirty="0"/>
          </a:p>
          <a:p>
            <a:endParaRPr lang="en-US" sz="1800" dirty="0" smtClean="0"/>
          </a:p>
          <a:p>
            <a:endParaRPr lang="en-US" sz="1800"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smtClean="0"/>
              <a:t>Recap: Multi-link </a:t>
            </a:r>
            <a:r>
              <a:rPr lang="en-US" dirty="0"/>
              <a:t>Triggered Uplink Access (TUA)</a:t>
            </a:r>
          </a:p>
        </p:txBody>
      </p:sp>
      <p:pic>
        <p:nvPicPr>
          <p:cNvPr id="2" name="Picture 1"/>
          <p:cNvPicPr>
            <a:picLocks noChangeAspect="1"/>
          </p:cNvPicPr>
          <p:nvPr/>
        </p:nvPicPr>
        <p:blipFill>
          <a:blip r:embed="rId2"/>
          <a:stretch>
            <a:fillRect/>
          </a:stretch>
        </p:blipFill>
        <p:spPr>
          <a:xfrm>
            <a:off x="0" y="4281475"/>
            <a:ext cx="9144000" cy="2195525"/>
          </a:xfrm>
          <a:prstGeom prst="rect">
            <a:avLst/>
          </a:prstGeom>
        </p:spPr>
      </p:pic>
    </p:spTree>
    <p:extLst>
      <p:ext uri="{BB962C8B-B14F-4D97-AF65-F5344CB8AC3E}">
        <p14:creationId xmlns:p14="http://schemas.microsoft.com/office/powerpoint/2010/main" val="2053873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This contribution </a:t>
            </a:r>
            <a:r>
              <a:rPr lang="en-US" dirty="0"/>
              <a:t>discusses </a:t>
            </a:r>
            <a:r>
              <a:rPr lang="en-US" dirty="0" smtClean="0"/>
              <a:t>the Trigger </a:t>
            </a:r>
            <a:r>
              <a:rPr lang="en-US" dirty="0"/>
              <a:t>frame fields setting in </a:t>
            </a:r>
            <a:r>
              <a:rPr lang="en-US" dirty="0" smtClean="0"/>
              <a:t>MLO for a non-STR </a:t>
            </a:r>
            <a:r>
              <a:rPr lang="en-US" dirty="0"/>
              <a:t>non-AP </a:t>
            </a:r>
            <a:r>
              <a:rPr lang="en-US" dirty="0" smtClean="0"/>
              <a:t>MLD.  </a:t>
            </a:r>
            <a:endParaRPr lang="en-US" dirty="0"/>
          </a:p>
          <a:p>
            <a:pPr lvl="1"/>
            <a:r>
              <a:rPr lang="en-US" dirty="0"/>
              <a:t>The CS Required subfield setting considering the ending times </a:t>
            </a:r>
            <a:r>
              <a:rPr lang="en-US" dirty="0" smtClean="0"/>
              <a:t>alignment. </a:t>
            </a:r>
            <a:endParaRPr lang="en-US" dirty="0"/>
          </a:p>
          <a:p>
            <a:pPr lvl="1"/>
            <a:r>
              <a:rPr lang="en-US" dirty="0"/>
              <a:t>The UL Length subfield setting considering the ending times </a:t>
            </a:r>
            <a:r>
              <a:rPr lang="en-US" dirty="0" smtClean="0"/>
              <a:t>alignment. </a:t>
            </a:r>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Introduction</a:t>
            </a:r>
            <a:endParaRPr lang="en-US" dirty="0"/>
          </a:p>
        </p:txBody>
      </p:sp>
    </p:spTree>
    <p:extLst>
      <p:ext uri="{BB962C8B-B14F-4D97-AF65-F5344CB8AC3E}">
        <p14:creationId xmlns:p14="http://schemas.microsoft.com/office/powerpoint/2010/main" val="528583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dirty="0" smtClean="0"/>
              <a:t>While </a:t>
            </a:r>
            <a:r>
              <a:rPr lang="en-US" dirty="0"/>
              <a:t>a STA in a non-STR non-AP MLD </a:t>
            </a:r>
            <a:r>
              <a:rPr lang="en-US" dirty="0" smtClean="0"/>
              <a:t>is </a:t>
            </a:r>
            <a:r>
              <a:rPr lang="en-US" dirty="0"/>
              <a:t>transmitting </a:t>
            </a:r>
            <a:r>
              <a:rPr lang="en-US" dirty="0" smtClean="0"/>
              <a:t>a PPDU (e.g., a TB PPDU) on a link, the </a:t>
            </a:r>
            <a:r>
              <a:rPr lang="en-US" dirty="0"/>
              <a:t>STA’s IDC interference can change the carrier sense (CS) of another link to a busy state (e.g., greater than ED threshold</a:t>
            </a:r>
            <a:r>
              <a:rPr lang="en-US" dirty="0" smtClean="0"/>
              <a:t>).</a:t>
            </a:r>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CS Required subfield</a:t>
            </a:r>
          </a:p>
        </p:txBody>
      </p:sp>
      <p:pic>
        <p:nvPicPr>
          <p:cNvPr id="59" name="Picture 58"/>
          <p:cNvPicPr>
            <a:picLocks noChangeAspect="1"/>
          </p:cNvPicPr>
          <p:nvPr/>
        </p:nvPicPr>
        <p:blipFill>
          <a:blip r:embed="rId2"/>
          <a:stretch>
            <a:fillRect/>
          </a:stretch>
        </p:blipFill>
        <p:spPr>
          <a:xfrm>
            <a:off x="0" y="4114800"/>
            <a:ext cx="9144000" cy="2418697"/>
          </a:xfrm>
          <a:prstGeom prst="rect">
            <a:avLst/>
          </a:prstGeom>
        </p:spPr>
      </p:pic>
    </p:spTree>
    <p:extLst>
      <p:ext uri="{BB962C8B-B14F-4D97-AF65-F5344CB8AC3E}">
        <p14:creationId xmlns:p14="http://schemas.microsoft.com/office/powerpoint/2010/main" val="39980661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dirty="0"/>
              <a:t>In such case, if </a:t>
            </a:r>
            <a:r>
              <a:rPr lang="en-US" dirty="0" smtClean="0"/>
              <a:t>an AP in </a:t>
            </a:r>
            <a:r>
              <a:rPr lang="en-US" dirty="0"/>
              <a:t>the AP MLD </a:t>
            </a:r>
            <a:r>
              <a:rPr lang="en-US" dirty="0" smtClean="0"/>
              <a:t>sends </a:t>
            </a:r>
            <a:r>
              <a:rPr lang="en-US" dirty="0"/>
              <a:t>a Trigger frame with the CS Required subfield set to 1 </a:t>
            </a:r>
            <a:r>
              <a:rPr lang="en-US" dirty="0" smtClean="0"/>
              <a:t>to a STA </a:t>
            </a:r>
            <a:r>
              <a:rPr lang="en-US" dirty="0"/>
              <a:t>in </a:t>
            </a:r>
            <a:r>
              <a:rPr lang="en-US" dirty="0" smtClean="0"/>
              <a:t>a </a:t>
            </a:r>
            <a:r>
              <a:rPr lang="en-US" dirty="0"/>
              <a:t>non-STR non-AP MLD without </a:t>
            </a:r>
            <a:r>
              <a:rPr lang="en-US" dirty="0"/>
              <a:t>ensuring that there is no IDC interference during the time performing </a:t>
            </a:r>
            <a:r>
              <a:rPr lang="en-US" dirty="0" smtClean="0"/>
              <a:t>a CCA (i.e., </a:t>
            </a:r>
            <a:r>
              <a:rPr lang="en-US" dirty="0" err="1" smtClean="0"/>
              <a:t>aSIFSTime</a:t>
            </a:r>
            <a:r>
              <a:rPr lang="en-US" dirty="0" smtClean="0"/>
              <a:t> + </a:t>
            </a:r>
            <a:r>
              <a:rPr lang="en-US" dirty="0" err="1" smtClean="0"/>
              <a:t>aSignalExtention</a:t>
            </a:r>
            <a:r>
              <a:rPr lang="en-US" dirty="0" smtClean="0"/>
              <a:t> – </a:t>
            </a:r>
            <a:r>
              <a:rPr lang="en-US" dirty="0" err="1" smtClean="0"/>
              <a:t>aRxTxTurnaroundTime</a:t>
            </a:r>
            <a:r>
              <a:rPr lang="en-US" dirty="0" smtClean="0"/>
              <a:t>), the recipient STA may </a:t>
            </a:r>
            <a:r>
              <a:rPr lang="en-US" dirty="0"/>
              <a:t>not respond to the Trigger </a:t>
            </a:r>
            <a:r>
              <a:rPr lang="en-US" dirty="0" smtClean="0"/>
              <a:t>frame. </a:t>
            </a:r>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CS Required subfield</a:t>
            </a:r>
          </a:p>
        </p:txBody>
      </p:sp>
      <p:pic>
        <p:nvPicPr>
          <p:cNvPr id="86" name="Picture 85"/>
          <p:cNvPicPr>
            <a:picLocks noChangeAspect="1"/>
          </p:cNvPicPr>
          <p:nvPr/>
        </p:nvPicPr>
        <p:blipFill>
          <a:blip r:embed="rId2"/>
          <a:stretch>
            <a:fillRect/>
          </a:stretch>
        </p:blipFill>
        <p:spPr>
          <a:xfrm>
            <a:off x="0" y="4128472"/>
            <a:ext cx="9144000" cy="2424728"/>
          </a:xfrm>
          <a:prstGeom prst="rect">
            <a:avLst/>
          </a:prstGeom>
        </p:spPr>
      </p:pic>
    </p:spTree>
    <p:extLst>
      <p:ext uri="{BB962C8B-B14F-4D97-AF65-F5344CB8AC3E}">
        <p14:creationId xmlns:p14="http://schemas.microsoft.com/office/powerpoint/2010/main" val="2483914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dirty="0" smtClean="0"/>
              <a:t>So, an AP </a:t>
            </a:r>
            <a:r>
              <a:rPr lang="en-US" dirty="0"/>
              <a:t>in </a:t>
            </a:r>
            <a:r>
              <a:rPr lang="en-US" dirty="0" smtClean="0"/>
              <a:t>an AP </a:t>
            </a:r>
            <a:r>
              <a:rPr lang="en-US" dirty="0"/>
              <a:t>MLD shall not send a Trigger frame with the CS Required subfield set to 1 to a STA in a non-STR non-AP MLD, when at least one PPDU from other STAs affiliated to the same non-STR non-AP MLD is scheduled for transmission before (</a:t>
            </a:r>
            <a:r>
              <a:rPr lang="en-US" dirty="0" err="1"/>
              <a:t>aSIFSTime</a:t>
            </a:r>
            <a:r>
              <a:rPr lang="en-US" dirty="0"/>
              <a:t> + </a:t>
            </a:r>
            <a:r>
              <a:rPr lang="en-US" dirty="0" err="1"/>
              <a:t>aSignalExtention</a:t>
            </a:r>
            <a:r>
              <a:rPr lang="en-US" dirty="0"/>
              <a:t> – </a:t>
            </a:r>
            <a:r>
              <a:rPr lang="en-US" dirty="0" err="1"/>
              <a:t>aRxTxTurnaroundTime</a:t>
            </a:r>
            <a:r>
              <a:rPr lang="en-US" dirty="0"/>
              <a:t>) has expired after the PPDU containing the Trigger frame.</a:t>
            </a:r>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CS Required subfield</a:t>
            </a:r>
          </a:p>
        </p:txBody>
      </p:sp>
    </p:spTree>
    <p:extLst>
      <p:ext uri="{BB962C8B-B14F-4D97-AF65-F5344CB8AC3E}">
        <p14:creationId xmlns:p14="http://schemas.microsoft.com/office/powerpoint/2010/main" val="636033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dirty="0" smtClean="0"/>
              <a:t>In other words,</a:t>
            </a:r>
          </a:p>
          <a:p>
            <a:pPr lvl="1"/>
            <a:r>
              <a:rPr lang="en-US" dirty="0" smtClean="0"/>
              <a:t>T</a:t>
            </a:r>
            <a:r>
              <a:rPr lang="en-US" dirty="0" smtClean="0"/>
              <a:t>he ending times difference between a first PPDU that carrying a frame soliciting an immediate response frame and a second PPDU containing a Trigger frame with the CS Required subfield set to 1 is less than </a:t>
            </a:r>
            <a:r>
              <a:rPr lang="en-US" dirty="0" err="1" smtClean="0"/>
              <a:t>aRxTxTurnaroundTime</a:t>
            </a:r>
            <a:r>
              <a:rPr lang="en-US" dirty="0" smtClean="0"/>
              <a:t>.</a:t>
            </a:r>
          </a:p>
          <a:p>
            <a:pPr lvl="2"/>
            <a:r>
              <a:rPr lang="en-US" dirty="0" smtClean="0"/>
              <a:t>The </a:t>
            </a:r>
            <a:r>
              <a:rPr lang="en-US" dirty="0"/>
              <a:t>ending time of the second PPDU is later than that of the first PPDU</a:t>
            </a:r>
            <a:r>
              <a:rPr lang="en-US" dirty="0" smtClean="0"/>
              <a:t>.</a:t>
            </a:r>
            <a:endParaRPr lang="en-US" dirty="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r>
              <a:rPr lang="en-US" dirty="0" smtClean="0"/>
              <a:t>:</a:t>
            </a:r>
            <a:br>
              <a:rPr lang="en-US" dirty="0" smtClean="0"/>
            </a:br>
            <a:r>
              <a:rPr lang="en-US" dirty="0" smtClean="0"/>
              <a:t> CS Required subfield</a:t>
            </a:r>
            <a:endParaRPr lang="en-US" dirty="0"/>
          </a:p>
        </p:txBody>
      </p:sp>
      <p:pic>
        <p:nvPicPr>
          <p:cNvPr id="35" name="Picture 34"/>
          <p:cNvPicPr>
            <a:picLocks noChangeAspect="1"/>
          </p:cNvPicPr>
          <p:nvPr/>
        </p:nvPicPr>
        <p:blipFill>
          <a:blip r:embed="rId2"/>
          <a:stretch>
            <a:fillRect/>
          </a:stretch>
        </p:blipFill>
        <p:spPr>
          <a:xfrm>
            <a:off x="0" y="3943702"/>
            <a:ext cx="9144000" cy="2533298"/>
          </a:xfrm>
          <a:prstGeom prst="rect">
            <a:avLst/>
          </a:prstGeom>
        </p:spPr>
      </p:pic>
      <p:sp>
        <p:nvSpPr>
          <p:cNvPr id="2" name="TextBox 1"/>
          <p:cNvSpPr txBox="1"/>
          <p:nvPr/>
        </p:nvSpPr>
        <p:spPr>
          <a:xfrm>
            <a:off x="1371600" y="4191000"/>
            <a:ext cx="1295400" cy="276999"/>
          </a:xfrm>
          <a:prstGeom prst="rect">
            <a:avLst/>
          </a:prstGeom>
          <a:noFill/>
        </p:spPr>
        <p:txBody>
          <a:bodyPr wrap="square" rtlCol="0">
            <a:spAutoFit/>
          </a:bodyPr>
          <a:lstStyle/>
          <a:p>
            <a:r>
              <a:rPr lang="en-US" dirty="0" smtClean="0"/>
              <a:t>First PPDU</a:t>
            </a:r>
            <a:endParaRPr lang="en-US" dirty="0"/>
          </a:p>
        </p:txBody>
      </p:sp>
      <p:sp>
        <p:nvSpPr>
          <p:cNvPr id="9" name="TextBox 8"/>
          <p:cNvSpPr txBox="1"/>
          <p:nvPr/>
        </p:nvSpPr>
        <p:spPr>
          <a:xfrm>
            <a:off x="1371600" y="5257800"/>
            <a:ext cx="1295400" cy="276999"/>
          </a:xfrm>
          <a:prstGeom prst="rect">
            <a:avLst/>
          </a:prstGeom>
          <a:noFill/>
        </p:spPr>
        <p:txBody>
          <a:bodyPr wrap="square" rtlCol="0">
            <a:spAutoFit/>
          </a:bodyPr>
          <a:lstStyle/>
          <a:p>
            <a:r>
              <a:rPr lang="en-US" dirty="0" smtClean="0"/>
              <a:t>Second PPDU</a:t>
            </a:r>
            <a:endParaRPr lang="en-US" dirty="0"/>
          </a:p>
        </p:txBody>
      </p:sp>
    </p:spTree>
    <p:extLst>
      <p:ext uri="{BB962C8B-B14F-4D97-AF65-F5344CB8AC3E}">
        <p14:creationId xmlns:p14="http://schemas.microsoft.com/office/powerpoint/2010/main" val="25519776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dirty="0"/>
              <a:t>When an AP MLD solicits simultaneously TB PPDUs from more than one STAs in the same non-STR non-AP MLD, the length of each TB PPDU sent on the different link is determined by the Trigger frame.</a:t>
            </a:r>
          </a:p>
          <a:p>
            <a:pPr lvl="1"/>
            <a:endParaRPr lang="en-US" dirty="0"/>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UL Length subfield</a:t>
            </a:r>
          </a:p>
        </p:txBody>
      </p:sp>
    </p:spTree>
    <p:extLst>
      <p:ext uri="{BB962C8B-B14F-4D97-AF65-F5344CB8AC3E}">
        <p14:creationId xmlns:p14="http://schemas.microsoft.com/office/powerpoint/2010/main" val="14106919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CA7BDBA-0428-497A-823E-604947E2874D}">
  <ds:schemaRefs>
    <ds:schemaRef ds:uri="http://schemas.microsoft.com/sharepoint/v3/contenttype/forms"/>
  </ds:schemaRefs>
</ds:datastoreItem>
</file>

<file path=customXml/itemProps2.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5DB7F03-E2F4-4208-8217-CF5CB1C8F085}">
  <ds:schemaRefs>
    <ds:schemaRef ds:uri="http://purl.org/dc/elements/1.1/"/>
    <ds:schemaRef ds:uri="http://schemas.microsoft.com/office/2006/metadata/properties"/>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107360</TotalTime>
  <Words>1060</Words>
  <Application>Microsoft Office PowerPoint</Application>
  <PresentationFormat>On-screen Show (4:3)</PresentationFormat>
  <Paragraphs>99</Paragraphs>
  <Slides>14</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 Unicode MS</vt:lpstr>
      <vt:lpstr>Arial</vt:lpstr>
      <vt:lpstr>Times New Roman</vt:lpstr>
      <vt:lpstr>802-11-Submission</vt:lpstr>
      <vt:lpstr>Document</vt:lpstr>
      <vt:lpstr>Multi-link Triggered Uplink Access Follow Up</vt:lpstr>
      <vt:lpstr>Recap: Ending Times Alignment [1]</vt:lpstr>
      <vt:lpstr>Recap: Multi-link Triggered Uplink Access (TUA)</vt:lpstr>
      <vt:lpstr>Introduction</vt:lpstr>
      <vt:lpstr>Trigger frame fields setting in MLO:  CS Required subfield</vt:lpstr>
      <vt:lpstr>Trigger frame fields setting in MLO:  CS Required subfield</vt:lpstr>
      <vt:lpstr>Trigger frame fields setting in MLO:  CS Required subfield</vt:lpstr>
      <vt:lpstr>Trigger frame fields setting in MLO:  CS Required subfield</vt:lpstr>
      <vt:lpstr>Trigger frame fields setting in MLO:  UL Length subfield</vt:lpstr>
      <vt:lpstr>Trigger frame fields setting in MLO:  UL Length subfield</vt:lpstr>
      <vt:lpstr>Trigger frame fields setting in MLO:  UL Length subfield</vt:lpstr>
      <vt:lpstr>References</vt:lpstr>
      <vt:lpstr>Straw Poll 1</vt:lpstr>
      <vt:lpstr>Straw Poll 2</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1591</cp:revision>
  <cp:lastPrinted>1998-02-10T13:28:06Z</cp:lastPrinted>
  <dcterms:created xsi:type="dcterms:W3CDTF">2007-05-21T21:00:37Z</dcterms:created>
  <dcterms:modified xsi:type="dcterms:W3CDTF">2020-07-05T01:47:58Z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