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1" r:id="rId2"/>
    <p:sldId id="342" r:id="rId3"/>
    <p:sldId id="344" r:id="rId4"/>
    <p:sldId id="343" r:id="rId5"/>
    <p:sldId id="345" r:id="rId6"/>
    <p:sldId id="346" r:id="rId7"/>
    <p:sldId id="334" r:id="rId8"/>
    <p:sldId id="347" r:id="rId9"/>
    <p:sldId id="336" r:id="rId10"/>
    <p:sldId id="268" r:id="rId11"/>
    <p:sldId id="271" r:id="rId12"/>
    <p:sldId id="337" r:id="rId13"/>
    <p:sldId id="267" r:id="rId14"/>
    <p:sldId id="352" r:id="rId15"/>
    <p:sldId id="349" r:id="rId16"/>
    <p:sldId id="348" r:id="rId17"/>
    <p:sldId id="351" r:id="rId18"/>
    <p:sldId id="273" r:id="rId19"/>
    <p:sldId id="275" r:id="rId20"/>
    <p:sldId id="339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1398" autoAdjust="0"/>
  </p:normalViewPr>
  <p:slideViewPr>
    <p:cSldViewPr>
      <p:cViewPr varScale="1">
        <p:scale>
          <a:sx n="61" d="100"/>
          <a:sy n="61" d="100"/>
        </p:scale>
        <p:origin x="1416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80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048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802.11-20/0669r0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MLD Transition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2020-04-18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46379"/>
              </p:ext>
            </p:extLst>
          </p:nvPr>
        </p:nvGraphicFramePr>
        <p:xfrm>
          <a:off x="1152524" y="2998721"/>
          <a:ext cx="7451924" cy="2489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5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77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1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Ouzieli Ido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190732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56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Bravo Daniel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368655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29DFE-C35E-46F3-A85C-B3EB91F9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PMK-R0, PMK-R0Name, and PMK-R1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49758-1CC1-4009-9AF1-18C6B5711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03C7C1-D370-43BC-A29A-A1340ED0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1E35F-F884-4144-88B5-55354FF0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D69D5B-C24F-470E-BF44-5BD7FAB9D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400" y="2333691"/>
            <a:ext cx="8061846" cy="1547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FA3392-4833-4912-B5EB-61DAC4926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00" y="4555257"/>
            <a:ext cx="7458075" cy="685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36A567-ECED-4CBB-9389-3C691E033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48" y="5208521"/>
            <a:ext cx="8515350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53CBE2-C6A9-4F19-BDB5-84A341076F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571" y="3841725"/>
            <a:ext cx="5181600" cy="466725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61166BB6-8574-4516-B92A-6FB5B42DCD9E}"/>
              </a:ext>
            </a:extLst>
          </p:cNvPr>
          <p:cNvSpPr/>
          <p:nvPr/>
        </p:nvSpPr>
        <p:spPr bwMode="auto">
          <a:xfrm>
            <a:off x="6257151" y="434817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E028B1C5-9780-43BC-9A40-2D109F2B9342}"/>
              </a:ext>
            </a:extLst>
          </p:cNvPr>
          <p:cNvSpPr/>
          <p:nvPr/>
        </p:nvSpPr>
        <p:spPr bwMode="auto">
          <a:xfrm>
            <a:off x="7091969" y="4345426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216562-F009-4C82-A7C9-ABA16D3E4328}"/>
              </a:ext>
            </a:extLst>
          </p:cNvPr>
          <p:cNvSpPr txBox="1"/>
          <p:nvPr/>
        </p:nvSpPr>
        <p:spPr>
          <a:xfrm>
            <a:off x="5935378" y="3772110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55DEE3-D057-4BB2-92D6-7137264BAE58}"/>
              </a:ext>
            </a:extLst>
          </p:cNvPr>
          <p:cNvSpPr txBox="1"/>
          <p:nvPr/>
        </p:nvSpPr>
        <p:spPr>
          <a:xfrm>
            <a:off x="4730625" y="3042378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3A27F8A-304A-4863-A0D5-5969431A928C}"/>
              </a:ext>
            </a:extLst>
          </p:cNvPr>
          <p:cNvSpPr/>
          <p:nvPr/>
        </p:nvSpPr>
        <p:spPr bwMode="auto">
          <a:xfrm rot="10800000">
            <a:off x="4494763" y="2973099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6227F4-83B9-4C45-8746-8215B20D2463}"/>
              </a:ext>
            </a:extLst>
          </p:cNvPr>
          <p:cNvSpPr txBox="1"/>
          <p:nvPr/>
        </p:nvSpPr>
        <p:spPr>
          <a:xfrm>
            <a:off x="6882098" y="3701843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0F5A35F-1232-48DB-ACFE-C42946EB5F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50" y="4237510"/>
            <a:ext cx="5527321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31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90AAF-39D1-4820-8944-BC69695A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of PMKR1Name, PMKID, PTK, </a:t>
            </a:r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04816-C5CA-4A5A-8D48-94C38F4BA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A018E-3843-4BBD-A3D6-6F0D2999F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EAC1A-D2B6-432B-A672-AA5F55E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B0AC0A-5E83-48EA-A9B4-B9FAFE1FF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420888"/>
            <a:ext cx="8782050" cy="590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5300A3-2193-4499-B8B0-7AA5D936D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043188"/>
            <a:ext cx="8277225" cy="409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85791C-EF6C-4C48-9689-0E60C5ED26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800" y="4298924"/>
            <a:ext cx="8277225" cy="889003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D91651F3-47A8-4992-872A-E19A49791E42}"/>
              </a:ext>
            </a:extLst>
          </p:cNvPr>
          <p:cNvSpPr/>
          <p:nvPr/>
        </p:nvSpPr>
        <p:spPr bwMode="auto">
          <a:xfrm>
            <a:off x="6804248" y="4025507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94241290-EA40-4C89-A557-E054C7CD92AF}"/>
              </a:ext>
            </a:extLst>
          </p:cNvPr>
          <p:cNvSpPr/>
          <p:nvPr/>
        </p:nvSpPr>
        <p:spPr bwMode="auto">
          <a:xfrm rot="3462410">
            <a:off x="7571818" y="401326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1496097-56CE-4E12-806F-25FFFB54224B}"/>
              </a:ext>
            </a:extLst>
          </p:cNvPr>
          <p:cNvSpPr/>
          <p:nvPr/>
        </p:nvSpPr>
        <p:spPr bwMode="auto">
          <a:xfrm>
            <a:off x="6516216" y="2122910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04152063-F6D8-40C3-A3CD-3D0860E0AD29}"/>
              </a:ext>
            </a:extLst>
          </p:cNvPr>
          <p:cNvSpPr/>
          <p:nvPr/>
        </p:nvSpPr>
        <p:spPr bwMode="auto">
          <a:xfrm>
            <a:off x="7458746" y="212407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F8F7BC-3C8D-4B45-BEB4-126602883F64}"/>
              </a:ext>
            </a:extLst>
          </p:cNvPr>
          <p:cNvSpPr txBox="1"/>
          <p:nvPr/>
        </p:nvSpPr>
        <p:spPr>
          <a:xfrm>
            <a:off x="6287551" y="1515577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B8C86-0BE7-473C-92C2-6B187315F271}"/>
              </a:ext>
            </a:extLst>
          </p:cNvPr>
          <p:cNvSpPr txBox="1"/>
          <p:nvPr/>
        </p:nvSpPr>
        <p:spPr>
          <a:xfrm>
            <a:off x="7234271" y="144531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E4EE9E-56E5-40BF-8BDC-3996D26603FE}"/>
              </a:ext>
            </a:extLst>
          </p:cNvPr>
          <p:cNvSpPr txBox="1"/>
          <p:nvPr/>
        </p:nvSpPr>
        <p:spPr>
          <a:xfrm>
            <a:off x="6130527" y="3563842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1B164C-8FB2-418C-B228-B9BDF3561E5F}"/>
              </a:ext>
            </a:extLst>
          </p:cNvPr>
          <p:cNvSpPr txBox="1"/>
          <p:nvPr/>
        </p:nvSpPr>
        <p:spPr>
          <a:xfrm>
            <a:off x="2843808" y="5754420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C44FA0C6-E93B-477D-9266-75884F06756D}"/>
              </a:ext>
            </a:extLst>
          </p:cNvPr>
          <p:cNvSpPr/>
          <p:nvPr/>
        </p:nvSpPr>
        <p:spPr bwMode="auto">
          <a:xfrm rot="14284714">
            <a:off x="6955970" y="3379324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488AF696-1020-4519-86C5-812216EDA3B8}"/>
              </a:ext>
            </a:extLst>
          </p:cNvPr>
          <p:cNvSpPr/>
          <p:nvPr/>
        </p:nvSpPr>
        <p:spPr bwMode="auto">
          <a:xfrm rot="10800000">
            <a:off x="7860767" y="333293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E5509A9-A8C6-4104-856E-7E638F2F70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269" y="5094888"/>
            <a:ext cx="7588795" cy="65953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97DADF3-294A-4CEF-951A-35F5BCF46060}"/>
              </a:ext>
            </a:extLst>
          </p:cNvPr>
          <p:cNvSpPr txBox="1"/>
          <p:nvPr/>
        </p:nvSpPr>
        <p:spPr>
          <a:xfrm>
            <a:off x="8111809" y="5642273"/>
            <a:ext cx="88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address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784580-61D3-41FA-AB10-65A3DF84CC3F}"/>
              </a:ext>
            </a:extLst>
          </p:cNvPr>
          <p:cNvSpPr txBox="1"/>
          <p:nvPr/>
        </p:nvSpPr>
        <p:spPr>
          <a:xfrm>
            <a:off x="8143263" y="3691335"/>
            <a:ext cx="887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address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DB80CCAD-5620-492E-8480-92A7BC79A166}"/>
              </a:ext>
            </a:extLst>
          </p:cNvPr>
          <p:cNvSpPr/>
          <p:nvPr/>
        </p:nvSpPr>
        <p:spPr bwMode="auto">
          <a:xfrm rot="8175220">
            <a:off x="7860765" y="5589485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B616E674-EDBE-442C-971F-F032E92B7CFD}"/>
              </a:ext>
            </a:extLst>
          </p:cNvPr>
          <p:cNvSpPr/>
          <p:nvPr/>
        </p:nvSpPr>
        <p:spPr bwMode="auto">
          <a:xfrm rot="8175220">
            <a:off x="2497974" y="5773422"/>
            <a:ext cx="205700" cy="31029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4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C637-C799-4D73-B3D5-2A02E362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Third Step: Change for over-the-air FT protocol authentication in an RSN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E8DA-6112-4E5B-9E58-BDBC91BA2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  <a:endParaRPr lang="en-US" sz="1800" dirty="0"/>
          </a:p>
          <a:p>
            <a:r>
              <a:rPr lang="en-US" sz="1800" dirty="0"/>
              <a:t>Deliver GTK/IGTK/BIGTK in FTE</a:t>
            </a:r>
          </a:p>
          <a:p>
            <a:br>
              <a:rPr lang="en-US" sz="1050" b="0" i="1" dirty="0"/>
            </a:br>
            <a:endParaRPr lang="en-US" sz="700" b="0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A248-701E-4459-ABD5-C259F299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84694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EF17F-3BB4-46F6-A93D-84B99EEF4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525344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DDAD1F-4899-4F13-8DFC-5611EB336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262" y="3398716"/>
            <a:ext cx="4022119" cy="3126628"/>
          </a:xfrm>
          <a:prstGeom prst="rect">
            <a:avLst/>
          </a:prstGeom>
        </p:spPr>
      </p:pic>
      <p:sp>
        <p:nvSpPr>
          <p:cNvPr id="7" name="Arrow: Left 6">
            <a:extLst>
              <a:ext uri="{FF2B5EF4-FFF2-40B4-BE49-F238E27FC236}">
                <a16:creationId xmlns:a16="http://schemas.microsoft.com/office/drawing/2014/main" id="{2502C8DA-3F88-4A01-B5E4-3533829B41F4}"/>
              </a:ext>
            </a:extLst>
          </p:cNvPr>
          <p:cNvSpPr/>
          <p:nvPr/>
        </p:nvSpPr>
        <p:spPr bwMode="auto">
          <a:xfrm>
            <a:off x="6253349" y="5419753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4AE76F-9C37-4499-829D-5699A9E67A92}"/>
              </a:ext>
            </a:extLst>
          </p:cNvPr>
          <p:cNvSpPr txBox="1"/>
          <p:nvPr/>
        </p:nvSpPr>
        <p:spPr>
          <a:xfrm>
            <a:off x="6854552" y="5356559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BFE3B6BF-A8E8-400A-9FD6-4F0DF2EF3F38}"/>
              </a:ext>
            </a:extLst>
          </p:cNvPr>
          <p:cNvSpPr/>
          <p:nvPr/>
        </p:nvSpPr>
        <p:spPr bwMode="auto">
          <a:xfrm>
            <a:off x="2735931" y="452341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953485-C397-4290-9A9B-D14BB3DC3D1C}"/>
              </a:ext>
            </a:extLst>
          </p:cNvPr>
          <p:cNvSpPr txBox="1"/>
          <p:nvPr/>
        </p:nvSpPr>
        <p:spPr>
          <a:xfrm>
            <a:off x="1981598" y="5398950"/>
            <a:ext cx="86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29A279F2-A79E-455B-B72F-497CF8403F53}"/>
              </a:ext>
            </a:extLst>
          </p:cNvPr>
          <p:cNvSpPr/>
          <p:nvPr/>
        </p:nvSpPr>
        <p:spPr bwMode="auto">
          <a:xfrm>
            <a:off x="2767794" y="5356559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BB609B-9CF9-4BAC-9BDF-99EC519EBB62}"/>
              </a:ext>
            </a:extLst>
          </p:cNvPr>
          <p:cNvSpPr txBox="1"/>
          <p:nvPr/>
        </p:nvSpPr>
        <p:spPr>
          <a:xfrm>
            <a:off x="1166342" y="4414337"/>
            <a:ext cx="864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</a:t>
            </a:r>
          </a:p>
          <a:p>
            <a:r>
              <a:rPr lang="en-US" dirty="0"/>
              <a:t>Element (short)</a:t>
            </a:r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C5D7741A-C9E0-4099-9DEA-900FD33DDE22}"/>
              </a:ext>
            </a:extLst>
          </p:cNvPr>
          <p:cNvSpPr/>
          <p:nvPr/>
        </p:nvSpPr>
        <p:spPr bwMode="auto">
          <a:xfrm>
            <a:off x="6244341" y="4533886"/>
            <a:ext cx="163730" cy="504056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67063E-02A9-44CB-AAEE-A488BD9E9A7B}"/>
              </a:ext>
            </a:extLst>
          </p:cNvPr>
          <p:cNvSpPr txBox="1"/>
          <p:nvPr/>
        </p:nvSpPr>
        <p:spPr>
          <a:xfrm>
            <a:off x="1966062" y="4430542"/>
            <a:ext cx="1270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3C99A9-1EF0-4507-9E16-39AE0145EBC7}"/>
              </a:ext>
            </a:extLst>
          </p:cNvPr>
          <p:cNvSpPr txBox="1"/>
          <p:nvPr/>
        </p:nvSpPr>
        <p:spPr>
          <a:xfrm>
            <a:off x="6444991" y="4167552"/>
            <a:ext cx="12709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R1KH:</a:t>
            </a:r>
          </a:p>
          <a:p>
            <a:r>
              <a:rPr lang="en-US" dirty="0"/>
              <a:t>PMKR1Name</a:t>
            </a:r>
          </a:p>
          <a:p>
            <a:r>
              <a:rPr lang="en-US" dirty="0"/>
              <a:t>-------------------</a:t>
            </a:r>
          </a:p>
          <a:p>
            <a:r>
              <a:rPr lang="en-US" dirty="0"/>
              <a:t>PTK</a:t>
            </a:r>
          </a:p>
          <a:p>
            <a:r>
              <a:rPr lang="en-US" dirty="0" err="1"/>
              <a:t>PTKName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D6F8E5-50D8-4B56-B672-EC2D2832ED04}"/>
              </a:ext>
            </a:extLst>
          </p:cNvPr>
          <p:cNvSpPr/>
          <p:nvPr/>
        </p:nvSpPr>
        <p:spPr bwMode="auto">
          <a:xfrm>
            <a:off x="4574423" y="3398716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Current AP MLD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AA272C-2DA3-4041-ACBD-0D856DAECD22}"/>
              </a:ext>
            </a:extLst>
          </p:cNvPr>
          <p:cNvSpPr/>
          <p:nvPr/>
        </p:nvSpPr>
        <p:spPr bwMode="auto">
          <a:xfrm>
            <a:off x="5681956" y="3408721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Target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AP MLD</a:t>
            </a:r>
          </a:p>
        </p:txBody>
      </p:sp>
    </p:spTree>
    <p:extLst>
      <p:ext uri="{BB962C8B-B14F-4D97-AF65-F5344CB8AC3E}">
        <p14:creationId xmlns:p14="http://schemas.microsoft.com/office/powerpoint/2010/main" val="4230941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E24D-B36E-4431-BD20-7CF897B98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03E36-5F34-40ED-B4BE-095FCD100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16EB4-8F6B-4820-AA54-1964AD41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893F5-73F3-45C3-9406-2889753F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85DA1E-AB35-4D09-9CC7-3DEF23C65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579" y="1556792"/>
            <a:ext cx="6296818" cy="14802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EC32333-5BE8-4033-ADC7-FAE5C7374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403" y="2808119"/>
            <a:ext cx="3246115" cy="1055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993F24-BF7A-40AB-A644-F1894D2FC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75" y="3778531"/>
            <a:ext cx="5253385" cy="11720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C0CD00-F519-401F-84E9-1574DBCED1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238" y="5014120"/>
            <a:ext cx="3962722" cy="751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9FCEC5-7525-4577-A9CA-024DD9EA54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962" y="5724571"/>
            <a:ext cx="3105274" cy="845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F5AF4-52BC-49B4-91AD-A9BF6787D1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9952" y="5048816"/>
            <a:ext cx="3236541" cy="5905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967029-8EF9-45F4-ACD7-66594CA20F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9696" y="5724571"/>
            <a:ext cx="3420016" cy="6311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4693C-24C0-424A-A0D1-FBF18005202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17725" y="2866602"/>
            <a:ext cx="3475290" cy="1967469"/>
          </a:xfrm>
          <a:prstGeom prst="rect">
            <a:avLst/>
          </a:prstGeom>
        </p:spPr>
      </p:pic>
      <p:sp>
        <p:nvSpPr>
          <p:cNvPr id="14" name="Arrow: Up 13">
            <a:extLst>
              <a:ext uri="{FF2B5EF4-FFF2-40B4-BE49-F238E27FC236}">
                <a16:creationId xmlns:a16="http://schemas.microsoft.com/office/drawing/2014/main" id="{241AB1BA-CB45-49C9-B9E3-8595C73F4D31}"/>
              </a:ext>
            </a:extLst>
          </p:cNvPr>
          <p:cNvSpPr/>
          <p:nvPr/>
        </p:nvSpPr>
        <p:spPr bwMode="auto">
          <a:xfrm>
            <a:off x="7425279" y="4791453"/>
            <a:ext cx="273340" cy="467137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973892-550F-439E-AD84-E23AAF536D49}"/>
              </a:ext>
            </a:extLst>
          </p:cNvPr>
          <p:cNvSpPr txBox="1"/>
          <p:nvPr/>
        </p:nvSpPr>
        <p:spPr>
          <a:xfrm>
            <a:off x="7425279" y="5262906"/>
            <a:ext cx="175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multiple multi-link GTK/IGTK/BIGTK </a:t>
            </a:r>
            <a:r>
              <a:rPr lang="en-US" dirty="0" err="1"/>
              <a:t>subelement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03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80FAB-B2E4-4A79-8650-47B41E0C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other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A43AD-31A1-47A7-8D8D-8E19FC6D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similar design philosophy, we can extend MLD transition to the following:</a:t>
            </a:r>
          </a:p>
          <a:p>
            <a:pPr lvl="1"/>
            <a:r>
              <a:rPr lang="en-US" dirty="0"/>
              <a:t>Over-the-DS FT protocol</a:t>
            </a:r>
          </a:p>
          <a:p>
            <a:pPr lvl="2"/>
            <a:r>
              <a:rPr lang="en-US" dirty="0"/>
              <a:t>Clarify STA Address field in FT action frame is the MLD address if roaming to an AP MLD</a:t>
            </a:r>
          </a:p>
          <a:p>
            <a:pPr lvl="2"/>
            <a:r>
              <a:rPr lang="en-US" dirty="0"/>
              <a:t>Clarify Target AP address field in FT action frame is the AP MLD address if roaming to an AP MLD</a:t>
            </a:r>
          </a:p>
          <a:p>
            <a:pPr lvl="1"/>
            <a:r>
              <a:rPr lang="en-US" dirty="0"/>
              <a:t>FILS authentication</a:t>
            </a:r>
          </a:p>
          <a:p>
            <a:pPr lvl="2"/>
            <a:r>
              <a:rPr lang="en-US" dirty="0"/>
              <a:t>Clarify this is done between two MLDs</a:t>
            </a:r>
          </a:p>
          <a:p>
            <a:pPr lvl="2"/>
            <a:r>
              <a:rPr lang="en-US" dirty="0"/>
              <a:t>Deliver GTK/IGTK/BIGTK of different links in a Key Delivery element of (Re)Association response frame.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80194-4059-4EE2-ADD3-533C4671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C1187-CC44-4178-AD31-0C75C1F0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59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EF0B1-0D59-447C-A5E8-6CC9E14F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B395F-CE5E-4EB1-924E-EEF31031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how to expand BSS transition concept to MLD transition in this presentation</a:t>
            </a:r>
          </a:p>
          <a:p>
            <a:r>
              <a:rPr lang="en-US" dirty="0"/>
              <a:t>We demonstrate that by considering the transition in MLD level and use MLD MAC address, all the existing FT signaling can be reused with the additional multi-link information</a:t>
            </a:r>
          </a:p>
          <a:p>
            <a:r>
              <a:rPr lang="en-US" dirty="0"/>
              <a:t>For MLD transition involves a legacy AP and a AP MLD, the non-AP MLD that has multi-link (re)setup with the AP MLD has non-AP MLD MAC address equal to MAC address of the non-AP STA that has (re)association with the legacy 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D8E3E-A30F-422B-9CA7-CEB8751D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FD9AB-E435-4BED-BB7C-4521B720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27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8EF5-D7F8-4D53-9515-58FF40A5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4132-07A4-4777-8736-1214CD836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Do you support the following definition:</a:t>
            </a:r>
          </a:p>
          <a:p>
            <a:r>
              <a:rPr lang="en-US" sz="1600" dirty="0"/>
              <a:t>Define AP MLD in an ESS as follows:</a:t>
            </a:r>
            <a:endParaRPr lang="en-US" sz="2000" dirty="0"/>
          </a:p>
          <a:p>
            <a:pPr lvl="1"/>
            <a:r>
              <a:rPr lang="en-US" sz="1400" dirty="0"/>
              <a:t>An AP MLD is in one ESS if the SSID of the AP MLD is the same as the SSID of the ESS.</a:t>
            </a:r>
            <a:r>
              <a:rPr lang="en-US" sz="1600" dirty="0"/>
              <a:t>      </a:t>
            </a:r>
          </a:p>
          <a:p>
            <a:r>
              <a:rPr lang="en-US" sz="1600" dirty="0"/>
              <a:t>Define MLD transition as follows:</a:t>
            </a:r>
          </a:p>
          <a:p>
            <a:pPr lvl="1"/>
            <a:r>
              <a:rPr lang="en-US" sz="1400" dirty="0"/>
              <a:t>A non-AP MLD movement from having multi-link setup with one AP MLD in one ESS to having multi-link </a:t>
            </a:r>
            <a:r>
              <a:rPr lang="en-US" sz="1400" dirty="0" err="1"/>
              <a:t>resetup</a:t>
            </a:r>
            <a:r>
              <a:rPr lang="en-US" sz="1400" dirty="0"/>
              <a:t> with another AP MLD within the same ESS. </a:t>
            </a:r>
            <a:endParaRPr lang="en-US" sz="1800" dirty="0"/>
          </a:p>
          <a:p>
            <a:pPr lvl="1"/>
            <a:r>
              <a:rPr lang="en-US" sz="1400" dirty="0"/>
              <a:t>A non-AP MLD movement from having multi-link setup with one AP MLD in one ESS to become a non-AP STA having reassociation with another AP within the same ESS. </a:t>
            </a:r>
            <a:endParaRPr lang="en-US" sz="1800" dirty="0"/>
          </a:p>
          <a:p>
            <a:pPr lvl="1"/>
            <a:r>
              <a:rPr lang="en-US" sz="1400" dirty="0"/>
              <a:t>A non-AP STA movement from a non-AP STA having association with one AP in one ESS to become a non-AP MLD having multi-link </a:t>
            </a:r>
            <a:r>
              <a:rPr lang="en-US" sz="1400" dirty="0" err="1"/>
              <a:t>resetup</a:t>
            </a:r>
            <a:r>
              <a:rPr lang="en-US" sz="1400" dirty="0"/>
              <a:t> with another AP MLD with the same ESS.</a:t>
            </a:r>
            <a:endParaRPr lang="en-US" sz="1800" dirty="0"/>
          </a:p>
          <a:p>
            <a:r>
              <a:rPr lang="en-US" sz="1600" dirty="0"/>
              <a:t>Define fast MLD transition as follows:</a:t>
            </a:r>
            <a:endParaRPr lang="en-US" sz="2000" dirty="0"/>
          </a:p>
          <a:p>
            <a:pPr lvl="1"/>
            <a:r>
              <a:rPr lang="en-US" sz="1400" dirty="0"/>
              <a:t>A MLD transition that establishes the state necessary for data connectivity before the multi-link </a:t>
            </a:r>
            <a:r>
              <a:rPr lang="en-US" sz="1400" dirty="0" err="1"/>
              <a:t>resetup</a:t>
            </a:r>
            <a:r>
              <a:rPr lang="en-US" sz="1400" dirty="0"/>
              <a:t> or reassociation rather than after the multi-link </a:t>
            </a:r>
            <a:r>
              <a:rPr lang="en-US" sz="1400" dirty="0" err="1"/>
              <a:t>resetup</a:t>
            </a:r>
            <a:r>
              <a:rPr lang="en-US" sz="1400" dirty="0"/>
              <a:t> or reassociation. </a:t>
            </a:r>
            <a:endParaRPr lang="en-US" sz="2800" dirty="0"/>
          </a:p>
          <a:p>
            <a:pPr marL="0" lvl="0" indent="0">
              <a:buNone/>
            </a:pPr>
            <a:r>
              <a:rPr lang="en-US" sz="1600" dirty="0"/>
              <a:t>      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95B6-D9A1-4AFC-A666-20B08CCC2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1B91C-6CC1-4550-BB43-51C1E2A9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04565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AE68-92BF-40BB-8216-00F64439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EB469-4D41-4F90-8835-E22A0374C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reuse existing frame exchange of FT for fast MLD transition?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95444-A779-47F8-AB4B-5CDD2793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7D7CC-6039-40E7-877E-DAA8A020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9231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E0BD8-278F-4375-98F1-F4695E43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3894A-2EB1-423A-AAEF-E2F9B554E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the following? </a:t>
            </a:r>
          </a:p>
          <a:p>
            <a:pPr lvl="1"/>
            <a:r>
              <a:rPr lang="en-US" dirty="0"/>
              <a:t>For a non-AP MLD and an AP MLD in a FT initial mobility domain operation, use non-AP MLD address as S1KH-ID and S0KH-ID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For a non-AP MLD and a target AP MLD in an over-the-air FT operation, use non-AP MLD address as S1KH-ID and AP MLD address as R1KH-ID. Use AP MLD address and non-AP MLD address to compute PMKID, PTK, and </a:t>
            </a:r>
            <a:r>
              <a:rPr lang="en-US" dirty="0" err="1"/>
              <a:t>PTKName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897F60-F84A-49DF-B046-038F6349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FE0FD-FFC3-48EA-9363-3064B6B9F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241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DB6E1-C82D-411B-8EE9-E07604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01E83-B994-4AC6-A71F-ACAACE32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/>
              <a:t>For a non-AP MLD and an AP MLD in a FT initial mobility domain operation, deliver GTK/IGTK/BIGTK in different links in one FT 4-way handshake</a:t>
            </a:r>
          </a:p>
          <a:p>
            <a:pPr lvl="1"/>
            <a:r>
              <a:rPr lang="en-US" dirty="0"/>
              <a:t>For a non-AP MLD and a target AP MLD in an over-the-air FT operation, deliver GTK/IGTK/BIGTK in different links in FTE of reassociation response of the over-the-air FT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8931F-D25E-4F77-8CC7-46071296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DAC1F-5374-4BC6-AD4D-DB64C543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92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621A-4D81-4777-B1AF-A478DBC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FAEB-A0E8-43AA-9D8A-FE7012DD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spec define BSS transition as follows:</a:t>
            </a:r>
          </a:p>
          <a:p>
            <a:pPr lvl="1"/>
            <a:r>
              <a:rPr lang="en-US" b="1" i="1" dirty="0"/>
              <a:t>BSS-transition</a:t>
            </a:r>
            <a:r>
              <a:rPr lang="en-US" i="1" dirty="0"/>
              <a:t>: </a:t>
            </a:r>
            <a:r>
              <a:rPr lang="en-US" b="0" i="1" dirty="0"/>
              <a:t>This type is defined as a STA movement from one BSS in one ESS to another BSS within the same ESS. </a:t>
            </a:r>
          </a:p>
          <a:p>
            <a:pPr lvl="1"/>
            <a:r>
              <a:rPr lang="en-US" b="1" i="1" dirty="0"/>
              <a:t>Fast BSS transition: </a:t>
            </a:r>
            <a:r>
              <a:rPr lang="en-US" b="0" i="1" dirty="0"/>
              <a:t>A fast BSS transition is a BSS transition that establishes the state necessary for data connectivity before the reassociation rather than after the reassociation.</a:t>
            </a:r>
            <a:r>
              <a:rPr lang="en-US" i="1" dirty="0"/>
              <a:t> </a:t>
            </a:r>
          </a:p>
          <a:p>
            <a:pPr lvl="1"/>
            <a:r>
              <a:rPr lang="en-US" i="1" dirty="0"/>
              <a:t>An </a:t>
            </a:r>
            <a:r>
              <a:rPr lang="en-US" b="1" i="1" dirty="0"/>
              <a:t>ESS </a:t>
            </a:r>
            <a:r>
              <a:rPr lang="en-US" i="1" dirty="0"/>
              <a:t>is the union of the infrastructure BSSs with the same SSID connected by a DS. </a:t>
            </a:r>
          </a:p>
          <a:p>
            <a:r>
              <a:rPr lang="en-US" dirty="0"/>
              <a:t>The goal of this presentation is to expand above concept to MLD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A82BEC-1C78-430E-940B-C344AD2DD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CDDD9-8A15-43F2-ADCF-8DBFD9BCB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02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EFEA-EBA7-4014-85B7-F2D1CCC5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9C1A1-073E-4921-92F2-9BB1AD61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for an MLD transition between a legacy AP and an AP MLD, the non-AP MLD MAC address used by the non-AP MLD for multi-link (re)setup with the AP MLD shall be equal to the MAC address of the non-AP STA used for (re)association with the legacy AP?</a:t>
            </a:r>
          </a:p>
          <a:p>
            <a:pPr lvl="1"/>
            <a:r>
              <a:rPr lang="en-US" dirty="0"/>
              <a:t>Note: a transition with tear down of previous association/setup, and new association/setup is not an MLD transition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BAB4A-8FF6-4381-8C77-AA2CF515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569DA-C0B2-418D-AB45-994D14B4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4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B7A58-664C-4D3A-9332-DB431CA3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E6EC-EBEF-42C3-8233-2A94C1D1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35A631-971F-4E33-A37C-45657A78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71CA77-9552-450D-AAAF-3242AEB9E543}"/>
              </a:ext>
            </a:extLst>
          </p:cNvPr>
          <p:cNvSpPr/>
          <p:nvPr/>
        </p:nvSpPr>
        <p:spPr bwMode="auto">
          <a:xfrm>
            <a:off x="2040732" y="1989138"/>
            <a:ext cx="460851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D9B7F-750C-4224-8865-DDB54A72A890}"/>
              </a:ext>
            </a:extLst>
          </p:cNvPr>
          <p:cNvSpPr/>
          <p:nvPr/>
        </p:nvSpPr>
        <p:spPr bwMode="auto">
          <a:xfrm>
            <a:off x="2184748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2A7B46-40B0-427F-ACB3-E82C5FC3BBDA}"/>
              </a:ext>
            </a:extLst>
          </p:cNvPr>
          <p:cNvSpPr/>
          <p:nvPr/>
        </p:nvSpPr>
        <p:spPr bwMode="auto">
          <a:xfrm>
            <a:off x="3840932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1225B2-DA5C-4964-87B0-5EFE3AE5821A}"/>
              </a:ext>
            </a:extLst>
          </p:cNvPr>
          <p:cNvSpPr/>
          <p:nvPr/>
        </p:nvSpPr>
        <p:spPr bwMode="auto">
          <a:xfrm>
            <a:off x="5607224" y="215661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CC90A5-400E-466D-B7FC-96CE825A8D85}"/>
              </a:ext>
            </a:extLst>
          </p:cNvPr>
          <p:cNvSpPr txBox="1"/>
          <p:nvPr/>
        </p:nvSpPr>
        <p:spPr>
          <a:xfrm>
            <a:off x="3984948" y="1638867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578C3E-1D98-43FB-BBAC-A2669A4954FF}"/>
              </a:ext>
            </a:extLst>
          </p:cNvPr>
          <p:cNvSpPr/>
          <p:nvPr/>
        </p:nvSpPr>
        <p:spPr bwMode="auto">
          <a:xfrm>
            <a:off x="2184748" y="33830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0DCC51-61B8-4DB1-9E25-46683041D11E}"/>
              </a:ext>
            </a:extLst>
          </p:cNvPr>
          <p:cNvSpPr/>
          <p:nvPr/>
        </p:nvSpPr>
        <p:spPr bwMode="auto">
          <a:xfrm>
            <a:off x="3851919" y="3387396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886081-9EF9-47FF-8A04-27483FE1BC48}"/>
              </a:ext>
            </a:extLst>
          </p:cNvPr>
          <p:cNvSpPr/>
          <p:nvPr/>
        </p:nvSpPr>
        <p:spPr bwMode="auto">
          <a:xfrm>
            <a:off x="5572708" y="3429000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B61946-E0FE-49E7-B499-24E7964908F2}"/>
              </a:ext>
            </a:extLst>
          </p:cNvPr>
          <p:cNvSpPr txBox="1"/>
          <p:nvPr/>
        </p:nvSpPr>
        <p:spPr>
          <a:xfrm>
            <a:off x="2770966" y="3051918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35067B-A2E6-4F71-9355-13B44C9D4B21}"/>
              </a:ext>
            </a:extLst>
          </p:cNvPr>
          <p:cNvSpPr txBox="1"/>
          <p:nvPr/>
        </p:nvSpPr>
        <p:spPr>
          <a:xfrm>
            <a:off x="1525923" y="2864237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association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50FAE-9B2A-4E2D-B5D1-3DA9F4CCEF4C}"/>
              </a:ext>
            </a:extLst>
          </p:cNvPr>
          <p:cNvSpPr/>
          <p:nvPr/>
        </p:nvSpPr>
        <p:spPr bwMode="auto">
          <a:xfrm>
            <a:off x="1992388" y="4182010"/>
            <a:ext cx="4883868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D36E88-56FD-4880-900A-9DB7DECF8F4F}"/>
              </a:ext>
            </a:extLst>
          </p:cNvPr>
          <p:cNvSpPr/>
          <p:nvPr/>
        </p:nvSpPr>
        <p:spPr bwMode="auto">
          <a:xfrm>
            <a:off x="2123728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D3D54B-0F2A-4195-8B80-D129BC1FD0ED}"/>
              </a:ext>
            </a:extLst>
          </p:cNvPr>
          <p:cNvSpPr/>
          <p:nvPr/>
        </p:nvSpPr>
        <p:spPr bwMode="auto">
          <a:xfrm>
            <a:off x="5546204" y="455341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714DD1-5D95-4FE7-932F-A20687DF6EB5}"/>
              </a:ext>
            </a:extLst>
          </p:cNvPr>
          <p:cNvSpPr txBox="1"/>
          <p:nvPr/>
        </p:nvSpPr>
        <p:spPr>
          <a:xfrm>
            <a:off x="3923928" y="3933056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31" name="Arrow: Up-Down 30">
            <a:extLst>
              <a:ext uri="{FF2B5EF4-FFF2-40B4-BE49-F238E27FC236}">
                <a16:creationId xmlns:a16="http://schemas.microsoft.com/office/drawing/2014/main" id="{462272F8-32EB-4CC3-991C-5EDE9929CD55}"/>
              </a:ext>
            </a:extLst>
          </p:cNvPr>
          <p:cNvSpPr/>
          <p:nvPr/>
        </p:nvSpPr>
        <p:spPr bwMode="auto">
          <a:xfrm>
            <a:off x="2561145" y="499998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104775C1-0DAB-4584-B4AF-6C95BC02852C}"/>
              </a:ext>
            </a:extLst>
          </p:cNvPr>
          <p:cNvSpPr/>
          <p:nvPr/>
        </p:nvSpPr>
        <p:spPr bwMode="auto">
          <a:xfrm>
            <a:off x="4211960" y="502811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EC0CB-6BE7-4CF0-9048-95887FF48C36}"/>
              </a:ext>
            </a:extLst>
          </p:cNvPr>
          <p:cNvSpPr txBox="1"/>
          <p:nvPr/>
        </p:nvSpPr>
        <p:spPr>
          <a:xfrm>
            <a:off x="3014429" y="5386193"/>
            <a:ext cx="1572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A1E7AA0-2E37-42D7-9A72-436F4C44E9B0}"/>
              </a:ext>
            </a:extLst>
          </p:cNvPr>
          <p:cNvSpPr txBox="1"/>
          <p:nvPr/>
        </p:nvSpPr>
        <p:spPr>
          <a:xfrm>
            <a:off x="4630592" y="5409358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02B68E-598A-48E6-B36A-5DE45527A4C2}"/>
              </a:ext>
            </a:extLst>
          </p:cNvPr>
          <p:cNvSpPr txBox="1"/>
          <p:nvPr/>
        </p:nvSpPr>
        <p:spPr>
          <a:xfrm>
            <a:off x="1141356" y="514993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setup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846977E-953E-4A47-AE12-9CD7C9D8C823}"/>
              </a:ext>
            </a:extLst>
          </p:cNvPr>
          <p:cNvCxnSpPr>
            <a:stCxn id="7" idx="2"/>
            <a:endCxn id="11" idx="0"/>
          </p:cNvCxnSpPr>
          <p:nvPr/>
        </p:nvCxnSpPr>
        <p:spPr bwMode="auto">
          <a:xfrm>
            <a:off x="2472780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27E374C-7945-4171-90B1-AC9B1B963C58}"/>
              </a:ext>
            </a:extLst>
          </p:cNvPr>
          <p:cNvCxnSpPr/>
          <p:nvPr/>
        </p:nvCxnSpPr>
        <p:spPr bwMode="auto">
          <a:xfrm>
            <a:off x="4139952" y="2493194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370946-4B1E-4143-A057-D10F182949B9}"/>
              </a:ext>
            </a:extLst>
          </p:cNvPr>
          <p:cNvCxnSpPr/>
          <p:nvPr/>
        </p:nvCxnSpPr>
        <p:spPr bwMode="auto">
          <a:xfrm>
            <a:off x="5868144" y="2532608"/>
            <a:ext cx="0" cy="8898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F79E9-710C-45D0-BAC0-110E062F0FB0}"/>
              </a:ext>
            </a:extLst>
          </p:cNvPr>
          <p:cNvSpPr/>
          <p:nvPr/>
        </p:nvSpPr>
        <p:spPr bwMode="auto">
          <a:xfrm>
            <a:off x="2820943" y="454554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1.2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52D4C4-7598-404D-8AE1-5CE0AB33CBAA}"/>
              </a:ext>
            </a:extLst>
          </p:cNvPr>
          <p:cNvSpPr/>
          <p:nvPr/>
        </p:nvSpPr>
        <p:spPr bwMode="auto">
          <a:xfrm>
            <a:off x="2051720" y="446977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59A942-D46E-496C-8D8C-31B34566614B}"/>
              </a:ext>
            </a:extLst>
          </p:cNvPr>
          <p:cNvSpPr/>
          <p:nvPr/>
        </p:nvSpPr>
        <p:spPr bwMode="auto">
          <a:xfrm>
            <a:off x="3707904" y="4556434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9B53872-FFCE-4BA0-B06B-0BA98D82B433}"/>
              </a:ext>
            </a:extLst>
          </p:cNvPr>
          <p:cNvSpPr/>
          <p:nvPr/>
        </p:nvSpPr>
        <p:spPr bwMode="auto">
          <a:xfrm>
            <a:off x="4405119" y="4548569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606A416-0B09-4CFB-9CFE-D5C88F0C7C51}"/>
              </a:ext>
            </a:extLst>
          </p:cNvPr>
          <p:cNvSpPr/>
          <p:nvPr/>
        </p:nvSpPr>
        <p:spPr bwMode="auto">
          <a:xfrm>
            <a:off x="3635896" y="4472792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Arrow: Up-Down 47">
            <a:extLst>
              <a:ext uri="{FF2B5EF4-FFF2-40B4-BE49-F238E27FC236}">
                <a16:creationId xmlns:a16="http://schemas.microsoft.com/office/drawing/2014/main" id="{0FCD850D-2C52-4B00-A72C-A1A817C677DC}"/>
              </a:ext>
            </a:extLst>
          </p:cNvPr>
          <p:cNvSpPr/>
          <p:nvPr/>
        </p:nvSpPr>
        <p:spPr bwMode="auto">
          <a:xfrm>
            <a:off x="7613590" y="217970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239CBC4-5DA0-4CB6-859A-FA62E8CFFE91}"/>
              </a:ext>
            </a:extLst>
          </p:cNvPr>
          <p:cNvSpPr txBox="1"/>
          <p:nvPr/>
        </p:nvSpPr>
        <p:spPr>
          <a:xfrm>
            <a:off x="8002860" y="2267719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58FD18-1EA4-45B4-847E-FEED25A70A24}"/>
              </a:ext>
            </a:extLst>
          </p:cNvPr>
          <p:cNvSpPr txBox="1"/>
          <p:nvPr/>
        </p:nvSpPr>
        <p:spPr>
          <a:xfrm>
            <a:off x="7928064" y="2974108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EE982CA-5FD5-49BD-8A54-8500462AA22D}"/>
              </a:ext>
            </a:extLst>
          </p:cNvPr>
          <p:cNvCxnSpPr>
            <a:cxnSpLocks/>
          </p:cNvCxnSpPr>
          <p:nvPr/>
        </p:nvCxnSpPr>
        <p:spPr bwMode="auto">
          <a:xfrm>
            <a:off x="7757606" y="2892968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882D2B7E-F1A3-4AAE-A8FB-48FDD6B43FA5}"/>
              </a:ext>
            </a:extLst>
          </p:cNvPr>
          <p:cNvSpPr/>
          <p:nvPr/>
        </p:nvSpPr>
        <p:spPr bwMode="auto">
          <a:xfrm>
            <a:off x="2107246" y="583718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B197F8-3F7F-48DD-97FE-9C52A8FBB7F6}"/>
              </a:ext>
            </a:extLst>
          </p:cNvPr>
          <p:cNvSpPr/>
          <p:nvPr/>
        </p:nvSpPr>
        <p:spPr bwMode="auto">
          <a:xfrm>
            <a:off x="2804461" y="582931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DEFB757-039C-4B57-BB26-3426D5CD97F8}"/>
              </a:ext>
            </a:extLst>
          </p:cNvPr>
          <p:cNvSpPr/>
          <p:nvPr/>
        </p:nvSpPr>
        <p:spPr bwMode="auto">
          <a:xfrm>
            <a:off x="1992388" y="5787034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5AB81E0-3B86-4C07-A7D8-C8AA91D0CAD4}"/>
              </a:ext>
            </a:extLst>
          </p:cNvPr>
          <p:cNvSpPr/>
          <p:nvPr/>
        </p:nvSpPr>
        <p:spPr bwMode="auto">
          <a:xfrm>
            <a:off x="3720580" y="5840270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C3A4A76-5C07-4EF6-80F9-75DF0725A31A}"/>
              </a:ext>
            </a:extLst>
          </p:cNvPr>
          <p:cNvSpPr/>
          <p:nvPr/>
        </p:nvSpPr>
        <p:spPr bwMode="auto">
          <a:xfrm>
            <a:off x="4417795" y="5832405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94BA9DE-204C-4C24-963F-A03DF936B40F}"/>
              </a:ext>
            </a:extLst>
          </p:cNvPr>
          <p:cNvSpPr/>
          <p:nvPr/>
        </p:nvSpPr>
        <p:spPr bwMode="auto">
          <a:xfrm>
            <a:off x="3648572" y="5756628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95BD5-F740-42B5-84D7-F45D168AE49D}"/>
              </a:ext>
            </a:extLst>
          </p:cNvPr>
          <p:cNvSpPr txBox="1"/>
          <p:nvPr/>
        </p:nvSpPr>
        <p:spPr>
          <a:xfrm>
            <a:off x="2332551" y="4201414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71D965-D052-466F-AB75-5DBE7A4873D8}"/>
              </a:ext>
            </a:extLst>
          </p:cNvPr>
          <p:cNvSpPr txBox="1"/>
          <p:nvPr/>
        </p:nvSpPr>
        <p:spPr>
          <a:xfrm>
            <a:off x="3903143" y="4226223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4EDB80-19A0-4A1F-920A-6698FD3AF492}"/>
              </a:ext>
            </a:extLst>
          </p:cNvPr>
          <p:cNvCxnSpPr>
            <a:cxnSpLocks/>
          </p:cNvCxnSpPr>
          <p:nvPr/>
        </p:nvCxnSpPr>
        <p:spPr bwMode="auto">
          <a:xfrm>
            <a:off x="7234271" y="3933056"/>
            <a:ext cx="59502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5" name="Arrow: Up-Down 64">
            <a:extLst>
              <a:ext uri="{FF2B5EF4-FFF2-40B4-BE49-F238E27FC236}">
                <a16:creationId xmlns:a16="http://schemas.microsoft.com/office/drawing/2014/main" id="{43BEBB6C-6731-48B8-B2F8-C8B1AD4C42D8}"/>
              </a:ext>
            </a:extLst>
          </p:cNvPr>
          <p:cNvSpPr/>
          <p:nvPr/>
        </p:nvSpPr>
        <p:spPr bwMode="auto">
          <a:xfrm rot="16200000">
            <a:off x="3372880" y="49290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3E0F55A-70F8-401B-A7A1-15A91E205F1D}"/>
              </a:ext>
            </a:extLst>
          </p:cNvPr>
          <p:cNvCxnSpPr>
            <a:cxnSpLocks/>
          </p:cNvCxnSpPr>
          <p:nvPr/>
        </p:nvCxnSpPr>
        <p:spPr bwMode="auto">
          <a:xfrm>
            <a:off x="2891365" y="2948882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649B99C-B076-4442-95F7-512DF4B85FC0}"/>
              </a:ext>
            </a:extLst>
          </p:cNvPr>
          <p:cNvCxnSpPr>
            <a:cxnSpLocks/>
          </p:cNvCxnSpPr>
          <p:nvPr/>
        </p:nvCxnSpPr>
        <p:spPr bwMode="auto">
          <a:xfrm>
            <a:off x="4579251" y="2961425"/>
            <a:ext cx="82921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3E4B8D7-A44C-4A9E-9F80-9AE5014FDA80}"/>
              </a:ext>
            </a:extLst>
          </p:cNvPr>
          <p:cNvSpPr txBox="1"/>
          <p:nvPr/>
        </p:nvSpPr>
        <p:spPr>
          <a:xfrm>
            <a:off x="7887952" y="375599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896631-E0CD-4C34-9F86-E473697E608C}"/>
              </a:ext>
            </a:extLst>
          </p:cNvPr>
          <p:cNvSpPr txBox="1"/>
          <p:nvPr/>
        </p:nvSpPr>
        <p:spPr>
          <a:xfrm>
            <a:off x="7867166" y="440004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75" name="Arrow: Up-Down 74">
            <a:extLst>
              <a:ext uri="{FF2B5EF4-FFF2-40B4-BE49-F238E27FC236}">
                <a16:creationId xmlns:a16="http://schemas.microsoft.com/office/drawing/2014/main" id="{B44E1557-3149-4D58-80BB-BE74016AD54A}"/>
              </a:ext>
            </a:extLst>
          </p:cNvPr>
          <p:cNvSpPr/>
          <p:nvPr/>
        </p:nvSpPr>
        <p:spPr bwMode="auto">
          <a:xfrm rot="16200000">
            <a:off x="7414291" y="4240792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Arrow: Up-Down 75">
            <a:extLst>
              <a:ext uri="{FF2B5EF4-FFF2-40B4-BE49-F238E27FC236}">
                <a16:creationId xmlns:a16="http://schemas.microsoft.com/office/drawing/2014/main" id="{B7DAF97F-E744-4E44-BCBE-AE0570802EDA}"/>
              </a:ext>
            </a:extLst>
          </p:cNvPr>
          <p:cNvSpPr/>
          <p:nvPr/>
        </p:nvSpPr>
        <p:spPr bwMode="auto">
          <a:xfrm rot="16200000">
            <a:off x="4963388" y="4930457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7D4F99F-08F7-408A-A350-5415DF1A4680}"/>
              </a:ext>
            </a:extLst>
          </p:cNvPr>
          <p:cNvSpPr txBox="1"/>
          <p:nvPr/>
        </p:nvSpPr>
        <p:spPr>
          <a:xfrm>
            <a:off x="4499992" y="3055937"/>
            <a:ext cx="107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BSS transition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2660466-3C7C-4DDE-B876-34DE02A1F6DF}"/>
              </a:ext>
            </a:extLst>
          </p:cNvPr>
          <p:cNvSpPr/>
          <p:nvPr/>
        </p:nvSpPr>
        <p:spPr bwMode="auto">
          <a:xfrm>
            <a:off x="5549583" y="5767771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5D6E3DD-450E-4822-B514-AAFB243FF3D3}"/>
              </a:ext>
            </a:extLst>
          </p:cNvPr>
          <p:cNvSpPr txBox="1"/>
          <p:nvPr/>
        </p:nvSpPr>
        <p:spPr>
          <a:xfrm>
            <a:off x="2213107" y="6235371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91119C8-8556-47EF-B067-B727B92AE938}"/>
              </a:ext>
            </a:extLst>
          </p:cNvPr>
          <p:cNvSpPr txBox="1"/>
          <p:nvPr/>
        </p:nvSpPr>
        <p:spPr>
          <a:xfrm>
            <a:off x="3760238" y="6195709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FCB1B00-5B88-4664-84A7-226DD26ADB5F}"/>
              </a:ext>
            </a:extLst>
          </p:cNvPr>
          <p:cNvCxnSpPr>
            <a:cxnSpLocks/>
          </p:cNvCxnSpPr>
          <p:nvPr/>
        </p:nvCxnSpPr>
        <p:spPr bwMode="auto">
          <a:xfrm>
            <a:off x="5804139" y="5011977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Arrow: Down 81">
            <a:extLst>
              <a:ext uri="{FF2B5EF4-FFF2-40B4-BE49-F238E27FC236}">
                <a16:creationId xmlns:a16="http://schemas.microsoft.com/office/drawing/2014/main" id="{27401B02-552C-4F66-8B01-2DA726573CD0}"/>
              </a:ext>
            </a:extLst>
          </p:cNvPr>
          <p:cNvSpPr/>
          <p:nvPr/>
        </p:nvSpPr>
        <p:spPr bwMode="auto">
          <a:xfrm>
            <a:off x="1247649" y="3395830"/>
            <a:ext cx="504057" cy="132579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6F83A0A-33BF-42A6-9C9B-E68C42298686}"/>
              </a:ext>
            </a:extLst>
          </p:cNvPr>
          <p:cNvSpPr txBox="1"/>
          <p:nvPr/>
        </p:nvSpPr>
        <p:spPr>
          <a:xfrm>
            <a:off x="322795" y="3786060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Enhancement</a:t>
            </a:r>
          </a:p>
        </p:txBody>
      </p:sp>
    </p:spTree>
    <p:extLst>
      <p:ext uri="{BB962C8B-B14F-4D97-AF65-F5344CB8AC3E}">
        <p14:creationId xmlns:p14="http://schemas.microsoft.com/office/powerpoint/2010/main" val="303852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ED371-39AC-473C-99E9-DFBA494C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F387F-92AE-44CE-9027-5F2EB7882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Define AP MLD in an ESS as follows:</a:t>
            </a:r>
            <a:endParaRPr lang="en-US" dirty="0"/>
          </a:p>
          <a:p>
            <a:pPr lvl="1"/>
            <a:r>
              <a:rPr lang="en-US" sz="1600" dirty="0"/>
              <a:t>An AP MLD is in one ESS if the SSID of the AP MLD is the same as the SSID of the ESS.</a:t>
            </a:r>
            <a:r>
              <a:rPr lang="en-US" sz="1800" dirty="0"/>
              <a:t>      </a:t>
            </a:r>
          </a:p>
          <a:p>
            <a:r>
              <a:rPr lang="en-US" sz="1800" dirty="0"/>
              <a:t>Define MLD transition as follows:</a:t>
            </a:r>
          </a:p>
          <a:p>
            <a:pPr lvl="1"/>
            <a:r>
              <a:rPr lang="en-US" sz="1600" dirty="0"/>
              <a:t>A non-AP MLD movement from having multi-link setup with one AP MLD in one ESS to having multi-link setup with another AP MLD within the same ESS. </a:t>
            </a:r>
            <a:endParaRPr lang="en-US" dirty="0"/>
          </a:p>
          <a:p>
            <a:pPr lvl="1"/>
            <a:r>
              <a:rPr lang="en-US" sz="1600" dirty="0"/>
              <a:t>A non-AP MLD movement from having multi-link setup with one AP MLD in one ESS to become a non-AP STA having association with another AP within the same ESS. </a:t>
            </a:r>
            <a:endParaRPr lang="en-US" dirty="0"/>
          </a:p>
          <a:p>
            <a:pPr lvl="1"/>
            <a:r>
              <a:rPr lang="en-US" sz="1600" dirty="0"/>
              <a:t>A non-AP STA movement from a non-AP STA having association with one AP in one ESS to become a non-AP MLD having multi-link setup with another AP MLD with the same ESS.</a:t>
            </a:r>
            <a:endParaRPr lang="en-US" dirty="0"/>
          </a:p>
          <a:p>
            <a:pPr lvl="0"/>
            <a:r>
              <a:rPr lang="en-US" sz="1800" dirty="0"/>
              <a:t>Define fast MLD transition as follows:</a:t>
            </a:r>
            <a:endParaRPr lang="en-US" dirty="0"/>
          </a:p>
          <a:p>
            <a:pPr lvl="1"/>
            <a:r>
              <a:rPr lang="en-US" sz="1600" dirty="0"/>
              <a:t>A MLD transition that establishes the state necessary for data connectivity before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 rather than after the multi-link </a:t>
            </a:r>
            <a:r>
              <a:rPr lang="en-US" sz="1600" dirty="0" err="1"/>
              <a:t>resetup</a:t>
            </a:r>
            <a:r>
              <a:rPr lang="en-US" sz="1600" dirty="0"/>
              <a:t> or reassociation. 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4A34D-556F-4DE2-8280-62F12DE5F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BEBD6-4884-417B-B64F-548E6414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954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2A83F-5A11-49FC-8F25-B2DC6B2C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Required for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E446A-3839-4921-9B95-84E582582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Between two AP MLDs, multi-link </a:t>
            </a:r>
            <a:r>
              <a:rPr lang="en-US" sz="1400" dirty="0" err="1"/>
              <a:t>resetup</a:t>
            </a:r>
            <a:r>
              <a:rPr lang="en-US" sz="1400" dirty="0"/>
              <a:t> takes care of the design</a:t>
            </a:r>
          </a:p>
          <a:p>
            <a:r>
              <a:rPr lang="en-US" sz="1400" dirty="0"/>
              <a:t>Between AP MLD and legacy AP, need to have non-AP MLD MAC address same as the non-AP STA MAC address connects to the BSS of the legacy AP. </a:t>
            </a:r>
          </a:p>
          <a:p>
            <a:pPr lvl="1"/>
            <a:r>
              <a:rPr lang="en-US" sz="1400" dirty="0"/>
              <a:t>Essentially, we have DS mapping changes from (AP MLD 2, Non-AP MLD1) to (AP3, non-AP 1)</a:t>
            </a:r>
          </a:p>
          <a:p>
            <a:pPr lvl="1"/>
            <a:r>
              <a:rPr lang="en-US" sz="1400" dirty="0"/>
              <a:t>MAC address of Non-AP MLD1 equal to MAC address of non-AP 1 provides roaming behavior with relation of two connections</a:t>
            </a:r>
          </a:p>
          <a:p>
            <a:pPr lvl="1"/>
            <a:r>
              <a:rPr lang="en-US" sz="1400" dirty="0"/>
              <a:t>If MAC address of Non-AP MLD1 is not equal to MAC address of non-AP 1, then the two connections are viewed as independent connections in the current spec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2F499-B540-42E1-9A90-61A2D665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DE80AE-BFC0-44E2-919E-CFAC9745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3A9003-8CBA-4D3C-B9EE-550DEA0C2A9F}"/>
              </a:ext>
            </a:extLst>
          </p:cNvPr>
          <p:cNvSpPr/>
          <p:nvPr/>
        </p:nvSpPr>
        <p:spPr bwMode="auto">
          <a:xfrm>
            <a:off x="1331640" y="4223883"/>
            <a:ext cx="3443707" cy="78159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E2D2A0-F0C3-4D7A-A409-415B513148FD}"/>
              </a:ext>
            </a:extLst>
          </p:cNvPr>
          <p:cNvSpPr/>
          <p:nvPr/>
        </p:nvSpPr>
        <p:spPr bwMode="auto">
          <a:xfrm>
            <a:off x="3445296" y="459528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77934B-567C-47D9-80AF-C87067FE7B74}"/>
              </a:ext>
            </a:extLst>
          </p:cNvPr>
          <p:cNvSpPr txBox="1"/>
          <p:nvPr/>
        </p:nvSpPr>
        <p:spPr>
          <a:xfrm>
            <a:off x="4199283" y="424994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</a:t>
            </a:r>
          </a:p>
        </p:txBody>
      </p:sp>
      <p:sp>
        <p:nvSpPr>
          <p:cNvPr id="9" name="Arrow: Up-Down 8">
            <a:extLst>
              <a:ext uri="{FF2B5EF4-FFF2-40B4-BE49-F238E27FC236}">
                <a16:creationId xmlns:a16="http://schemas.microsoft.com/office/drawing/2014/main" id="{F53CD252-30CB-46B0-9888-4035E1B68573}"/>
              </a:ext>
            </a:extLst>
          </p:cNvPr>
          <p:cNvSpPr/>
          <p:nvPr/>
        </p:nvSpPr>
        <p:spPr bwMode="auto">
          <a:xfrm>
            <a:off x="2111052" y="5069983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BBEF4D-7900-4913-A838-B16926BBC59A}"/>
              </a:ext>
            </a:extLst>
          </p:cNvPr>
          <p:cNvSpPr txBox="1"/>
          <p:nvPr/>
        </p:nvSpPr>
        <p:spPr>
          <a:xfrm>
            <a:off x="2529684" y="5451231"/>
            <a:ext cx="1320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MLD transition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CCFF08-4283-4845-990E-32EFAB0A5BF3}"/>
              </a:ext>
            </a:extLst>
          </p:cNvPr>
          <p:cNvSpPr/>
          <p:nvPr/>
        </p:nvSpPr>
        <p:spPr bwMode="auto">
          <a:xfrm>
            <a:off x="1606996" y="4598307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AECDBF-A8C4-417E-AF28-71C98F7C5A66}"/>
              </a:ext>
            </a:extLst>
          </p:cNvPr>
          <p:cNvSpPr/>
          <p:nvPr/>
        </p:nvSpPr>
        <p:spPr bwMode="auto">
          <a:xfrm>
            <a:off x="2304211" y="4590442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2.2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0E01B2-F769-408A-A4BE-BEA280AC3B50}"/>
              </a:ext>
            </a:extLst>
          </p:cNvPr>
          <p:cNvSpPr/>
          <p:nvPr/>
        </p:nvSpPr>
        <p:spPr bwMode="auto">
          <a:xfrm>
            <a:off x="1534988" y="4514665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83E20C-9E30-4186-8E8A-962108FEF1FD}"/>
              </a:ext>
            </a:extLst>
          </p:cNvPr>
          <p:cNvSpPr/>
          <p:nvPr/>
        </p:nvSpPr>
        <p:spPr bwMode="auto">
          <a:xfrm>
            <a:off x="1619672" y="5882143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A927157-62A9-4265-8C1D-3CC91372B2FD}"/>
              </a:ext>
            </a:extLst>
          </p:cNvPr>
          <p:cNvSpPr/>
          <p:nvPr/>
        </p:nvSpPr>
        <p:spPr bwMode="auto">
          <a:xfrm>
            <a:off x="2316887" y="5874278"/>
            <a:ext cx="576064" cy="3365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A9075B-042D-4946-A918-6B5847342CFC}"/>
              </a:ext>
            </a:extLst>
          </p:cNvPr>
          <p:cNvSpPr/>
          <p:nvPr/>
        </p:nvSpPr>
        <p:spPr bwMode="auto">
          <a:xfrm>
            <a:off x="1547664" y="5798501"/>
            <a:ext cx="1451148" cy="46837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C28E52-C23D-4BE0-8C7C-FF0D4E9BE2AA}"/>
              </a:ext>
            </a:extLst>
          </p:cNvPr>
          <p:cNvSpPr txBox="1"/>
          <p:nvPr/>
        </p:nvSpPr>
        <p:spPr>
          <a:xfrm>
            <a:off x="1802235" y="4268096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 MLD 2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060EAC82-9C83-40E2-8221-C768908F54C0}"/>
              </a:ext>
            </a:extLst>
          </p:cNvPr>
          <p:cNvSpPr/>
          <p:nvPr/>
        </p:nvSpPr>
        <p:spPr bwMode="auto">
          <a:xfrm rot="16200000">
            <a:off x="2862480" y="4972330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EBAFB-5F15-4512-BA6E-B6DE423501B1}"/>
              </a:ext>
            </a:extLst>
          </p:cNvPr>
          <p:cNvSpPr/>
          <p:nvPr/>
        </p:nvSpPr>
        <p:spPr bwMode="auto">
          <a:xfrm>
            <a:off x="3448675" y="5809644"/>
            <a:ext cx="576064" cy="40599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A1EFBC-3000-46CD-A62C-748178F0C0F6}"/>
              </a:ext>
            </a:extLst>
          </p:cNvPr>
          <p:cNvSpPr txBox="1"/>
          <p:nvPr/>
        </p:nvSpPr>
        <p:spPr>
          <a:xfrm>
            <a:off x="1631327" y="6237582"/>
            <a:ext cx="1289761" cy="287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D1351FD-DDCE-4BD0-933A-B09A05D84ED0}"/>
              </a:ext>
            </a:extLst>
          </p:cNvPr>
          <p:cNvCxnSpPr>
            <a:cxnSpLocks/>
          </p:cNvCxnSpPr>
          <p:nvPr/>
        </p:nvCxnSpPr>
        <p:spPr bwMode="auto">
          <a:xfrm>
            <a:off x="3703231" y="5053850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Arrow: Left 23">
            <a:extLst>
              <a:ext uri="{FF2B5EF4-FFF2-40B4-BE49-F238E27FC236}">
                <a16:creationId xmlns:a16="http://schemas.microsoft.com/office/drawing/2014/main" id="{01403741-B058-4917-A9D0-07C8BE1FE5A4}"/>
              </a:ext>
            </a:extLst>
          </p:cNvPr>
          <p:cNvSpPr/>
          <p:nvPr/>
        </p:nvSpPr>
        <p:spPr bwMode="auto">
          <a:xfrm>
            <a:off x="4322971" y="5874278"/>
            <a:ext cx="575796" cy="433545"/>
          </a:xfrm>
          <a:prstGeom prst="lef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C599A4-C8CC-4C2C-9CB3-EF5EE3693FC4}"/>
              </a:ext>
            </a:extLst>
          </p:cNvPr>
          <p:cNvSpPr txBox="1"/>
          <p:nvPr/>
        </p:nvSpPr>
        <p:spPr>
          <a:xfrm>
            <a:off x="4914173" y="5846158"/>
            <a:ext cx="247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 1 MAC address is the same as the non-AP 1 MAC address.</a:t>
            </a:r>
          </a:p>
        </p:txBody>
      </p:sp>
      <p:sp>
        <p:nvSpPr>
          <p:cNvPr id="26" name="Arrow: Up-Down 25">
            <a:extLst>
              <a:ext uri="{FF2B5EF4-FFF2-40B4-BE49-F238E27FC236}">
                <a16:creationId xmlns:a16="http://schemas.microsoft.com/office/drawing/2014/main" id="{4C20AC28-8771-462E-9707-30F3F4577CD4}"/>
              </a:ext>
            </a:extLst>
          </p:cNvPr>
          <p:cNvSpPr/>
          <p:nvPr/>
        </p:nvSpPr>
        <p:spPr bwMode="auto">
          <a:xfrm>
            <a:off x="71746" y="4316615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88CC479-F3BD-45FF-A2F9-3D242449AE02}"/>
              </a:ext>
            </a:extLst>
          </p:cNvPr>
          <p:cNvSpPr txBox="1"/>
          <p:nvPr/>
        </p:nvSpPr>
        <p:spPr>
          <a:xfrm>
            <a:off x="461016" y="4404627"/>
            <a:ext cx="1141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Multi-link (re)setup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4D9E0D-D197-4711-ACCE-5B8E09CED7EB}"/>
              </a:ext>
            </a:extLst>
          </p:cNvPr>
          <p:cNvSpPr txBox="1"/>
          <p:nvPr/>
        </p:nvSpPr>
        <p:spPr>
          <a:xfrm>
            <a:off x="386220" y="5111016"/>
            <a:ext cx="1141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(re)association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7C9A0AB-1F2D-484F-8692-42644D0718FE}"/>
              </a:ext>
            </a:extLst>
          </p:cNvPr>
          <p:cNvCxnSpPr>
            <a:cxnSpLocks/>
          </p:cNvCxnSpPr>
          <p:nvPr/>
        </p:nvCxnSpPr>
        <p:spPr bwMode="auto">
          <a:xfrm>
            <a:off x="215762" y="5029876"/>
            <a:ext cx="0" cy="5996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8E0EBB0-CF08-4418-8BB1-C7425603759B}"/>
              </a:ext>
            </a:extLst>
          </p:cNvPr>
          <p:cNvSpPr txBox="1"/>
          <p:nvPr/>
        </p:nvSpPr>
        <p:spPr>
          <a:xfrm>
            <a:off x="5776269" y="4369367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MLD 2, non-AP MLD1)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2A9B1C-222D-472C-91F0-28FA3CAA1BF9}"/>
              </a:ext>
            </a:extLst>
          </p:cNvPr>
          <p:cNvSpPr txBox="1"/>
          <p:nvPr/>
        </p:nvSpPr>
        <p:spPr>
          <a:xfrm>
            <a:off x="6256112" y="5391955"/>
            <a:ext cx="2071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(AP 3, non-AP 1)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01A1646-D177-4C6C-B10B-974A23CB242B}"/>
              </a:ext>
            </a:extLst>
          </p:cNvPr>
          <p:cNvCxnSpPr/>
          <p:nvPr/>
        </p:nvCxnSpPr>
        <p:spPr bwMode="auto">
          <a:xfrm>
            <a:off x="7072413" y="4680347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42E650A-1B32-40A1-AD3E-9D9943F9C141}"/>
              </a:ext>
            </a:extLst>
          </p:cNvPr>
          <p:cNvCxnSpPr/>
          <p:nvPr/>
        </p:nvCxnSpPr>
        <p:spPr bwMode="auto">
          <a:xfrm>
            <a:off x="7182918" y="4695021"/>
            <a:ext cx="0" cy="6595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Arrow: Up-Down 40">
            <a:extLst>
              <a:ext uri="{FF2B5EF4-FFF2-40B4-BE49-F238E27FC236}">
                <a16:creationId xmlns:a16="http://schemas.microsoft.com/office/drawing/2014/main" id="{3467DFC1-C31A-44B2-9A88-6310E13B645A}"/>
              </a:ext>
            </a:extLst>
          </p:cNvPr>
          <p:cNvSpPr/>
          <p:nvPr/>
        </p:nvSpPr>
        <p:spPr bwMode="auto">
          <a:xfrm>
            <a:off x="6518573" y="4695021"/>
            <a:ext cx="288032" cy="648072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6ABC672-7C90-4C0D-B4EF-45605FF49C7E}"/>
              </a:ext>
            </a:extLst>
          </p:cNvPr>
          <p:cNvSpPr txBox="1"/>
          <p:nvPr/>
        </p:nvSpPr>
        <p:spPr>
          <a:xfrm>
            <a:off x="5461671" y="4875687"/>
            <a:ext cx="1045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DS mapping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BBFCC9-C9E4-4678-873E-CEB8C2F9F067}"/>
              </a:ext>
            </a:extLst>
          </p:cNvPr>
          <p:cNvSpPr txBox="1"/>
          <p:nvPr/>
        </p:nvSpPr>
        <p:spPr>
          <a:xfrm>
            <a:off x="7315930" y="4880636"/>
            <a:ext cx="1045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MAC address</a:t>
            </a:r>
          </a:p>
        </p:txBody>
      </p:sp>
    </p:spTree>
    <p:extLst>
      <p:ext uri="{BB962C8B-B14F-4D97-AF65-F5344CB8AC3E}">
        <p14:creationId xmlns:p14="http://schemas.microsoft.com/office/powerpoint/2010/main" val="106612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5FC0-27AC-4468-9E40-8A010B41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for fast MLD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CCC12-E883-46D5-8DF3-B1C994B15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think that the current fast BSS transition signaling (FT) can be reused and expanded to fast MLD transition, we will focus on the following to illustrate the design</a:t>
            </a:r>
          </a:p>
          <a:p>
            <a:pPr lvl="1"/>
            <a:r>
              <a:rPr lang="en-US" dirty="0"/>
              <a:t>FT initial mobility domain operation in an RSN</a:t>
            </a:r>
          </a:p>
          <a:p>
            <a:pPr lvl="1"/>
            <a:r>
              <a:rPr lang="en-US" dirty="0"/>
              <a:t>over-the-air FT operation in an RSN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1514E-1B82-40BA-B7EB-9394252C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85089C-CB73-4221-97D7-7089893BB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12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CABF-7343-4321-918E-488FE8F6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Step: Extend FT Key Hierarchy to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03038-827A-4711-A9D2-C4B94FBB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43" y="1985535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A574A-FEED-4DD5-9533-8D57D9B59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9535-B72A-4BA9-BB31-778C2661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FC7789-98DB-4EF1-B27B-D412375B4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15398"/>
            <a:ext cx="5688632" cy="47600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51E439-8E31-456F-BB5C-B59C8A3B4F1D}"/>
              </a:ext>
            </a:extLst>
          </p:cNvPr>
          <p:cNvSpPr/>
          <p:nvPr/>
        </p:nvSpPr>
        <p:spPr bwMode="auto">
          <a:xfrm>
            <a:off x="1627604" y="3324413"/>
            <a:ext cx="1467184" cy="2696764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C744A1E-2ADC-407B-AFF7-6290D486E46A}"/>
              </a:ext>
            </a:extLst>
          </p:cNvPr>
          <p:cNvSpPr/>
          <p:nvPr/>
        </p:nvSpPr>
        <p:spPr bwMode="auto">
          <a:xfrm>
            <a:off x="700819" y="3949583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8A71A2-DFC8-4F8E-90E1-FEA340570832}"/>
              </a:ext>
            </a:extLst>
          </p:cNvPr>
          <p:cNvSpPr/>
          <p:nvPr/>
        </p:nvSpPr>
        <p:spPr bwMode="auto">
          <a:xfrm rot="5400000">
            <a:off x="3281015" y="4324668"/>
            <a:ext cx="1440160" cy="156035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31A3512-CC44-48BE-BF7E-D0CE0D1B35EC}"/>
              </a:ext>
            </a:extLst>
          </p:cNvPr>
          <p:cNvSpPr/>
          <p:nvPr/>
        </p:nvSpPr>
        <p:spPr bwMode="auto">
          <a:xfrm rot="10800000">
            <a:off x="4943257" y="4492776"/>
            <a:ext cx="72008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F5673C0-F973-4AD0-A658-E9DF49FB833A}"/>
              </a:ext>
            </a:extLst>
          </p:cNvPr>
          <p:cNvSpPr txBox="1"/>
          <p:nvPr/>
        </p:nvSpPr>
        <p:spPr>
          <a:xfrm>
            <a:off x="331460" y="332441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 AP MLD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62B44C-79CD-4372-99CC-7792163C3229}"/>
              </a:ext>
            </a:extLst>
          </p:cNvPr>
          <p:cNvSpPr txBox="1"/>
          <p:nvPr/>
        </p:nvSpPr>
        <p:spPr>
          <a:xfrm>
            <a:off x="4830973" y="409329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13C600-500B-4FF6-BA36-6420F7085892}"/>
              </a:ext>
            </a:extLst>
          </p:cNvPr>
          <p:cNvSpPr/>
          <p:nvPr/>
        </p:nvSpPr>
        <p:spPr bwMode="auto">
          <a:xfrm>
            <a:off x="5972857" y="1844824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15CCA-87F3-4EF8-BC67-29CB8A128314}"/>
              </a:ext>
            </a:extLst>
          </p:cNvPr>
          <p:cNvSpPr/>
          <p:nvPr/>
        </p:nvSpPr>
        <p:spPr bwMode="auto">
          <a:xfrm>
            <a:off x="6072840" y="1926916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R0KH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DCD4F1-9AFC-449A-81F0-3BE2209CE4A9}"/>
              </a:ext>
            </a:extLst>
          </p:cNvPr>
          <p:cNvSpPr/>
          <p:nvPr/>
        </p:nvSpPr>
        <p:spPr bwMode="auto">
          <a:xfrm>
            <a:off x="7306442" y="1912640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13D6F-3088-40D3-89BF-2CB8F0DF6D5A}"/>
              </a:ext>
            </a:extLst>
          </p:cNvPr>
          <p:cNvSpPr/>
          <p:nvPr/>
        </p:nvSpPr>
        <p:spPr bwMode="auto">
          <a:xfrm>
            <a:off x="5972857" y="3432257"/>
            <a:ext cx="2448272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64E81-28A7-4738-8E52-E3EC285158AC}"/>
              </a:ext>
            </a:extLst>
          </p:cNvPr>
          <p:cNvSpPr/>
          <p:nvPr/>
        </p:nvSpPr>
        <p:spPr bwMode="auto">
          <a:xfrm>
            <a:off x="6072840" y="3514349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0KH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53B33E-E469-4841-BAC3-7611BE262F43}"/>
              </a:ext>
            </a:extLst>
          </p:cNvPr>
          <p:cNvSpPr/>
          <p:nvPr/>
        </p:nvSpPr>
        <p:spPr bwMode="auto">
          <a:xfrm>
            <a:off x="7306442" y="3500073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19" name="Arrow: Up-Down 18">
            <a:extLst>
              <a:ext uri="{FF2B5EF4-FFF2-40B4-BE49-F238E27FC236}">
                <a16:creationId xmlns:a16="http://schemas.microsoft.com/office/drawing/2014/main" id="{0EB1D7E1-D471-459D-AE28-25DC0B84CE7E}"/>
              </a:ext>
            </a:extLst>
          </p:cNvPr>
          <p:cNvSpPr/>
          <p:nvPr/>
        </p:nvSpPr>
        <p:spPr bwMode="auto">
          <a:xfrm>
            <a:off x="6327538" y="2535189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FAB81E7C-F6F7-4EAB-8CCB-48B3ADDDE721}"/>
              </a:ext>
            </a:extLst>
          </p:cNvPr>
          <p:cNvSpPr/>
          <p:nvPr/>
        </p:nvSpPr>
        <p:spPr bwMode="auto">
          <a:xfrm>
            <a:off x="7590282" y="2527808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397B2A-9024-48D3-BD3A-B236E355008B}"/>
              </a:ext>
            </a:extLst>
          </p:cNvPr>
          <p:cNvSpPr txBox="1"/>
          <p:nvPr/>
        </p:nvSpPr>
        <p:spPr>
          <a:xfrm>
            <a:off x="7990145" y="2707032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D252A4-71F2-47DF-9BAC-5044908B579B}"/>
              </a:ext>
            </a:extLst>
          </p:cNvPr>
          <p:cNvSpPr txBox="1"/>
          <p:nvPr/>
        </p:nvSpPr>
        <p:spPr>
          <a:xfrm>
            <a:off x="6615570" y="2707032"/>
            <a:ext cx="97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PMK-R0</a:t>
            </a:r>
          </a:p>
          <a:p>
            <a:r>
              <a:rPr lang="en-US" dirty="0"/>
              <a:t>PMK-R1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5014C4-1344-48CC-853B-76C4D6089A1E}"/>
              </a:ext>
            </a:extLst>
          </p:cNvPr>
          <p:cNvSpPr/>
          <p:nvPr/>
        </p:nvSpPr>
        <p:spPr bwMode="auto">
          <a:xfrm>
            <a:off x="7119625" y="4178058"/>
            <a:ext cx="1301503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0FED2C-F538-4848-9774-99205CD069BC}"/>
              </a:ext>
            </a:extLst>
          </p:cNvPr>
          <p:cNvSpPr/>
          <p:nvPr/>
        </p:nvSpPr>
        <p:spPr bwMode="auto">
          <a:xfrm>
            <a:off x="7306442" y="4245874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R1KH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03DCC37-104E-444D-81BA-EECD03F05D62}"/>
              </a:ext>
            </a:extLst>
          </p:cNvPr>
          <p:cNvSpPr/>
          <p:nvPr/>
        </p:nvSpPr>
        <p:spPr bwMode="auto">
          <a:xfrm>
            <a:off x="7119625" y="5765491"/>
            <a:ext cx="1301504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D1708F-C321-40D5-B537-99D8656829E9}"/>
              </a:ext>
            </a:extLst>
          </p:cNvPr>
          <p:cNvSpPr/>
          <p:nvPr/>
        </p:nvSpPr>
        <p:spPr bwMode="auto">
          <a:xfrm>
            <a:off x="7306442" y="5833307"/>
            <a:ext cx="927720" cy="5124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1KH</a:t>
            </a:r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6B763229-3C62-4AAC-8622-DB3BC9F4EE6E}"/>
              </a:ext>
            </a:extLst>
          </p:cNvPr>
          <p:cNvSpPr/>
          <p:nvPr/>
        </p:nvSpPr>
        <p:spPr bwMode="auto">
          <a:xfrm>
            <a:off x="7590282" y="4861042"/>
            <a:ext cx="360040" cy="85477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05C694E-ABE5-4F8E-BE8A-BA49A364FB3C}"/>
              </a:ext>
            </a:extLst>
          </p:cNvPr>
          <p:cNvSpPr txBox="1"/>
          <p:nvPr/>
        </p:nvSpPr>
        <p:spPr>
          <a:xfrm>
            <a:off x="7990145" y="504026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PTK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BFDA96-B2F4-419B-8671-1A35C5F11E89}"/>
              </a:ext>
            </a:extLst>
          </p:cNvPr>
          <p:cNvSpPr txBox="1"/>
          <p:nvPr/>
        </p:nvSpPr>
        <p:spPr>
          <a:xfrm>
            <a:off x="6600852" y="122526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28AF65-3FA8-4902-AC8B-D94C27127E8D}"/>
              </a:ext>
            </a:extLst>
          </p:cNvPr>
          <p:cNvSpPr txBox="1"/>
          <p:nvPr/>
        </p:nvSpPr>
        <p:spPr>
          <a:xfrm>
            <a:off x="4847466" y="333164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FT initial mobility domain</a:t>
            </a:r>
          </a:p>
          <a:p>
            <a:r>
              <a:rPr lang="en-US" dirty="0"/>
              <a:t>Non-AP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220A76-245A-4C4C-A73A-AED673D0E276}"/>
              </a:ext>
            </a:extLst>
          </p:cNvPr>
          <p:cNvSpPr txBox="1"/>
          <p:nvPr/>
        </p:nvSpPr>
        <p:spPr>
          <a:xfrm>
            <a:off x="6049214" y="59054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 MLD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425DBE-3F35-4222-AF59-0AAA1F35A376}"/>
              </a:ext>
            </a:extLst>
          </p:cNvPr>
          <p:cNvSpPr txBox="1"/>
          <p:nvPr/>
        </p:nvSpPr>
        <p:spPr>
          <a:xfrm>
            <a:off x="5967498" y="4359482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Target AP MLD</a:t>
            </a:r>
          </a:p>
        </p:txBody>
      </p:sp>
    </p:spTree>
    <p:extLst>
      <p:ext uri="{BB962C8B-B14F-4D97-AF65-F5344CB8AC3E}">
        <p14:creationId xmlns:p14="http://schemas.microsoft.com/office/powerpoint/2010/main" val="303872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861D-355D-4395-9CC3-4E595E071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Spec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7E4E-6E4E-48B3-AEC8-DB3C8A119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non-AP MLD and an AP MLD in a FT initial mobility domain operation, use non-AP MLD address as S1KH-ID and S0KH-ID and AP MLD address as R1KH-ID. </a:t>
            </a:r>
          </a:p>
          <a:p>
            <a:r>
              <a:rPr lang="en-US" dirty="0"/>
              <a:t>For a non-AP MLD and a target AP MLD in an over-the-air FT operation, use non-AP MLD address as S1KH-ID and AP MLD address as R1KH-ID.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952C0-CE52-404F-8017-66C416F2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4E541-8358-485A-82C7-CFACD4DB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43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93E9-BF0A-4D01-A718-C8062DEF8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Second Step: Change for FT initial mobility domain Setup in an RSN Sequence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96BF7-D1F4-44A2-B326-9D506ADEE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Need non-AP MLD address and AP MLD address to calculate PMKID, PTK, </a:t>
            </a:r>
            <a:r>
              <a:rPr lang="en-US" sz="1800" dirty="0" err="1"/>
              <a:t>PTKName</a:t>
            </a:r>
            <a:endParaRPr lang="en-US" sz="1800" dirty="0"/>
          </a:p>
          <a:p>
            <a:pPr lvl="1"/>
            <a:r>
              <a:rPr lang="en-US" sz="1400" dirty="0"/>
              <a:t>MLD address can be exchanged in Authentication request/response and association request/response </a:t>
            </a:r>
          </a:p>
          <a:p>
            <a:r>
              <a:rPr lang="en-US" sz="1800" dirty="0"/>
              <a:t>Delivery GTK, IGTK, BIGTK in different links in FT 4-way handshake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2FD48-9A16-4B8A-B2B4-50398E66D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98C10-0DD4-40B9-94C2-47367F41D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4CE79D-7463-4D1E-A17D-9AD8961CD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630" y="3429001"/>
            <a:ext cx="4059450" cy="2952327"/>
          </a:xfrm>
          <a:prstGeom prst="rect">
            <a:avLst/>
          </a:prstGeom>
        </p:spPr>
      </p:pic>
      <p:sp>
        <p:nvSpPr>
          <p:cNvPr id="10" name="Arrow: Up-Down 9">
            <a:extLst>
              <a:ext uri="{FF2B5EF4-FFF2-40B4-BE49-F238E27FC236}">
                <a16:creationId xmlns:a16="http://schemas.microsoft.com/office/drawing/2014/main" id="{FE513DA6-3502-46B6-8AA2-EC842473D4A4}"/>
              </a:ext>
            </a:extLst>
          </p:cNvPr>
          <p:cNvSpPr/>
          <p:nvPr/>
        </p:nvSpPr>
        <p:spPr bwMode="auto">
          <a:xfrm>
            <a:off x="2960501" y="3919964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Arrow: Up-Down 16">
            <a:extLst>
              <a:ext uri="{FF2B5EF4-FFF2-40B4-BE49-F238E27FC236}">
                <a16:creationId xmlns:a16="http://schemas.microsoft.com/office/drawing/2014/main" id="{2FF7022B-9FCB-4311-8EAB-8EF195E0F0AE}"/>
              </a:ext>
            </a:extLst>
          </p:cNvPr>
          <p:cNvSpPr/>
          <p:nvPr/>
        </p:nvSpPr>
        <p:spPr bwMode="auto">
          <a:xfrm>
            <a:off x="2949985" y="4210021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92B9FD-6EED-48D7-B52F-DE00B382AACB}"/>
              </a:ext>
            </a:extLst>
          </p:cNvPr>
          <p:cNvSpPr txBox="1"/>
          <p:nvPr/>
        </p:nvSpPr>
        <p:spPr>
          <a:xfrm>
            <a:off x="2215392" y="4137161"/>
            <a:ext cx="864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</a:t>
            </a:r>
          </a:p>
        </p:txBody>
      </p:sp>
      <p:sp>
        <p:nvSpPr>
          <p:cNvPr id="20" name="Arrow: Up-Down 19">
            <a:extLst>
              <a:ext uri="{FF2B5EF4-FFF2-40B4-BE49-F238E27FC236}">
                <a16:creationId xmlns:a16="http://schemas.microsoft.com/office/drawing/2014/main" id="{BA914FDE-DE62-4BC4-B1C3-864177618216}"/>
              </a:ext>
            </a:extLst>
          </p:cNvPr>
          <p:cNvSpPr/>
          <p:nvPr/>
        </p:nvSpPr>
        <p:spPr bwMode="auto">
          <a:xfrm>
            <a:off x="2946185" y="4525273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240DBEC6-9C4F-477D-B483-DD1E066CAEC6}"/>
              </a:ext>
            </a:extLst>
          </p:cNvPr>
          <p:cNvSpPr/>
          <p:nvPr/>
        </p:nvSpPr>
        <p:spPr bwMode="auto">
          <a:xfrm>
            <a:off x="2960500" y="4847190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Arrow: Up-Down 22">
            <a:extLst>
              <a:ext uri="{FF2B5EF4-FFF2-40B4-BE49-F238E27FC236}">
                <a16:creationId xmlns:a16="http://schemas.microsoft.com/office/drawing/2014/main" id="{B1AFD532-5279-490E-8D83-4D7B0F42F52F}"/>
              </a:ext>
            </a:extLst>
          </p:cNvPr>
          <p:cNvSpPr/>
          <p:nvPr/>
        </p:nvSpPr>
        <p:spPr bwMode="auto">
          <a:xfrm>
            <a:off x="6417820" y="4428226"/>
            <a:ext cx="124452" cy="252028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1F7920-284D-4B96-ADB0-6D98FA8CF96F}"/>
              </a:ext>
            </a:extLst>
          </p:cNvPr>
          <p:cNvSpPr txBox="1"/>
          <p:nvPr/>
        </p:nvSpPr>
        <p:spPr>
          <a:xfrm>
            <a:off x="2108390" y="3849120"/>
            <a:ext cx="1191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</a:t>
            </a:r>
          </a:p>
          <a:p>
            <a:r>
              <a:rPr lang="en-US" sz="800" dirty="0"/>
              <a:t>Element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C69F91-4224-4541-9B83-4E29DD8FEF77}"/>
              </a:ext>
            </a:extLst>
          </p:cNvPr>
          <p:cNvSpPr txBox="1"/>
          <p:nvPr/>
        </p:nvSpPr>
        <p:spPr>
          <a:xfrm>
            <a:off x="6594279" y="4152245"/>
            <a:ext cx="864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R0KH:</a:t>
            </a:r>
          </a:p>
          <a:p>
            <a:r>
              <a:rPr lang="en-US" sz="800" dirty="0"/>
              <a:t>PMK-R0</a:t>
            </a:r>
          </a:p>
          <a:p>
            <a:r>
              <a:rPr lang="en-US" sz="800" dirty="0"/>
              <a:t>PMK-R0 Name</a:t>
            </a:r>
          </a:p>
          <a:p>
            <a:r>
              <a:rPr lang="en-US" sz="800" dirty="0"/>
              <a:t>PMK-R1</a:t>
            </a:r>
          </a:p>
          <a:p>
            <a:endParaRPr lang="en-US" sz="800" dirty="0"/>
          </a:p>
        </p:txBody>
      </p:sp>
      <p:sp>
        <p:nvSpPr>
          <p:cNvPr id="27" name="Arrow: Up-Down 26">
            <a:extLst>
              <a:ext uri="{FF2B5EF4-FFF2-40B4-BE49-F238E27FC236}">
                <a16:creationId xmlns:a16="http://schemas.microsoft.com/office/drawing/2014/main" id="{9F04E3D8-063C-45E9-BE11-7A6876BBE9EC}"/>
              </a:ext>
            </a:extLst>
          </p:cNvPr>
          <p:cNvSpPr/>
          <p:nvPr/>
        </p:nvSpPr>
        <p:spPr bwMode="auto">
          <a:xfrm>
            <a:off x="6417820" y="4777301"/>
            <a:ext cx="116709" cy="539653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157036-10D8-4486-9F41-F9921F52AE90}"/>
              </a:ext>
            </a:extLst>
          </p:cNvPr>
          <p:cNvSpPr txBox="1"/>
          <p:nvPr/>
        </p:nvSpPr>
        <p:spPr>
          <a:xfrm>
            <a:off x="2238045" y="4451460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S0KH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316D69-8EC1-4C5E-B491-D11BB3989AC1}"/>
              </a:ext>
            </a:extLst>
          </p:cNvPr>
          <p:cNvSpPr txBox="1"/>
          <p:nvPr/>
        </p:nvSpPr>
        <p:spPr>
          <a:xfrm>
            <a:off x="6582344" y="4742726"/>
            <a:ext cx="1013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R1KH: PMK-R1</a:t>
            </a:r>
          </a:p>
          <a:p>
            <a:r>
              <a:rPr lang="en-US" sz="800" dirty="0"/>
              <a:t>PTK</a:t>
            </a:r>
          </a:p>
          <a:p>
            <a:endParaRPr lang="en-US" sz="8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B34EDA-FAA9-4B26-819C-08B9AAA1BFAC}"/>
              </a:ext>
            </a:extLst>
          </p:cNvPr>
          <p:cNvSpPr txBox="1"/>
          <p:nvPr/>
        </p:nvSpPr>
        <p:spPr>
          <a:xfrm>
            <a:off x="2318259" y="4844636"/>
            <a:ext cx="864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S1KH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5AF7814F-470A-4E43-AB77-5C92EBAE4D52}"/>
              </a:ext>
            </a:extLst>
          </p:cNvPr>
          <p:cNvSpPr/>
          <p:nvPr/>
        </p:nvSpPr>
        <p:spPr bwMode="auto">
          <a:xfrm>
            <a:off x="6573385" y="5057498"/>
            <a:ext cx="576064" cy="2880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84D1A0-ABE0-4B85-B18C-4DEA3CA4F699}"/>
              </a:ext>
            </a:extLst>
          </p:cNvPr>
          <p:cNvSpPr txBox="1"/>
          <p:nvPr/>
        </p:nvSpPr>
        <p:spPr>
          <a:xfrm>
            <a:off x="7174588" y="4994304"/>
            <a:ext cx="1479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Need to provide GTK/IGTK/BIGTK of different links here.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AD0B77-1243-4693-B174-626A0481ADC4}"/>
              </a:ext>
            </a:extLst>
          </p:cNvPr>
          <p:cNvSpPr/>
          <p:nvPr/>
        </p:nvSpPr>
        <p:spPr bwMode="auto">
          <a:xfrm>
            <a:off x="2750630" y="3429000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MLD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3405BC-08ED-4642-A636-6FAB87C042DF}"/>
              </a:ext>
            </a:extLst>
          </p:cNvPr>
          <p:cNvSpPr/>
          <p:nvPr/>
        </p:nvSpPr>
        <p:spPr bwMode="auto">
          <a:xfrm>
            <a:off x="5924814" y="3425897"/>
            <a:ext cx="885266" cy="4044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MLD</a:t>
            </a:r>
          </a:p>
        </p:txBody>
      </p:sp>
    </p:spTree>
    <p:extLst>
      <p:ext uri="{BB962C8B-B14F-4D97-AF65-F5344CB8AC3E}">
        <p14:creationId xmlns:p14="http://schemas.microsoft.com/office/powerpoint/2010/main" val="33247247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64622</TotalTime>
  <Words>1739</Words>
  <Application>Microsoft Office PowerPoint</Application>
  <PresentationFormat>On-screen Show (4:3)</PresentationFormat>
  <Paragraphs>261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Qualcomm Office Regular</vt:lpstr>
      <vt:lpstr>Qualcomm Regular</vt:lpstr>
      <vt:lpstr>Times New Roman</vt:lpstr>
      <vt:lpstr>802-11-Submission</vt:lpstr>
      <vt:lpstr>MLD Transition</vt:lpstr>
      <vt:lpstr>Background</vt:lpstr>
      <vt:lpstr>Illustration</vt:lpstr>
      <vt:lpstr>MLD transition</vt:lpstr>
      <vt:lpstr>Change Required for MLD Transition</vt:lpstr>
      <vt:lpstr>Change for fast MLD Transition</vt:lpstr>
      <vt:lpstr>First Step: Extend FT Key Hierarchy to MLD</vt:lpstr>
      <vt:lpstr>Proposed Spec Change</vt:lpstr>
      <vt:lpstr>Second Step: Change for FT initial mobility domain Setup in an RSN Sequence</vt:lpstr>
      <vt:lpstr>Computation of PMK-R0, PMK-R0Name, and PMK-R1</vt:lpstr>
      <vt:lpstr>Computation of PMKR1Name, PMKID, PTK, PTKName</vt:lpstr>
      <vt:lpstr>Third Step: Change for over-the-air FT protocol authentication in an RSN</vt:lpstr>
      <vt:lpstr>FTE</vt:lpstr>
      <vt:lpstr>Extension to other procedures</vt:lpstr>
      <vt:lpstr>Conclusion</vt:lpstr>
      <vt:lpstr>Straw Poll</vt:lpstr>
      <vt:lpstr>Straw Poll</vt:lpstr>
      <vt:lpstr>Straw Poll</vt:lpstr>
      <vt:lpstr>Straw Poll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2929</cp:revision>
  <cp:lastPrinted>1998-02-10T13:28:06Z</cp:lastPrinted>
  <dcterms:created xsi:type="dcterms:W3CDTF">2004-12-02T14:01:45Z</dcterms:created>
  <dcterms:modified xsi:type="dcterms:W3CDTF">2020-06-16T16:03:35Z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209dc73a-4138-4bf8-b27a-26daa8c1921a</vt:lpwstr>
  </property>
  <property fmtid="{D5CDD505-2E9C-101B-9397-08002B2CF9AE}" pid="4" name="CTP_TimeStamp">
    <vt:lpwstr>2020-06-16 16:03:35Z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