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426" r:id="rId3"/>
    <p:sldId id="432" r:id="rId4"/>
    <p:sldId id="434" r:id="rId5"/>
    <p:sldId id="433" r:id="rId6"/>
    <p:sldId id="437" r:id="rId7"/>
    <p:sldId id="429" r:id="rId8"/>
    <p:sldId id="436" r:id="rId9"/>
    <p:sldId id="422" r:id="rId10"/>
    <p:sldId id="430" r:id="rId11"/>
    <p:sldId id="438" r:id="rId12"/>
    <p:sldId id="431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86393" autoAdjust="0"/>
  </p:normalViewPr>
  <p:slideViewPr>
    <p:cSldViewPr>
      <p:cViewPr>
        <p:scale>
          <a:sx n="80" d="100"/>
          <a:sy n="80" d="100"/>
        </p:scale>
        <p:origin x="-11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0666r2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err="1" smtClean="0"/>
              <a:t>80MHz</a:t>
            </a:r>
            <a:r>
              <a:rPr lang="en-GB" sz="2400" dirty="0" smtClean="0"/>
              <a:t> </a:t>
            </a:r>
            <a:r>
              <a:rPr lang="en-GB" sz="2400" dirty="0" err="1" smtClean="0"/>
              <a:t>OFDMA</a:t>
            </a:r>
            <a:r>
              <a:rPr lang="en-GB" sz="2400" dirty="0" smtClean="0"/>
              <a:t> Tone Plan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2020-05-01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626739"/>
              </p:ext>
            </p:extLst>
          </p:nvPr>
        </p:nvGraphicFramePr>
        <p:xfrm>
          <a:off x="685800" y="2824688"/>
          <a:ext cx="7772401" cy="1517390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Teja Bavirisetti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Karim  Toussi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Wook Bong Lee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Samsung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References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[1] 19/</a:t>
            </a:r>
            <a:r>
              <a:rPr lang="en-US" sz="1800" b="0" dirty="0" err="1" smtClean="0"/>
              <a:t>1340r3</a:t>
            </a:r>
            <a:r>
              <a:rPr lang="en-US" sz="1800" b="0" dirty="0" smtClean="0"/>
              <a:t> </a:t>
            </a:r>
            <a:r>
              <a:rPr lang="en-GB" altLang="en-US" sz="1600" b="0" dirty="0" smtClean="0"/>
              <a:t>Revisiting </a:t>
            </a:r>
            <a:r>
              <a:rPr lang="en-GB" altLang="en-US" sz="1600" b="0" dirty="0"/>
              <a:t>the 20/40/80 MHz Tone Plan</a:t>
            </a:r>
            <a:endParaRPr lang="en-US" sz="1600" b="0" dirty="0" smtClean="0"/>
          </a:p>
          <a:p>
            <a:pPr marL="457200" lvl="1" indent="0">
              <a:buNone/>
            </a:pPr>
            <a:endParaRPr lang="en-US" sz="1600" b="0" dirty="0"/>
          </a:p>
          <a:p>
            <a:endParaRPr lang="en-US" sz="1800" dirty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55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/>
              <a:t>Appendix  - New Table 27-9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endParaRPr lang="en-US" sz="1600" b="0" dirty="0" smtClean="0"/>
          </a:p>
          <a:p>
            <a:pPr marL="457200" lvl="1" indent="0">
              <a:buNone/>
            </a:pPr>
            <a:endParaRPr lang="en-US" sz="1600" b="0" dirty="0"/>
          </a:p>
          <a:p>
            <a:endParaRPr lang="en-US" sz="1800" dirty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219200" y="1905000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Data and pilot subcarrier indices for </a:t>
            </a:r>
            <a:r>
              <a:rPr lang="en-US" sz="1800" dirty="0" err="1"/>
              <a:t>RUs</a:t>
            </a:r>
            <a:r>
              <a:rPr lang="en-US" sz="1800" dirty="0"/>
              <a:t> in an 80 MHz </a:t>
            </a:r>
            <a:r>
              <a:rPr lang="en-US" sz="1800" dirty="0" err="1"/>
              <a:t>EHT</a:t>
            </a:r>
            <a:r>
              <a:rPr lang="en-US" sz="1800" dirty="0"/>
              <a:t> </a:t>
            </a:r>
            <a:r>
              <a:rPr lang="en-US" sz="1800" dirty="0" err="1"/>
              <a:t>PPDU</a:t>
            </a:r>
            <a:r>
              <a:rPr lang="en-US" sz="1800" dirty="0"/>
              <a:t> and in a non-</a:t>
            </a:r>
            <a:r>
              <a:rPr lang="en-US" sz="1800" dirty="0" err="1"/>
              <a:t>OFDMA</a:t>
            </a:r>
            <a:r>
              <a:rPr lang="en-US" sz="1800" dirty="0"/>
              <a:t> 80 MHz </a:t>
            </a:r>
            <a:r>
              <a:rPr lang="en-US" sz="1800" dirty="0" err="1"/>
              <a:t>EHT</a:t>
            </a:r>
            <a:r>
              <a:rPr lang="en-US" sz="1800" dirty="0"/>
              <a:t> </a:t>
            </a:r>
            <a:r>
              <a:rPr lang="en-US" sz="1800" dirty="0" err="1"/>
              <a:t>PPDU</a:t>
            </a:r>
            <a:r>
              <a:rPr lang="en-US" dirty="0"/>
              <a:t> 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5682965"/>
              </p:ext>
            </p:extLst>
          </p:nvPr>
        </p:nvGraphicFramePr>
        <p:xfrm>
          <a:off x="3527778" y="2895600"/>
          <a:ext cx="1196622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Document" showAsIcon="1" r:id="rId3" imgW="914400" imgH="771480" progId="Word.Document.12">
                  <p:embed/>
                </p:oleObj>
              </mc:Choice>
              <mc:Fallback>
                <p:oleObj name="Document" showAsIcon="1" r:id="rId3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27778" y="2895600"/>
                        <a:ext cx="1196622" cy="1009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158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Straw Poll 1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820462" cy="4495800"/>
          </a:xfrm>
        </p:spPr>
        <p:txBody>
          <a:bodyPr/>
          <a:lstStyle/>
          <a:p>
            <a:r>
              <a:rPr lang="en-US" sz="1800" b="0" dirty="0" smtClean="0"/>
              <a:t>Do you support the following tone plan for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?</a:t>
            </a:r>
          </a:p>
          <a:p>
            <a:pPr marL="342900" lvl="1" indent="-342900">
              <a:buFontTx/>
              <a:buChar char="•"/>
            </a:pPr>
            <a:r>
              <a:rPr lang="en-US" sz="1600" dirty="0" err="1"/>
              <a:t>80MHz</a:t>
            </a:r>
            <a:r>
              <a:rPr lang="en-US" sz="1600" dirty="0"/>
              <a:t> </a:t>
            </a:r>
            <a:r>
              <a:rPr lang="en-US" sz="1600" dirty="0" err="1"/>
              <a:t>OFDMA</a:t>
            </a:r>
            <a:r>
              <a:rPr lang="en-US" sz="1600" dirty="0"/>
              <a:t> = </a:t>
            </a:r>
            <a:r>
              <a:rPr lang="en-US" sz="1600" dirty="0" err="1"/>
              <a:t>40MHz</a:t>
            </a:r>
            <a:r>
              <a:rPr lang="en-US" sz="1600" dirty="0"/>
              <a:t> DUP </a:t>
            </a:r>
            <a:r>
              <a:rPr lang="en-US" sz="1600" dirty="0" smtClean="0"/>
              <a:t>,Table </a:t>
            </a:r>
            <a:r>
              <a:rPr lang="en-US" sz="1600" dirty="0"/>
              <a:t>27-8 in </a:t>
            </a:r>
            <a:r>
              <a:rPr lang="en-US" sz="1600" dirty="0" err="1"/>
              <a:t>11ax</a:t>
            </a:r>
            <a:r>
              <a:rPr lang="en-US" sz="1600" dirty="0"/>
              <a:t> </a:t>
            </a:r>
            <a:r>
              <a:rPr lang="en-US" sz="1600" dirty="0" err="1"/>
              <a:t>D6</a:t>
            </a:r>
            <a:r>
              <a:rPr lang="en-US" sz="1600" dirty="0"/>
              <a:t> right/left shifted by 256 </a:t>
            </a:r>
            <a:r>
              <a:rPr lang="en-US" sz="1600" dirty="0" smtClean="0"/>
              <a:t>tones </a:t>
            </a:r>
          </a:p>
          <a:p>
            <a:pPr marL="342900" lvl="1" indent="-342900">
              <a:buFontTx/>
              <a:buChar char="•"/>
            </a:pPr>
            <a:endParaRPr lang="en-US" sz="1600" dirty="0"/>
          </a:p>
          <a:p>
            <a:pPr marL="342900" lvl="1" indent="-342900">
              <a:buFontTx/>
              <a:buChar char="•"/>
            </a:pPr>
            <a:endParaRPr lang="en-US" sz="1600" dirty="0" smtClean="0"/>
          </a:p>
          <a:p>
            <a:pPr marL="342900" lvl="1" indent="-342900">
              <a:buFontTx/>
              <a:buChar char="•"/>
            </a:pPr>
            <a:endParaRPr lang="en-US" sz="1600" dirty="0"/>
          </a:p>
          <a:p>
            <a:pPr marL="342900" lvl="1" indent="-342900">
              <a:buFontTx/>
              <a:buChar char="•"/>
            </a:pPr>
            <a:endParaRPr lang="en-US" sz="1600" dirty="0" smtClean="0"/>
          </a:p>
          <a:p>
            <a:pPr marL="342900" lvl="1" indent="-342900">
              <a:buFontTx/>
              <a:buChar char="•"/>
            </a:pPr>
            <a:endParaRPr lang="en-US" sz="1600" dirty="0"/>
          </a:p>
          <a:p>
            <a:endParaRPr lang="en-US" sz="1800" b="0" dirty="0" smtClean="0"/>
          </a:p>
          <a:p>
            <a:r>
              <a:rPr lang="en-US" sz="1800" b="0" dirty="0" smtClean="0"/>
              <a:t>Notes</a:t>
            </a:r>
            <a:r>
              <a:rPr lang="en-US" sz="1800" b="0" dirty="0"/>
              <a:t>:  </a:t>
            </a:r>
          </a:p>
          <a:p>
            <a:pPr lvl="1"/>
            <a:r>
              <a:rPr lang="en-US" sz="1600" dirty="0"/>
              <a:t>The </a:t>
            </a:r>
            <a:r>
              <a:rPr lang="en-US" sz="1600" dirty="0" err="1"/>
              <a:t>80MHz</a:t>
            </a:r>
            <a:r>
              <a:rPr lang="en-US" sz="1600" dirty="0"/>
              <a:t> </a:t>
            </a:r>
            <a:r>
              <a:rPr lang="en-US" sz="1600" dirty="0" err="1"/>
              <a:t>OFDMA</a:t>
            </a:r>
            <a:r>
              <a:rPr lang="en-US" sz="1600" dirty="0"/>
              <a:t> design applies to any RU&lt;996 for all modes of transmission, SU, DL MU, TB </a:t>
            </a:r>
            <a:r>
              <a:rPr lang="en-US" sz="1600" dirty="0" err="1"/>
              <a:t>PPDU</a:t>
            </a:r>
            <a:r>
              <a:rPr lang="en-US" sz="1600" dirty="0"/>
              <a:t>, with and without puncturing</a:t>
            </a:r>
          </a:p>
          <a:p>
            <a:pPr lvl="1"/>
            <a:r>
              <a:rPr lang="en-US" sz="1600" dirty="0"/>
              <a:t>Non-</a:t>
            </a:r>
            <a:r>
              <a:rPr lang="en-US" sz="1600" dirty="0" err="1"/>
              <a:t>OFDMA</a:t>
            </a:r>
            <a:r>
              <a:rPr lang="en-US" sz="1600" dirty="0"/>
              <a:t> full BW </a:t>
            </a:r>
            <a:r>
              <a:rPr lang="en-US" sz="1600" dirty="0" err="1"/>
              <a:t>80MHz</a:t>
            </a:r>
            <a:r>
              <a:rPr lang="en-US" sz="1600" dirty="0"/>
              <a:t> segment uses </a:t>
            </a:r>
            <a:r>
              <a:rPr lang="en-US" sz="1600" dirty="0" err="1"/>
              <a:t>996RU</a:t>
            </a:r>
            <a:r>
              <a:rPr lang="en-US" sz="1600" dirty="0"/>
              <a:t> design </a:t>
            </a:r>
          </a:p>
          <a:p>
            <a:pPr lvl="1"/>
            <a:r>
              <a:rPr lang="en-US" sz="1600" dirty="0"/>
              <a:t>Any punctured </a:t>
            </a:r>
            <a:r>
              <a:rPr lang="en-US" sz="1600" dirty="0" err="1"/>
              <a:t>80MHz</a:t>
            </a:r>
            <a:r>
              <a:rPr lang="en-US" sz="1600" dirty="0"/>
              <a:t> segment uses the </a:t>
            </a:r>
            <a:r>
              <a:rPr lang="en-US" sz="1600" dirty="0" err="1"/>
              <a:t>OFDMA</a:t>
            </a:r>
            <a:r>
              <a:rPr lang="en-US" sz="1600" dirty="0"/>
              <a:t> tone plan</a:t>
            </a:r>
          </a:p>
          <a:p>
            <a:pPr lvl="1"/>
            <a:r>
              <a:rPr lang="en-US" sz="1600" dirty="0"/>
              <a:t>For each </a:t>
            </a:r>
            <a:r>
              <a:rPr lang="en-US" sz="1600" dirty="0" err="1"/>
              <a:t>80MHz</a:t>
            </a:r>
            <a:r>
              <a:rPr lang="en-US" sz="1600" dirty="0"/>
              <a:t> segment in </a:t>
            </a:r>
            <a:r>
              <a:rPr lang="en-US" sz="1600" dirty="0" err="1"/>
              <a:t>160MHz</a:t>
            </a:r>
            <a:r>
              <a:rPr lang="en-US" sz="1600" dirty="0"/>
              <a:t>, </a:t>
            </a:r>
            <a:r>
              <a:rPr lang="en-US" sz="1600" dirty="0" err="1"/>
              <a:t>240MHz</a:t>
            </a:r>
            <a:r>
              <a:rPr lang="en-US" sz="1600" dirty="0"/>
              <a:t> or </a:t>
            </a:r>
            <a:r>
              <a:rPr lang="en-US" sz="1600" dirty="0" err="1"/>
              <a:t>320MHz</a:t>
            </a:r>
            <a:r>
              <a:rPr lang="en-US" sz="1600" dirty="0"/>
              <a:t>:  if it’s punctured or used for </a:t>
            </a:r>
            <a:r>
              <a:rPr lang="en-US" sz="1600" dirty="0" err="1"/>
              <a:t>OFDMA</a:t>
            </a:r>
            <a:r>
              <a:rPr lang="en-US" sz="1600" dirty="0"/>
              <a:t> the </a:t>
            </a:r>
            <a:r>
              <a:rPr lang="en-US" sz="1600" dirty="0" err="1"/>
              <a:t>80MHz</a:t>
            </a:r>
            <a:r>
              <a:rPr lang="en-US" sz="1600" dirty="0"/>
              <a:t> </a:t>
            </a:r>
            <a:r>
              <a:rPr lang="en-US" sz="1600" dirty="0" err="1"/>
              <a:t>OFDMA</a:t>
            </a:r>
            <a:r>
              <a:rPr lang="en-US" sz="1600" dirty="0"/>
              <a:t> tone plan is used, if it’s used for non-</a:t>
            </a:r>
            <a:r>
              <a:rPr lang="en-US" sz="1600" dirty="0" err="1"/>
              <a:t>OFDMA</a:t>
            </a:r>
            <a:r>
              <a:rPr lang="en-US" sz="1600" dirty="0"/>
              <a:t> and non-punctured the </a:t>
            </a:r>
            <a:r>
              <a:rPr lang="en-US" sz="1600" dirty="0" err="1"/>
              <a:t>996RU</a:t>
            </a:r>
            <a:r>
              <a:rPr lang="en-US" sz="1600" dirty="0"/>
              <a:t> tone plan is used</a:t>
            </a:r>
          </a:p>
          <a:p>
            <a:pPr marL="0" indent="0">
              <a:buNone/>
            </a:pPr>
            <a:r>
              <a:rPr lang="en-US" sz="1800" b="0" dirty="0" smtClean="0"/>
              <a:t> </a:t>
            </a:r>
          </a:p>
          <a:p>
            <a:endParaRPr lang="en-US" sz="1800" b="0" dirty="0"/>
          </a:p>
          <a:p>
            <a:endParaRPr lang="en-US" sz="1800" b="0" dirty="0" smtClean="0"/>
          </a:p>
          <a:p>
            <a:pPr marL="457200" lvl="1" indent="0">
              <a:buNone/>
            </a:pPr>
            <a:endParaRPr lang="en-US" sz="1600" b="0" dirty="0"/>
          </a:p>
          <a:p>
            <a:endParaRPr lang="en-US" sz="1800" dirty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93" name="Rectangle 26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grpSp>
        <p:nvGrpSpPr>
          <p:cNvPr id="564" name="Group 563"/>
          <p:cNvGrpSpPr/>
          <p:nvPr/>
        </p:nvGrpSpPr>
        <p:grpSpPr>
          <a:xfrm>
            <a:off x="76200" y="2590800"/>
            <a:ext cx="4878139" cy="1228609"/>
            <a:chOff x="0" y="0"/>
            <a:chExt cx="6410325" cy="1445147"/>
          </a:xfrm>
        </p:grpSpPr>
        <p:sp>
          <p:nvSpPr>
            <p:cNvPr id="565" name="TextBox 366"/>
            <p:cNvSpPr txBox="1"/>
            <p:nvPr/>
          </p:nvSpPr>
          <p:spPr>
            <a:xfrm>
              <a:off x="38100" y="38100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 12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66" name="TextBox 367"/>
            <p:cNvSpPr txBox="1"/>
            <p:nvPr/>
          </p:nvSpPr>
          <p:spPr>
            <a:xfrm>
              <a:off x="38100" y="285750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12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67" name="TextBox 368"/>
            <p:cNvSpPr txBox="1"/>
            <p:nvPr/>
          </p:nvSpPr>
          <p:spPr>
            <a:xfrm>
              <a:off x="19050" y="533400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12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68" name="TextBox 369"/>
            <p:cNvSpPr txBox="1"/>
            <p:nvPr/>
          </p:nvSpPr>
          <p:spPr>
            <a:xfrm>
              <a:off x="0" y="838200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12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69" name="TextBox 371"/>
            <p:cNvSpPr txBox="1"/>
            <p:nvPr/>
          </p:nvSpPr>
          <p:spPr>
            <a:xfrm>
              <a:off x="5705475" y="57150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11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70" name="TextBox 372"/>
            <p:cNvSpPr txBox="1"/>
            <p:nvPr/>
          </p:nvSpPr>
          <p:spPr>
            <a:xfrm>
              <a:off x="5724525" y="276225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11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71" name="TextBox 373"/>
            <p:cNvSpPr txBox="1"/>
            <p:nvPr/>
          </p:nvSpPr>
          <p:spPr>
            <a:xfrm>
              <a:off x="5734050" y="533400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11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72" name="TextBox 374"/>
            <p:cNvSpPr txBox="1"/>
            <p:nvPr/>
          </p:nvSpPr>
          <p:spPr>
            <a:xfrm>
              <a:off x="5762625" y="828675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11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73" name="TextBox 375"/>
            <p:cNvSpPr txBox="1"/>
            <p:nvPr/>
          </p:nvSpPr>
          <p:spPr>
            <a:xfrm>
              <a:off x="3019425" y="0"/>
              <a:ext cx="314960" cy="292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60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5 </a:t>
              </a:r>
              <a:endParaRPr lang="en-US" sz="1200">
                <a:effectLst/>
                <a:latin typeface="Times New Roman"/>
                <a:ea typeface="Times New Roman"/>
              </a:endParaRP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60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DC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74" name="TextBox 376"/>
            <p:cNvSpPr txBox="1"/>
            <p:nvPr/>
          </p:nvSpPr>
          <p:spPr>
            <a:xfrm>
              <a:off x="3038474" y="296095"/>
              <a:ext cx="293370" cy="4320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600" b="1" dirty="0" smtClean="0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5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600" b="1" dirty="0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DC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75" name="TextBox 377"/>
            <p:cNvSpPr txBox="1"/>
            <p:nvPr/>
          </p:nvSpPr>
          <p:spPr>
            <a:xfrm>
              <a:off x="3019425" y="667570"/>
              <a:ext cx="327025" cy="292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600" b="1" dirty="0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5 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600" b="1" dirty="0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DC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76" name="TextBox 378"/>
            <p:cNvSpPr txBox="1"/>
            <p:nvPr/>
          </p:nvSpPr>
          <p:spPr>
            <a:xfrm>
              <a:off x="3038474" y="1013135"/>
              <a:ext cx="282575" cy="4320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600" b="1" dirty="0" smtClean="0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5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600" b="1" dirty="0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DC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grpSp>
          <p:nvGrpSpPr>
            <p:cNvPr id="577" name="Group 576"/>
            <p:cNvGrpSpPr/>
            <p:nvPr/>
          </p:nvGrpSpPr>
          <p:grpSpPr>
            <a:xfrm>
              <a:off x="495300" y="38100"/>
              <a:ext cx="2561664" cy="975938"/>
              <a:chOff x="493951" y="39657"/>
              <a:chExt cx="2561664" cy="975938"/>
            </a:xfrm>
          </p:grpSpPr>
          <p:sp>
            <p:nvSpPr>
              <p:cNvPr id="619" name="Trapezoid 618"/>
              <p:cNvSpPr/>
              <p:nvPr/>
            </p:nvSpPr>
            <p:spPr bwMode="auto">
              <a:xfrm>
                <a:off x="493951" y="842912"/>
                <a:ext cx="2561663" cy="172683"/>
              </a:xfrm>
              <a:prstGeom prst="trapezoid">
                <a:avLst/>
              </a:prstGeom>
              <a:solidFill>
                <a:srgbClr val="92D050"/>
              </a:solidFill>
              <a:ln>
                <a:noFill/>
              </a:ln>
              <a:extLst/>
            </p:spPr>
            <p:txBody>
              <a:bodyPr rot="0" spcFirstLastPara="0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750">
                    <a:solidFill>
                      <a:srgbClr val="000000"/>
                    </a:solidFill>
                    <a:effectLst/>
                    <a:latin typeface="Qualcomm Office Regular"/>
                    <a:ea typeface="Times New Roman"/>
                    <a:cs typeface="Arial"/>
                  </a:rPr>
                  <a:t>242 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620" name="Trapezoid 619"/>
              <p:cNvSpPr/>
              <p:nvPr/>
            </p:nvSpPr>
            <p:spPr bwMode="auto">
              <a:xfrm>
                <a:off x="1663616" y="41156"/>
                <a:ext cx="220365" cy="17138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750">
                    <a:solidFill>
                      <a:srgbClr val="000000"/>
                    </a:solidFill>
                    <a:effectLst/>
                    <a:latin typeface="Qualcomm Office Regular"/>
                    <a:ea typeface="Times New Roman"/>
                    <a:cs typeface="Arial"/>
                  </a:rPr>
                  <a:t>26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621" name="Trapezoid 620"/>
              <p:cNvSpPr/>
              <p:nvPr/>
            </p:nvSpPr>
            <p:spPr bwMode="auto">
              <a:xfrm>
                <a:off x="1658466" y="258377"/>
                <a:ext cx="229656" cy="18178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750">
                    <a:solidFill>
                      <a:srgbClr val="000000"/>
                    </a:solidFill>
                    <a:effectLst/>
                    <a:latin typeface="Qualcomm Office Regular"/>
                    <a:ea typeface="Times New Roman"/>
                    <a:cs typeface="Arial"/>
                  </a:rPr>
                  <a:t>26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622" name="Trapezoid 621"/>
              <p:cNvSpPr/>
              <p:nvPr/>
            </p:nvSpPr>
            <p:spPr bwMode="auto">
              <a:xfrm>
                <a:off x="1664701" y="522301"/>
                <a:ext cx="222950" cy="21531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750">
                    <a:solidFill>
                      <a:srgbClr val="000000"/>
                    </a:solidFill>
                    <a:effectLst/>
                    <a:latin typeface="Qualcomm Office Regular"/>
                    <a:ea typeface="Times New Roman"/>
                    <a:cs typeface="Arial"/>
                  </a:rPr>
                  <a:t>26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grpSp>
            <p:nvGrpSpPr>
              <p:cNvPr id="623" name="Group 622"/>
              <p:cNvGrpSpPr/>
              <p:nvPr/>
            </p:nvGrpSpPr>
            <p:grpSpPr>
              <a:xfrm>
                <a:off x="1882896" y="39657"/>
                <a:ext cx="1172719" cy="700464"/>
                <a:chOff x="1882896" y="39657"/>
                <a:chExt cx="1172719" cy="700464"/>
              </a:xfrm>
            </p:grpSpPr>
            <p:sp>
              <p:nvSpPr>
                <p:cNvPr id="640" name="Trapezoid 639"/>
                <p:cNvSpPr/>
                <p:nvPr/>
              </p:nvSpPr>
              <p:spPr bwMode="auto">
                <a:xfrm>
                  <a:off x="1967820" y="522659"/>
                  <a:ext cx="1013970" cy="217462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102+4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41" name="Trapezoid 640"/>
                <p:cNvSpPr/>
                <p:nvPr/>
              </p:nvSpPr>
              <p:spPr bwMode="auto">
                <a:xfrm>
                  <a:off x="2765116" y="45551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42" name="Trapezoid 641"/>
                <p:cNvSpPr/>
                <p:nvPr/>
              </p:nvSpPr>
              <p:spPr bwMode="auto">
                <a:xfrm>
                  <a:off x="2538628" y="258276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52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43" name="Trapezoid 642"/>
                <p:cNvSpPr/>
                <p:nvPr/>
              </p:nvSpPr>
              <p:spPr bwMode="auto">
                <a:xfrm>
                  <a:off x="2538628" y="45551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44" name="Trapezoid 643"/>
                <p:cNvSpPr/>
                <p:nvPr/>
              </p:nvSpPr>
              <p:spPr bwMode="auto">
                <a:xfrm>
                  <a:off x="2968812" y="43971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45" name="Trapezoid 644"/>
                <p:cNvSpPr/>
                <p:nvPr/>
              </p:nvSpPr>
              <p:spPr bwMode="auto">
                <a:xfrm>
                  <a:off x="2973693" y="253630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46" name="Trapezoid 645"/>
                <p:cNvSpPr/>
                <p:nvPr/>
              </p:nvSpPr>
              <p:spPr bwMode="auto">
                <a:xfrm>
                  <a:off x="2197958" y="45551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47" name="Trapezoid 646"/>
                <p:cNvSpPr/>
                <p:nvPr/>
              </p:nvSpPr>
              <p:spPr bwMode="auto">
                <a:xfrm>
                  <a:off x="1971470" y="258276"/>
                  <a:ext cx="451462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52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48" name="Trapezoid 647"/>
                <p:cNvSpPr/>
                <p:nvPr/>
              </p:nvSpPr>
              <p:spPr bwMode="auto">
                <a:xfrm>
                  <a:off x="1971470" y="45551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49" name="Trapezoid 648"/>
                <p:cNvSpPr/>
                <p:nvPr/>
              </p:nvSpPr>
              <p:spPr bwMode="auto">
                <a:xfrm>
                  <a:off x="1896047" y="43971"/>
                  <a:ext cx="7542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50" name="Trapezoid 649"/>
                <p:cNvSpPr/>
                <p:nvPr/>
              </p:nvSpPr>
              <p:spPr bwMode="auto">
                <a:xfrm>
                  <a:off x="2428670" y="39657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51" name="Trapezoid 650"/>
                <p:cNvSpPr/>
                <p:nvPr/>
              </p:nvSpPr>
              <p:spPr bwMode="auto">
                <a:xfrm>
                  <a:off x="1886732" y="253630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52" name="Trapezoid 651"/>
                <p:cNvSpPr/>
                <p:nvPr/>
              </p:nvSpPr>
              <p:spPr bwMode="auto">
                <a:xfrm>
                  <a:off x="2428670" y="253630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53" name="Trapezoid 652"/>
                <p:cNvSpPr/>
                <p:nvPr/>
              </p:nvSpPr>
              <p:spPr bwMode="auto">
                <a:xfrm>
                  <a:off x="1882896" y="526071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54" name="Trapezoid 653"/>
                <p:cNvSpPr/>
                <p:nvPr/>
              </p:nvSpPr>
              <p:spPr bwMode="auto">
                <a:xfrm>
                  <a:off x="2982875" y="521528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</p:grpSp>
          <p:grpSp>
            <p:nvGrpSpPr>
              <p:cNvPr id="624" name="Group 623"/>
              <p:cNvGrpSpPr/>
              <p:nvPr/>
            </p:nvGrpSpPr>
            <p:grpSpPr>
              <a:xfrm>
                <a:off x="493951" y="42113"/>
                <a:ext cx="1172719" cy="699627"/>
                <a:chOff x="493951" y="42114"/>
                <a:chExt cx="1172719" cy="700464"/>
              </a:xfrm>
            </p:grpSpPr>
            <p:sp>
              <p:nvSpPr>
                <p:cNvPr id="625" name="Trapezoid 624"/>
                <p:cNvSpPr/>
                <p:nvPr/>
              </p:nvSpPr>
              <p:spPr bwMode="auto">
                <a:xfrm>
                  <a:off x="578875" y="525116"/>
                  <a:ext cx="1013970" cy="217462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102+4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26" name="Trapezoid 625"/>
                <p:cNvSpPr/>
                <p:nvPr/>
              </p:nvSpPr>
              <p:spPr bwMode="auto">
                <a:xfrm>
                  <a:off x="1376171" y="48008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27" name="Trapezoid 626"/>
                <p:cNvSpPr/>
                <p:nvPr/>
              </p:nvSpPr>
              <p:spPr bwMode="auto">
                <a:xfrm>
                  <a:off x="1149683" y="260733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52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28" name="Trapezoid 627"/>
                <p:cNvSpPr/>
                <p:nvPr/>
              </p:nvSpPr>
              <p:spPr bwMode="auto">
                <a:xfrm>
                  <a:off x="1149683" y="48008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29" name="Trapezoid 628"/>
                <p:cNvSpPr/>
                <p:nvPr/>
              </p:nvSpPr>
              <p:spPr bwMode="auto">
                <a:xfrm>
                  <a:off x="1579867" y="46428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30" name="Trapezoid 629"/>
                <p:cNvSpPr/>
                <p:nvPr/>
              </p:nvSpPr>
              <p:spPr bwMode="auto">
                <a:xfrm>
                  <a:off x="1584748" y="256087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31" name="Trapezoid 630"/>
                <p:cNvSpPr/>
                <p:nvPr/>
              </p:nvSpPr>
              <p:spPr bwMode="auto">
                <a:xfrm>
                  <a:off x="809013" y="48008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32" name="Trapezoid 631"/>
                <p:cNvSpPr/>
                <p:nvPr/>
              </p:nvSpPr>
              <p:spPr bwMode="auto">
                <a:xfrm>
                  <a:off x="582525" y="260733"/>
                  <a:ext cx="451462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52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33" name="Trapezoid 632"/>
                <p:cNvSpPr/>
                <p:nvPr/>
              </p:nvSpPr>
              <p:spPr bwMode="auto">
                <a:xfrm>
                  <a:off x="582525" y="48008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34" name="Trapezoid 633"/>
                <p:cNvSpPr/>
                <p:nvPr/>
              </p:nvSpPr>
              <p:spPr bwMode="auto">
                <a:xfrm>
                  <a:off x="497788" y="46428"/>
                  <a:ext cx="84738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35" name="Trapezoid 634"/>
                <p:cNvSpPr/>
                <p:nvPr/>
              </p:nvSpPr>
              <p:spPr bwMode="auto">
                <a:xfrm>
                  <a:off x="1039725" y="42114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36" name="Trapezoid 635"/>
                <p:cNvSpPr/>
                <p:nvPr/>
              </p:nvSpPr>
              <p:spPr bwMode="auto">
                <a:xfrm>
                  <a:off x="497787" y="256087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37" name="Trapezoid 636"/>
                <p:cNvSpPr/>
                <p:nvPr/>
              </p:nvSpPr>
              <p:spPr bwMode="auto">
                <a:xfrm>
                  <a:off x="1039725" y="256087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38" name="Trapezoid 637"/>
                <p:cNvSpPr/>
                <p:nvPr/>
              </p:nvSpPr>
              <p:spPr bwMode="auto">
                <a:xfrm>
                  <a:off x="493951" y="528528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39" name="Trapezoid 638"/>
                <p:cNvSpPr/>
                <p:nvPr/>
              </p:nvSpPr>
              <p:spPr bwMode="auto">
                <a:xfrm>
                  <a:off x="1593930" y="523985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</p:grpSp>
        </p:grpSp>
        <p:grpSp>
          <p:nvGrpSpPr>
            <p:cNvPr id="578" name="Group 577"/>
            <p:cNvGrpSpPr/>
            <p:nvPr/>
          </p:nvGrpSpPr>
          <p:grpSpPr>
            <a:xfrm>
              <a:off x="3295650" y="47625"/>
              <a:ext cx="2561664" cy="968760"/>
              <a:chOff x="3296006" y="43972"/>
              <a:chExt cx="2561664" cy="975938"/>
            </a:xfrm>
          </p:grpSpPr>
          <p:sp>
            <p:nvSpPr>
              <p:cNvPr id="583" name="Trapezoid 582"/>
              <p:cNvSpPr/>
              <p:nvPr/>
            </p:nvSpPr>
            <p:spPr bwMode="auto">
              <a:xfrm>
                <a:off x="3296006" y="847227"/>
                <a:ext cx="2561663" cy="172683"/>
              </a:xfrm>
              <a:prstGeom prst="trapezoid">
                <a:avLst/>
              </a:prstGeom>
              <a:solidFill>
                <a:srgbClr val="92D050"/>
              </a:solidFill>
              <a:ln>
                <a:noFill/>
              </a:ln>
              <a:extLst/>
            </p:spPr>
            <p:txBody>
              <a:bodyPr rot="0" spcFirstLastPara="0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750">
                    <a:solidFill>
                      <a:srgbClr val="000000"/>
                    </a:solidFill>
                    <a:effectLst/>
                    <a:latin typeface="Qualcomm Office Regular"/>
                    <a:ea typeface="Times New Roman"/>
                    <a:cs typeface="Arial"/>
                  </a:rPr>
                  <a:t>242 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584" name="Trapezoid 583"/>
              <p:cNvSpPr/>
              <p:nvPr/>
            </p:nvSpPr>
            <p:spPr bwMode="auto">
              <a:xfrm>
                <a:off x="4465671" y="45471"/>
                <a:ext cx="220365" cy="17138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750">
                    <a:solidFill>
                      <a:srgbClr val="000000"/>
                    </a:solidFill>
                    <a:effectLst/>
                    <a:latin typeface="Qualcomm Office Regular"/>
                    <a:ea typeface="Times New Roman"/>
                    <a:cs typeface="Arial"/>
                  </a:rPr>
                  <a:t>26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585" name="Trapezoid 584"/>
              <p:cNvSpPr/>
              <p:nvPr/>
            </p:nvSpPr>
            <p:spPr bwMode="auto">
              <a:xfrm>
                <a:off x="4460521" y="262692"/>
                <a:ext cx="229656" cy="18178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750">
                    <a:solidFill>
                      <a:srgbClr val="000000"/>
                    </a:solidFill>
                    <a:effectLst/>
                    <a:latin typeface="Qualcomm Office Regular"/>
                    <a:ea typeface="Times New Roman"/>
                    <a:cs typeface="Arial"/>
                  </a:rPr>
                  <a:t>26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586" name="Trapezoid 585"/>
              <p:cNvSpPr/>
              <p:nvPr/>
            </p:nvSpPr>
            <p:spPr bwMode="auto">
              <a:xfrm>
                <a:off x="4466756" y="526616"/>
                <a:ext cx="222950" cy="21531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750">
                    <a:solidFill>
                      <a:srgbClr val="000000"/>
                    </a:solidFill>
                    <a:effectLst/>
                    <a:latin typeface="Qualcomm Office Regular"/>
                    <a:ea typeface="Times New Roman"/>
                    <a:cs typeface="Arial"/>
                  </a:rPr>
                  <a:t>26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grpSp>
            <p:nvGrpSpPr>
              <p:cNvPr id="587" name="Group 586"/>
              <p:cNvGrpSpPr/>
              <p:nvPr/>
            </p:nvGrpSpPr>
            <p:grpSpPr>
              <a:xfrm>
                <a:off x="4684951" y="43972"/>
                <a:ext cx="1172719" cy="700464"/>
                <a:chOff x="4684951" y="43972"/>
                <a:chExt cx="1172719" cy="700464"/>
              </a:xfrm>
            </p:grpSpPr>
            <p:sp>
              <p:nvSpPr>
                <p:cNvPr id="604" name="Trapezoid 603"/>
                <p:cNvSpPr/>
                <p:nvPr/>
              </p:nvSpPr>
              <p:spPr bwMode="auto">
                <a:xfrm>
                  <a:off x="4769875" y="526974"/>
                  <a:ext cx="1013970" cy="217462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102+4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05" name="Trapezoid 604"/>
                <p:cNvSpPr/>
                <p:nvPr/>
              </p:nvSpPr>
              <p:spPr bwMode="auto">
                <a:xfrm>
                  <a:off x="5567171" y="49866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06" name="Trapezoid 605"/>
                <p:cNvSpPr/>
                <p:nvPr/>
              </p:nvSpPr>
              <p:spPr bwMode="auto">
                <a:xfrm>
                  <a:off x="5340683" y="262591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52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07" name="Trapezoid 606"/>
                <p:cNvSpPr/>
                <p:nvPr/>
              </p:nvSpPr>
              <p:spPr bwMode="auto">
                <a:xfrm>
                  <a:off x="5340683" y="49866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08" name="Trapezoid 607"/>
                <p:cNvSpPr/>
                <p:nvPr/>
              </p:nvSpPr>
              <p:spPr bwMode="auto">
                <a:xfrm>
                  <a:off x="5770867" y="48286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09" name="Trapezoid 608"/>
                <p:cNvSpPr/>
                <p:nvPr/>
              </p:nvSpPr>
              <p:spPr bwMode="auto">
                <a:xfrm>
                  <a:off x="5775748" y="257945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10" name="Trapezoid 609"/>
                <p:cNvSpPr/>
                <p:nvPr/>
              </p:nvSpPr>
              <p:spPr bwMode="auto">
                <a:xfrm>
                  <a:off x="5000013" y="49866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11" name="Trapezoid 610"/>
                <p:cNvSpPr/>
                <p:nvPr/>
              </p:nvSpPr>
              <p:spPr bwMode="auto">
                <a:xfrm>
                  <a:off x="4773525" y="262591"/>
                  <a:ext cx="451462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52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12" name="Trapezoid 611"/>
                <p:cNvSpPr/>
                <p:nvPr/>
              </p:nvSpPr>
              <p:spPr bwMode="auto">
                <a:xfrm>
                  <a:off x="4773525" y="49866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13" name="Trapezoid 612"/>
                <p:cNvSpPr/>
                <p:nvPr/>
              </p:nvSpPr>
              <p:spPr bwMode="auto">
                <a:xfrm>
                  <a:off x="4698102" y="48286"/>
                  <a:ext cx="7542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14" name="Trapezoid 613"/>
                <p:cNvSpPr/>
                <p:nvPr/>
              </p:nvSpPr>
              <p:spPr bwMode="auto">
                <a:xfrm>
                  <a:off x="5230725" y="43972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15" name="Trapezoid 614"/>
                <p:cNvSpPr/>
                <p:nvPr/>
              </p:nvSpPr>
              <p:spPr bwMode="auto">
                <a:xfrm>
                  <a:off x="4688787" y="257945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16" name="Trapezoid 615"/>
                <p:cNvSpPr/>
                <p:nvPr/>
              </p:nvSpPr>
              <p:spPr bwMode="auto">
                <a:xfrm>
                  <a:off x="5230725" y="257945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17" name="Trapezoid 616"/>
                <p:cNvSpPr/>
                <p:nvPr/>
              </p:nvSpPr>
              <p:spPr bwMode="auto">
                <a:xfrm>
                  <a:off x="4684951" y="530386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18" name="Trapezoid 617"/>
                <p:cNvSpPr/>
                <p:nvPr/>
              </p:nvSpPr>
              <p:spPr bwMode="auto">
                <a:xfrm>
                  <a:off x="5784930" y="525843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</p:grpSp>
          <p:grpSp>
            <p:nvGrpSpPr>
              <p:cNvPr id="588" name="Group 587"/>
              <p:cNvGrpSpPr/>
              <p:nvPr/>
            </p:nvGrpSpPr>
            <p:grpSpPr>
              <a:xfrm>
                <a:off x="3296006" y="46428"/>
                <a:ext cx="1172719" cy="699627"/>
                <a:chOff x="3296006" y="46429"/>
                <a:chExt cx="1172719" cy="700464"/>
              </a:xfrm>
            </p:grpSpPr>
            <p:sp>
              <p:nvSpPr>
                <p:cNvPr id="589" name="Trapezoid 588"/>
                <p:cNvSpPr/>
                <p:nvPr/>
              </p:nvSpPr>
              <p:spPr bwMode="auto">
                <a:xfrm>
                  <a:off x="3380930" y="529431"/>
                  <a:ext cx="1013970" cy="217462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102+4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590" name="Trapezoid 589"/>
                <p:cNvSpPr/>
                <p:nvPr/>
              </p:nvSpPr>
              <p:spPr bwMode="auto">
                <a:xfrm>
                  <a:off x="4178226" y="52323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591" name="Trapezoid 590"/>
                <p:cNvSpPr/>
                <p:nvPr/>
              </p:nvSpPr>
              <p:spPr bwMode="auto">
                <a:xfrm>
                  <a:off x="3951738" y="265048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52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592" name="Trapezoid 591"/>
                <p:cNvSpPr/>
                <p:nvPr/>
              </p:nvSpPr>
              <p:spPr bwMode="auto">
                <a:xfrm>
                  <a:off x="3951738" y="52323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593" name="Trapezoid 592"/>
                <p:cNvSpPr/>
                <p:nvPr/>
              </p:nvSpPr>
              <p:spPr bwMode="auto">
                <a:xfrm>
                  <a:off x="4381922" y="50743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594" name="Trapezoid 593"/>
                <p:cNvSpPr/>
                <p:nvPr/>
              </p:nvSpPr>
              <p:spPr bwMode="auto">
                <a:xfrm>
                  <a:off x="4386803" y="260402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595" name="Trapezoid 594"/>
                <p:cNvSpPr/>
                <p:nvPr/>
              </p:nvSpPr>
              <p:spPr bwMode="auto">
                <a:xfrm>
                  <a:off x="3611068" y="52323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596" name="Trapezoid 595"/>
                <p:cNvSpPr/>
                <p:nvPr/>
              </p:nvSpPr>
              <p:spPr bwMode="auto">
                <a:xfrm>
                  <a:off x="3384580" y="265048"/>
                  <a:ext cx="451462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52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597" name="Trapezoid 596"/>
                <p:cNvSpPr/>
                <p:nvPr/>
              </p:nvSpPr>
              <p:spPr bwMode="auto">
                <a:xfrm>
                  <a:off x="3384580" y="52323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598" name="Trapezoid 597"/>
                <p:cNvSpPr/>
                <p:nvPr/>
              </p:nvSpPr>
              <p:spPr bwMode="auto">
                <a:xfrm>
                  <a:off x="3299843" y="50743"/>
                  <a:ext cx="84738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599" name="Trapezoid 598"/>
                <p:cNvSpPr/>
                <p:nvPr/>
              </p:nvSpPr>
              <p:spPr bwMode="auto">
                <a:xfrm>
                  <a:off x="3841780" y="46429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00" name="Trapezoid 599"/>
                <p:cNvSpPr/>
                <p:nvPr/>
              </p:nvSpPr>
              <p:spPr bwMode="auto">
                <a:xfrm>
                  <a:off x="3299842" y="260402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01" name="Trapezoid 600"/>
                <p:cNvSpPr/>
                <p:nvPr/>
              </p:nvSpPr>
              <p:spPr bwMode="auto">
                <a:xfrm>
                  <a:off x="3841780" y="260402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02" name="Trapezoid 601"/>
                <p:cNvSpPr/>
                <p:nvPr/>
              </p:nvSpPr>
              <p:spPr bwMode="auto">
                <a:xfrm>
                  <a:off x="3296006" y="532843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03" name="Trapezoid 602"/>
                <p:cNvSpPr/>
                <p:nvPr/>
              </p:nvSpPr>
              <p:spPr bwMode="auto">
                <a:xfrm>
                  <a:off x="4395985" y="528300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</p:grpSp>
        </p:grpSp>
        <p:sp>
          <p:nvSpPr>
            <p:cNvPr id="579" name="Trapezoid 578"/>
            <p:cNvSpPr/>
            <p:nvPr/>
          </p:nvSpPr>
          <p:spPr bwMode="auto">
            <a:xfrm>
              <a:off x="485775" y="1171575"/>
              <a:ext cx="2560955" cy="172085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50">
                  <a:solidFill>
                    <a:srgbClr val="000000"/>
                  </a:solidFill>
                  <a:effectLst/>
                  <a:latin typeface="Qualcomm Office Regular"/>
                  <a:ea typeface="Times New Roman"/>
                  <a:cs typeface="Arial"/>
                </a:rPr>
                <a:t> 484L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80" name="Trapezoid 579"/>
            <p:cNvSpPr/>
            <p:nvPr/>
          </p:nvSpPr>
          <p:spPr bwMode="auto">
            <a:xfrm>
              <a:off x="3286125" y="1162050"/>
              <a:ext cx="2560955" cy="172085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50">
                  <a:solidFill>
                    <a:srgbClr val="000000"/>
                  </a:solidFill>
                  <a:effectLst/>
                  <a:latin typeface="Qualcomm Office Regular"/>
                  <a:ea typeface="Times New Roman"/>
                  <a:cs typeface="Arial"/>
                </a:rPr>
                <a:t> 484R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81" name="TextBox 369"/>
            <p:cNvSpPr txBox="1"/>
            <p:nvPr/>
          </p:nvSpPr>
          <p:spPr>
            <a:xfrm>
              <a:off x="0" y="1143000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 dirty="0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12 Edge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82" name="TextBox 374"/>
            <p:cNvSpPr txBox="1"/>
            <p:nvPr/>
          </p:nvSpPr>
          <p:spPr>
            <a:xfrm>
              <a:off x="5800725" y="1133475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11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655" name="Group 654"/>
          <p:cNvGrpSpPr/>
          <p:nvPr/>
        </p:nvGrpSpPr>
        <p:grpSpPr>
          <a:xfrm>
            <a:off x="4758394" y="2590800"/>
            <a:ext cx="4413657" cy="1273657"/>
            <a:chOff x="0" y="0"/>
            <a:chExt cx="6410325" cy="1472472"/>
          </a:xfrm>
        </p:grpSpPr>
        <p:sp>
          <p:nvSpPr>
            <p:cNvPr id="656" name="TextBox 366"/>
            <p:cNvSpPr txBox="1"/>
            <p:nvPr/>
          </p:nvSpPr>
          <p:spPr>
            <a:xfrm>
              <a:off x="38100" y="38100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 12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57" name="TextBox 367"/>
            <p:cNvSpPr txBox="1"/>
            <p:nvPr/>
          </p:nvSpPr>
          <p:spPr>
            <a:xfrm>
              <a:off x="38100" y="285750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12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58" name="TextBox 368"/>
            <p:cNvSpPr txBox="1"/>
            <p:nvPr/>
          </p:nvSpPr>
          <p:spPr>
            <a:xfrm>
              <a:off x="19050" y="533400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12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59" name="TextBox 369"/>
            <p:cNvSpPr txBox="1"/>
            <p:nvPr/>
          </p:nvSpPr>
          <p:spPr>
            <a:xfrm>
              <a:off x="0" y="838200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12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60" name="TextBox 371"/>
            <p:cNvSpPr txBox="1"/>
            <p:nvPr/>
          </p:nvSpPr>
          <p:spPr>
            <a:xfrm>
              <a:off x="5705475" y="57150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11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61" name="TextBox 372"/>
            <p:cNvSpPr txBox="1"/>
            <p:nvPr/>
          </p:nvSpPr>
          <p:spPr>
            <a:xfrm>
              <a:off x="5724525" y="276225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11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62" name="TextBox 373"/>
            <p:cNvSpPr txBox="1"/>
            <p:nvPr/>
          </p:nvSpPr>
          <p:spPr>
            <a:xfrm>
              <a:off x="5734050" y="533400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11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63" name="TextBox 374"/>
            <p:cNvSpPr txBox="1"/>
            <p:nvPr/>
          </p:nvSpPr>
          <p:spPr>
            <a:xfrm>
              <a:off x="5762625" y="828675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11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64" name="TextBox 375"/>
            <p:cNvSpPr txBox="1"/>
            <p:nvPr/>
          </p:nvSpPr>
          <p:spPr>
            <a:xfrm>
              <a:off x="3019425" y="0"/>
              <a:ext cx="314960" cy="3949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600" b="1" dirty="0" err="1" smtClean="0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5DC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65" name="TextBox 376"/>
            <p:cNvSpPr txBox="1"/>
            <p:nvPr/>
          </p:nvSpPr>
          <p:spPr>
            <a:xfrm>
              <a:off x="3038475" y="303757"/>
              <a:ext cx="293370" cy="3949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600" b="1" dirty="0" err="1" smtClean="0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5DC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66" name="TextBox 377"/>
            <p:cNvSpPr txBox="1"/>
            <p:nvPr/>
          </p:nvSpPr>
          <p:spPr>
            <a:xfrm>
              <a:off x="3019425" y="716414"/>
              <a:ext cx="327025" cy="3949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600" b="1" dirty="0" err="1" smtClean="0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5DC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67" name="TextBox 378"/>
            <p:cNvSpPr txBox="1"/>
            <p:nvPr/>
          </p:nvSpPr>
          <p:spPr>
            <a:xfrm>
              <a:off x="3038475" y="1077512"/>
              <a:ext cx="282574" cy="3949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600" b="1" dirty="0" err="1" smtClean="0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5DC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grpSp>
          <p:nvGrpSpPr>
            <p:cNvPr id="668" name="Group 667"/>
            <p:cNvGrpSpPr/>
            <p:nvPr/>
          </p:nvGrpSpPr>
          <p:grpSpPr>
            <a:xfrm>
              <a:off x="495300" y="38100"/>
              <a:ext cx="2561664" cy="975938"/>
              <a:chOff x="493951" y="39657"/>
              <a:chExt cx="2561664" cy="975938"/>
            </a:xfrm>
          </p:grpSpPr>
          <p:sp>
            <p:nvSpPr>
              <p:cNvPr id="710" name="Trapezoid 709"/>
              <p:cNvSpPr/>
              <p:nvPr/>
            </p:nvSpPr>
            <p:spPr bwMode="auto">
              <a:xfrm>
                <a:off x="493951" y="842912"/>
                <a:ext cx="2561663" cy="172683"/>
              </a:xfrm>
              <a:prstGeom prst="trapezoid">
                <a:avLst/>
              </a:prstGeom>
              <a:solidFill>
                <a:srgbClr val="92D050"/>
              </a:solidFill>
              <a:ln>
                <a:noFill/>
              </a:ln>
              <a:extLst/>
            </p:spPr>
            <p:txBody>
              <a:bodyPr rot="0" spcFirstLastPara="0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750">
                    <a:solidFill>
                      <a:srgbClr val="000000"/>
                    </a:solidFill>
                    <a:effectLst/>
                    <a:latin typeface="Qualcomm Office Regular"/>
                    <a:ea typeface="Times New Roman"/>
                    <a:cs typeface="Arial"/>
                  </a:rPr>
                  <a:t>242 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711" name="Trapezoid 710"/>
              <p:cNvSpPr/>
              <p:nvPr/>
            </p:nvSpPr>
            <p:spPr bwMode="auto">
              <a:xfrm>
                <a:off x="1663616" y="41156"/>
                <a:ext cx="220365" cy="17138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750">
                    <a:solidFill>
                      <a:srgbClr val="000000"/>
                    </a:solidFill>
                    <a:effectLst/>
                    <a:latin typeface="Qualcomm Office Regular"/>
                    <a:ea typeface="Times New Roman"/>
                    <a:cs typeface="Arial"/>
                  </a:rPr>
                  <a:t>26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712" name="Trapezoid 711"/>
              <p:cNvSpPr/>
              <p:nvPr/>
            </p:nvSpPr>
            <p:spPr bwMode="auto">
              <a:xfrm>
                <a:off x="1658466" y="258377"/>
                <a:ext cx="229656" cy="18178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750">
                    <a:solidFill>
                      <a:srgbClr val="000000"/>
                    </a:solidFill>
                    <a:effectLst/>
                    <a:latin typeface="Qualcomm Office Regular"/>
                    <a:ea typeface="Times New Roman"/>
                    <a:cs typeface="Arial"/>
                  </a:rPr>
                  <a:t>26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713" name="Trapezoid 712"/>
              <p:cNvSpPr/>
              <p:nvPr/>
            </p:nvSpPr>
            <p:spPr bwMode="auto">
              <a:xfrm>
                <a:off x="1664701" y="522301"/>
                <a:ext cx="222950" cy="21531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750" dirty="0">
                    <a:solidFill>
                      <a:srgbClr val="000000"/>
                    </a:solidFill>
                    <a:effectLst/>
                    <a:latin typeface="Qualcomm Office Regular"/>
                    <a:ea typeface="Times New Roman"/>
                    <a:cs typeface="Arial"/>
                  </a:rPr>
                  <a:t>26</a:t>
                </a:r>
                <a:endParaRPr lang="en-US" sz="1200" dirty="0">
                  <a:effectLst/>
                  <a:latin typeface="Times New Roman"/>
                  <a:ea typeface="Times New Roman"/>
                </a:endParaRPr>
              </a:p>
            </p:txBody>
          </p:sp>
          <p:grpSp>
            <p:nvGrpSpPr>
              <p:cNvPr id="714" name="Group 713"/>
              <p:cNvGrpSpPr/>
              <p:nvPr/>
            </p:nvGrpSpPr>
            <p:grpSpPr>
              <a:xfrm>
                <a:off x="1882896" y="39657"/>
                <a:ext cx="1172719" cy="700464"/>
                <a:chOff x="1882896" y="39657"/>
                <a:chExt cx="1172719" cy="700464"/>
              </a:xfrm>
            </p:grpSpPr>
            <p:sp>
              <p:nvSpPr>
                <p:cNvPr id="731" name="Trapezoid 730"/>
                <p:cNvSpPr/>
                <p:nvPr/>
              </p:nvSpPr>
              <p:spPr bwMode="auto">
                <a:xfrm>
                  <a:off x="1967820" y="522659"/>
                  <a:ext cx="1013970" cy="217462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102+4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32" name="Trapezoid 731"/>
                <p:cNvSpPr/>
                <p:nvPr/>
              </p:nvSpPr>
              <p:spPr bwMode="auto">
                <a:xfrm>
                  <a:off x="2765116" y="45551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33" name="Trapezoid 732"/>
                <p:cNvSpPr/>
                <p:nvPr/>
              </p:nvSpPr>
              <p:spPr bwMode="auto">
                <a:xfrm>
                  <a:off x="2538628" y="258276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52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34" name="Trapezoid 733"/>
                <p:cNvSpPr/>
                <p:nvPr/>
              </p:nvSpPr>
              <p:spPr bwMode="auto">
                <a:xfrm>
                  <a:off x="2538628" y="45551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35" name="Trapezoid 734"/>
                <p:cNvSpPr/>
                <p:nvPr/>
              </p:nvSpPr>
              <p:spPr bwMode="auto">
                <a:xfrm>
                  <a:off x="2968812" y="43971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36" name="Trapezoid 735"/>
                <p:cNvSpPr/>
                <p:nvPr/>
              </p:nvSpPr>
              <p:spPr bwMode="auto">
                <a:xfrm>
                  <a:off x="2973693" y="253630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37" name="Trapezoid 736"/>
                <p:cNvSpPr/>
                <p:nvPr/>
              </p:nvSpPr>
              <p:spPr bwMode="auto">
                <a:xfrm>
                  <a:off x="2197958" y="45551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38" name="Trapezoid 737"/>
                <p:cNvSpPr/>
                <p:nvPr/>
              </p:nvSpPr>
              <p:spPr bwMode="auto">
                <a:xfrm>
                  <a:off x="1971470" y="258276"/>
                  <a:ext cx="451462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52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39" name="Trapezoid 738"/>
                <p:cNvSpPr/>
                <p:nvPr/>
              </p:nvSpPr>
              <p:spPr bwMode="auto">
                <a:xfrm>
                  <a:off x="1971470" y="45551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40" name="Trapezoid 739"/>
                <p:cNvSpPr/>
                <p:nvPr/>
              </p:nvSpPr>
              <p:spPr bwMode="auto">
                <a:xfrm>
                  <a:off x="1896047" y="43971"/>
                  <a:ext cx="7542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41" name="Trapezoid 740"/>
                <p:cNvSpPr/>
                <p:nvPr/>
              </p:nvSpPr>
              <p:spPr bwMode="auto">
                <a:xfrm>
                  <a:off x="2428670" y="39657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42" name="Trapezoid 741"/>
                <p:cNvSpPr/>
                <p:nvPr/>
              </p:nvSpPr>
              <p:spPr bwMode="auto">
                <a:xfrm>
                  <a:off x="1886732" y="253630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43" name="Trapezoid 742"/>
                <p:cNvSpPr/>
                <p:nvPr/>
              </p:nvSpPr>
              <p:spPr bwMode="auto">
                <a:xfrm>
                  <a:off x="2428670" y="253630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44" name="Trapezoid 743"/>
                <p:cNvSpPr/>
                <p:nvPr/>
              </p:nvSpPr>
              <p:spPr bwMode="auto">
                <a:xfrm>
                  <a:off x="1882896" y="526071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45" name="Trapezoid 744"/>
                <p:cNvSpPr/>
                <p:nvPr/>
              </p:nvSpPr>
              <p:spPr bwMode="auto">
                <a:xfrm>
                  <a:off x="2982875" y="521528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</p:grpSp>
          <p:grpSp>
            <p:nvGrpSpPr>
              <p:cNvPr id="715" name="Group 714"/>
              <p:cNvGrpSpPr/>
              <p:nvPr/>
            </p:nvGrpSpPr>
            <p:grpSpPr>
              <a:xfrm>
                <a:off x="493951" y="42113"/>
                <a:ext cx="1172719" cy="699627"/>
                <a:chOff x="493951" y="42114"/>
                <a:chExt cx="1172719" cy="700464"/>
              </a:xfrm>
            </p:grpSpPr>
            <p:sp>
              <p:nvSpPr>
                <p:cNvPr id="716" name="Trapezoid 715"/>
                <p:cNvSpPr/>
                <p:nvPr/>
              </p:nvSpPr>
              <p:spPr bwMode="auto">
                <a:xfrm>
                  <a:off x="578875" y="525116"/>
                  <a:ext cx="1013970" cy="217462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102+4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17" name="Trapezoid 716"/>
                <p:cNvSpPr/>
                <p:nvPr/>
              </p:nvSpPr>
              <p:spPr bwMode="auto">
                <a:xfrm>
                  <a:off x="1376171" y="48008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18" name="Trapezoid 717"/>
                <p:cNvSpPr/>
                <p:nvPr/>
              </p:nvSpPr>
              <p:spPr bwMode="auto">
                <a:xfrm>
                  <a:off x="1149683" y="260733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52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19" name="Trapezoid 718"/>
                <p:cNvSpPr/>
                <p:nvPr/>
              </p:nvSpPr>
              <p:spPr bwMode="auto">
                <a:xfrm>
                  <a:off x="1149683" y="48008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20" name="Trapezoid 719"/>
                <p:cNvSpPr/>
                <p:nvPr/>
              </p:nvSpPr>
              <p:spPr bwMode="auto">
                <a:xfrm>
                  <a:off x="1579867" y="46428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21" name="Trapezoid 720"/>
                <p:cNvSpPr/>
                <p:nvPr/>
              </p:nvSpPr>
              <p:spPr bwMode="auto">
                <a:xfrm>
                  <a:off x="1584748" y="256087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22" name="Trapezoid 721"/>
                <p:cNvSpPr/>
                <p:nvPr/>
              </p:nvSpPr>
              <p:spPr bwMode="auto">
                <a:xfrm>
                  <a:off x="809013" y="48008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23" name="Trapezoid 722"/>
                <p:cNvSpPr/>
                <p:nvPr/>
              </p:nvSpPr>
              <p:spPr bwMode="auto">
                <a:xfrm>
                  <a:off x="582525" y="260733"/>
                  <a:ext cx="451462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52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24" name="Trapezoid 723"/>
                <p:cNvSpPr/>
                <p:nvPr/>
              </p:nvSpPr>
              <p:spPr bwMode="auto">
                <a:xfrm>
                  <a:off x="582525" y="48008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25" name="Trapezoid 724"/>
                <p:cNvSpPr/>
                <p:nvPr/>
              </p:nvSpPr>
              <p:spPr bwMode="auto">
                <a:xfrm>
                  <a:off x="497788" y="46428"/>
                  <a:ext cx="84738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26" name="Trapezoid 725"/>
                <p:cNvSpPr/>
                <p:nvPr/>
              </p:nvSpPr>
              <p:spPr bwMode="auto">
                <a:xfrm>
                  <a:off x="1039725" y="42114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27" name="Trapezoid 726"/>
                <p:cNvSpPr/>
                <p:nvPr/>
              </p:nvSpPr>
              <p:spPr bwMode="auto">
                <a:xfrm>
                  <a:off x="497787" y="256087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28" name="Trapezoid 727"/>
                <p:cNvSpPr/>
                <p:nvPr/>
              </p:nvSpPr>
              <p:spPr bwMode="auto">
                <a:xfrm>
                  <a:off x="1039725" y="256087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29" name="Trapezoid 728"/>
                <p:cNvSpPr/>
                <p:nvPr/>
              </p:nvSpPr>
              <p:spPr bwMode="auto">
                <a:xfrm>
                  <a:off x="493951" y="528528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30" name="Trapezoid 729"/>
                <p:cNvSpPr/>
                <p:nvPr/>
              </p:nvSpPr>
              <p:spPr bwMode="auto">
                <a:xfrm>
                  <a:off x="1593930" y="523985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</p:grpSp>
        </p:grpSp>
        <p:grpSp>
          <p:nvGrpSpPr>
            <p:cNvPr id="669" name="Group 668"/>
            <p:cNvGrpSpPr/>
            <p:nvPr/>
          </p:nvGrpSpPr>
          <p:grpSpPr>
            <a:xfrm>
              <a:off x="3295650" y="47625"/>
              <a:ext cx="2561664" cy="968760"/>
              <a:chOff x="3296006" y="43972"/>
              <a:chExt cx="2561664" cy="975938"/>
            </a:xfrm>
          </p:grpSpPr>
          <p:sp>
            <p:nvSpPr>
              <p:cNvPr id="674" name="Trapezoid 673"/>
              <p:cNvSpPr/>
              <p:nvPr/>
            </p:nvSpPr>
            <p:spPr bwMode="auto">
              <a:xfrm>
                <a:off x="3296006" y="847227"/>
                <a:ext cx="2561663" cy="172683"/>
              </a:xfrm>
              <a:prstGeom prst="trapezoid">
                <a:avLst/>
              </a:prstGeom>
              <a:solidFill>
                <a:srgbClr val="92D050"/>
              </a:solidFill>
              <a:ln>
                <a:noFill/>
              </a:ln>
              <a:extLst/>
            </p:spPr>
            <p:txBody>
              <a:bodyPr rot="0" spcFirstLastPara="0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750">
                    <a:solidFill>
                      <a:srgbClr val="000000"/>
                    </a:solidFill>
                    <a:effectLst/>
                    <a:latin typeface="Qualcomm Office Regular"/>
                    <a:ea typeface="Times New Roman"/>
                    <a:cs typeface="Arial"/>
                  </a:rPr>
                  <a:t>242 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675" name="Trapezoid 674"/>
              <p:cNvSpPr/>
              <p:nvPr/>
            </p:nvSpPr>
            <p:spPr bwMode="auto">
              <a:xfrm>
                <a:off x="4465671" y="45471"/>
                <a:ext cx="220365" cy="17138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750">
                    <a:solidFill>
                      <a:srgbClr val="000000"/>
                    </a:solidFill>
                    <a:effectLst/>
                    <a:latin typeface="Qualcomm Office Regular"/>
                    <a:ea typeface="Times New Roman"/>
                    <a:cs typeface="Arial"/>
                  </a:rPr>
                  <a:t>26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676" name="Trapezoid 675"/>
              <p:cNvSpPr/>
              <p:nvPr/>
            </p:nvSpPr>
            <p:spPr bwMode="auto">
              <a:xfrm>
                <a:off x="4460521" y="262692"/>
                <a:ext cx="229656" cy="18178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750">
                    <a:solidFill>
                      <a:srgbClr val="000000"/>
                    </a:solidFill>
                    <a:effectLst/>
                    <a:latin typeface="Qualcomm Office Regular"/>
                    <a:ea typeface="Times New Roman"/>
                    <a:cs typeface="Arial"/>
                  </a:rPr>
                  <a:t>26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677" name="Trapezoid 676"/>
              <p:cNvSpPr/>
              <p:nvPr/>
            </p:nvSpPr>
            <p:spPr bwMode="auto">
              <a:xfrm>
                <a:off x="4466756" y="526616"/>
                <a:ext cx="222950" cy="21531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750">
                    <a:solidFill>
                      <a:srgbClr val="000000"/>
                    </a:solidFill>
                    <a:effectLst/>
                    <a:latin typeface="Qualcomm Office Regular"/>
                    <a:ea typeface="Times New Roman"/>
                    <a:cs typeface="Arial"/>
                  </a:rPr>
                  <a:t>26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grpSp>
            <p:nvGrpSpPr>
              <p:cNvPr id="678" name="Group 677"/>
              <p:cNvGrpSpPr/>
              <p:nvPr/>
            </p:nvGrpSpPr>
            <p:grpSpPr>
              <a:xfrm>
                <a:off x="4684951" y="43972"/>
                <a:ext cx="1172719" cy="700464"/>
                <a:chOff x="4684951" y="43972"/>
                <a:chExt cx="1172719" cy="700464"/>
              </a:xfrm>
            </p:grpSpPr>
            <p:sp>
              <p:nvSpPr>
                <p:cNvPr id="695" name="Trapezoid 694"/>
                <p:cNvSpPr/>
                <p:nvPr/>
              </p:nvSpPr>
              <p:spPr bwMode="auto">
                <a:xfrm>
                  <a:off x="4769875" y="526974"/>
                  <a:ext cx="1013970" cy="217462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102+4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96" name="Trapezoid 695"/>
                <p:cNvSpPr/>
                <p:nvPr/>
              </p:nvSpPr>
              <p:spPr bwMode="auto">
                <a:xfrm>
                  <a:off x="5567171" y="49866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97" name="Trapezoid 696"/>
                <p:cNvSpPr/>
                <p:nvPr/>
              </p:nvSpPr>
              <p:spPr bwMode="auto">
                <a:xfrm>
                  <a:off x="5340683" y="262591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52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98" name="Trapezoid 697"/>
                <p:cNvSpPr/>
                <p:nvPr/>
              </p:nvSpPr>
              <p:spPr bwMode="auto">
                <a:xfrm>
                  <a:off x="5340683" y="49866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99" name="Trapezoid 698"/>
                <p:cNvSpPr/>
                <p:nvPr/>
              </p:nvSpPr>
              <p:spPr bwMode="auto">
                <a:xfrm>
                  <a:off x="5770867" y="48286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00" name="Trapezoid 699"/>
                <p:cNvSpPr/>
                <p:nvPr/>
              </p:nvSpPr>
              <p:spPr bwMode="auto">
                <a:xfrm>
                  <a:off x="5775748" y="257945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01" name="Trapezoid 700"/>
                <p:cNvSpPr/>
                <p:nvPr/>
              </p:nvSpPr>
              <p:spPr bwMode="auto">
                <a:xfrm>
                  <a:off x="5000013" y="49866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02" name="Trapezoid 701"/>
                <p:cNvSpPr/>
                <p:nvPr/>
              </p:nvSpPr>
              <p:spPr bwMode="auto">
                <a:xfrm>
                  <a:off x="4773525" y="262591"/>
                  <a:ext cx="451462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52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03" name="Trapezoid 702"/>
                <p:cNvSpPr/>
                <p:nvPr/>
              </p:nvSpPr>
              <p:spPr bwMode="auto">
                <a:xfrm>
                  <a:off x="4773525" y="49866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04" name="Trapezoid 703"/>
                <p:cNvSpPr/>
                <p:nvPr/>
              </p:nvSpPr>
              <p:spPr bwMode="auto">
                <a:xfrm>
                  <a:off x="4698102" y="48286"/>
                  <a:ext cx="7542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05" name="Trapezoid 704"/>
                <p:cNvSpPr/>
                <p:nvPr/>
              </p:nvSpPr>
              <p:spPr bwMode="auto">
                <a:xfrm>
                  <a:off x="5230725" y="43972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06" name="Trapezoid 705"/>
                <p:cNvSpPr/>
                <p:nvPr/>
              </p:nvSpPr>
              <p:spPr bwMode="auto">
                <a:xfrm>
                  <a:off x="4688787" y="257945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07" name="Trapezoid 706"/>
                <p:cNvSpPr/>
                <p:nvPr/>
              </p:nvSpPr>
              <p:spPr bwMode="auto">
                <a:xfrm>
                  <a:off x="5230725" y="257945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08" name="Trapezoid 707"/>
                <p:cNvSpPr/>
                <p:nvPr/>
              </p:nvSpPr>
              <p:spPr bwMode="auto">
                <a:xfrm>
                  <a:off x="4684951" y="530386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09" name="Trapezoid 708"/>
                <p:cNvSpPr/>
                <p:nvPr/>
              </p:nvSpPr>
              <p:spPr bwMode="auto">
                <a:xfrm>
                  <a:off x="5784930" y="525843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</p:grpSp>
          <p:grpSp>
            <p:nvGrpSpPr>
              <p:cNvPr id="679" name="Group 678"/>
              <p:cNvGrpSpPr/>
              <p:nvPr/>
            </p:nvGrpSpPr>
            <p:grpSpPr>
              <a:xfrm>
                <a:off x="3296006" y="46428"/>
                <a:ext cx="1172719" cy="699627"/>
                <a:chOff x="3296006" y="46429"/>
                <a:chExt cx="1172719" cy="700464"/>
              </a:xfrm>
            </p:grpSpPr>
            <p:sp>
              <p:nvSpPr>
                <p:cNvPr id="680" name="Trapezoid 679"/>
                <p:cNvSpPr/>
                <p:nvPr/>
              </p:nvSpPr>
              <p:spPr bwMode="auto">
                <a:xfrm>
                  <a:off x="3380930" y="529431"/>
                  <a:ext cx="1013970" cy="217462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102+4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81" name="Trapezoid 680"/>
                <p:cNvSpPr/>
                <p:nvPr/>
              </p:nvSpPr>
              <p:spPr bwMode="auto">
                <a:xfrm>
                  <a:off x="4178226" y="52323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82" name="Trapezoid 681"/>
                <p:cNvSpPr/>
                <p:nvPr/>
              </p:nvSpPr>
              <p:spPr bwMode="auto">
                <a:xfrm>
                  <a:off x="3951738" y="265048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52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83" name="Trapezoid 682"/>
                <p:cNvSpPr/>
                <p:nvPr/>
              </p:nvSpPr>
              <p:spPr bwMode="auto">
                <a:xfrm>
                  <a:off x="3951738" y="52323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84" name="Trapezoid 683"/>
                <p:cNvSpPr/>
                <p:nvPr/>
              </p:nvSpPr>
              <p:spPr bwMode="auto">
                <a:xfrm>
                  <a:off x="4381922" y="50743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85" name="Trapezoid 684"/>
                <p:cNvSpPr/>
                <p:nvPr/>
              </p:nvSpPr>
              <p:spPr bwMode="auto">
                <a:xfrm>
                  <a:off x="4386803" y="260402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86" name="Trapezoid 685"/>
                <p:cNvSpPr/>
                <p:nvPr/>
              </p:nvSpPr>
              <p:spPr bwMode="auto">
                <a:xfrm>
                  <a:off x="3611068" y="52323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87" name="Trapezoid 686"/>
                <p:cNvSpPr/>
                <p:nvPr/>
              </p:nvSpPr>
              <p:spPr bwMode="auto">
                <a:xfrm>
                  <a:off x="3384580" y="265048"/>
                  <a:ext cx="451462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 dirty="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52</a:t>
                  </a:r>
                  <a:endParaRPr lang="en-US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88" name="Trapezoid 687"/>
                <p:cNvSpPr/>
                <p:nvPr/>
              </p:nvSpPr>
              <p:spPr bwMode="auto">
                <a:xfrm>
                  <a:off x="3384580" y="52323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89" name="Trapezoid 688"/>
                <p:cNvSpPr/>
                <p:nvPr/>
              </p:nvSpPr>
              <p:spPr bwMode="auto">
                <a:xfrm>
                  <a:off x="3299843" y="50743"/>
                  <a:ext cx="84738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90" name="Trapezoid 689"/>
                <p:cNvSpPr/>
                <p:nvPr/>
              </p:nvSpPr>
              <p:spPr bwMode="auto">
                <a:xfrm>
                  <a:off x="3841780" y="46429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91" name="Trapezoid 690"/>
                <p:cNvSpPr/>
                <p:nvPr/>
              </p:nvSpPr>
              <p:spPr bwMode="auto">
                <a:xfrm>
                  <a:off x="3299842" y="260402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92" name="Trapezoid 691"/>
                <p:cNvSpPr/>
                <p:nvPr/>
              </p:nvSpPr>
              <p:spPr bwMode="auto">
                <a:xfrm>
                  <a:off x="3841780" y="260402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93" name="Trapezoid 692"/>
                <p:cNvSpPr/>
                <p:nvPr/>
              </p:nvSpPr>
              <p:spPr bwMode="auto">
                <a:xfrm>
                  <a:off x="3296006" y="532843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94" name="Trapezoid 693"/>
                <p:cNvSpPr/>
                <p:nvPr/>
              </p:nvSpPr>
              <p:spPr bwMode="auto">
                <a:xfrm>
                  <a:off x="4395985" y="528300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</p:grpSp>
        </p:grpSp>
        <p:sp>
          <p:nvSpPr>
            <p:cNvPr id="670" name="Trapezoid 669"/>
            <p:cNvSpPr/>
            <p:nvPr/>
          </p:nvSpPr>
          <p:spPr bwMode="auto">
            <a:xfrm>
              <a:off x="485775" y="1171575"/>
              <a:ext cx="2560955" cy="172085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50">
                  <a:solidFill>
                    <a:srgbClr val="000000"/>
                  </a:solidFill>
                  <a:effectLst/>
                  <a:latin typeface="Qualcomm Office Regular"/>
                  <a:ea typeface="Times New Roman"/>
                  <a:cs typeface="Arial"/>
                </a:rPr>
                <a:t> 484L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71" name="Trapezoid 670"/>
            <p:cNvSpPr/>
            <p:nvPr/>
          </p:nvSpPr>
          <p:spPr bwMode="auto">
            <a:xfrm>
              <a:off x="3286125" y="1162050"/>
              <a:ext cx="2560955" cy="172085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50">
                  <a:solidFill>
                    <a:srgbClr val="000000"/>
                  </a:solidFill>
                  <a:effectLst/>
                  <a:latin typeface="Qualcomm Office Regular"/>
                  <a:ea typeface="Times New Roman"/>
                  <a:cs typeface="Arial"/>
                </a:rPr>
                <a:t> 484R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72" name="TextBox 369"/>
            <p:cNvSpPr txBox="1"/>
            <p:nvPr/>
          </p:nvSpPr>
          <p:spPr>
            <a:xfrm>
              <a:off x="0" y="1143000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12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73" name="TextBox 374"/>
            <p:cNvSpPr txBox="1"/>
            <p:nvPr/>
          </p:nvSpPr>
          <p:spPr>
            <a:xfrm>
              <a:off x="5800725" y="1133475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 dirty="0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11 Edge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746" name="Trapezoid 745"/>
          <p:cNvSpPr/>
          <p:nvPr/>
        </p:nvSpPr>
        <p:spPr bwMode="auto">
          <a:xfrm>
            <a:off x="445866" y="3886200"/>
            <a:ext cx="8340439" cy="186543"/>
          </a:xfrm>
          <a:prstGeom prst="trapezoid">
            <a:avLst/>
          </a:prstGeom>
          <a:solidFill>
            <a:srgbClr val="7030A0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Qualcomm Office Regular"/>
              </a:rPr>
              <a:t>996 usable</a:t>
            </a:r>
            <a:r>
              <a:rPr kumimoji="0" lang="en-US" sz="9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Qualcomm Office Regular"/>
              </a:rPr>
              <a:t> tones +5 DC</a:t>
            </a: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Qualcomm Office Regular"/>
            </a:endParaRPr>
          </a:p>
        </p:txBody>
      </p:sp>
      <p:sp>
        <p:nvSpPr>
          <p:cNvPr id="747" name="TextBox 369"/>
          <p:cNvSpPr txBox="1"/>
          <p:nvPr/>
        </p:nvSpPr>
        <p:spPr>
          <a:xfrm>
            <a:off x="69506" y="3858829"/>
            <a:ext cx="463894" cy="179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90000"/>
              </a:lnSpc>
              <a:spcBef>
                <a:spcPts val="0"/>
              </a:spcBef>
              <a:spcAft>
                <a:spcPts val="170"/>
              </a:spcAft>
            </a:pPr>
            <a:r>
              <a:rPr lang="en-US" sz="750" b="1" dirty="0">
                <a:solidFill>
                  <a:srgbClr val="707070"/>
                </a:solidFill>
                <a:effectLst/>
                <a:latin typeface="Qualcomm Office Regular"/>
                <a:ea typeface="Times New Roman"/>
                <a:cs typeface="Arial"/>
              </a:rPr>
              <a:t>12 Edge</a:t>
            </a:r>
            <a:endParaRPr lang="en-US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748" name="TextBox 374"/>
          <p:cNvSpPr txBox="1"/>
          <p:nvPr/>
        </p:nvSpPr>
        <p:spPr>
          <a:xfrm>
            <a:off x="8763000" y="3855696"/>
            <a:ext cx="419724" cy="182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90000"/>
              </a:lnSpc>
              <a:spcBef>
                <a:spcPts val="0"/>
              </a:spcBef>
              <a:spcAft>
                <a:spcPts val="170"/>
              </a:spcAft>
            </a:pPr>
            <a:r>
              <a:rPr lang="en-US" sz="750" b="1" dirty="0">
                <a:solidFill>
                  <a:srgbClr val="707070"/>
                </a:solidFill>
                <a:effectLst/>
                <a:latin typeface="Qualcomm Office Regular"/>
                <a:ea typeface="Times New Roman"/>
                <a:cs typeface="Arial"/>
              </a:rPr>
              <a:t>11 Edge</a:t>
            </a:r>
            <a:endParaRPr lang="en-US" sz="1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2719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Abstract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kern="0" dirty="0" smtClean="0"/>
              <a:t>The problems of the </a:t>
            </a:r>
            <a:r>
              <a:rPr lang="en-US" sz="1800" b="0" kern="0" dirty="0" err="1" smtClean="0"/>
              <a:t>11ax</a:t>
            </a:r>
            <a:r>
              <a:rPr lang="en-US" sz="1800" b="0" kern="0" dirty="0" smtClean="0"/>
              <a:t> </a:t>
            </a:r>
            <a:r>
              <a:rPr lang="en-US" sz="1800" b="0" kern="0" dirty="0" err="1" smtClean="0"/>
              <a:t>OFDMA</a:t>
            </a:r>
            <a:r>
              <a:rPr lang="en-US" sz="1800" b="0" kern="0" dirty="0" smtClean="0"/>
              <a:t> </a:t>
            </a:r>
            <a:r>
              <a:rPr lang="en-US" sz="1800" b="0" kern="0" dirty="0" err="1" smtClean="0"/>
              <a:t>80MHz</a:t>
            </a:r>
            <a:r>
              <a:rPr lang="en-US" sz="1800" b="0" kern="0" dirty="0" smtClean="0"/>
              <a:t> tone plan are well known and presented previously in [1] – inner </a:t>
            </a:r>
            <a:r>
              <a:rPr lang="en-US" sz="1800" b="0" kern="0" dirty="0" err="1" smtClean="0"/>
              <a:t>242RU</a:t>
            </a:r>
            <a:r>
              <a:rPr lang="en-US" sz="1800" b="0" kern="0" dirty="0" smtClean="0"/>
              <a:t> tones (and smaller RU at the edge) fall inside the adjacent </a:t>
            </a:r>
            <a:r>
              <a:rPr lang="en-US" sz="1800" b="0" kern="0" dirty="0" err="1" smtClean="0"/>
              <a:t>20MHz</a:t>
            </a:r>
            <a:r>
              <a:rPr lang="en-US" sz="1800" b="0" kern="0" dirty="0" smtClean="0"/>
              <a:t> boundary</a:t>
            </a:r>
          </a:p>
          <a:p>
            <a:endParaRPr lang="en-US" sz="1800" b="0" kern="0" dirty="0"/>
          </a:p>
          <a:p>
            <a:endParaRPr lang="en-US" sz="1800" b="0" kern="0" dirty="0" smtClean="0"/>
          </a:p>
          <a:p>
            <a:endParaRPr lang="en-US" sz="1800" b="0" kern="0" dirty="0"/>
          </a:p>
          <a:p>
            <a:endParaRPr lang="en-US" sz="1800" b="0" kern="0" dirty="0" smtClean="0"/>
          </a:p>
          <a:p>
            <a:endParaRPr lang="en-US" sz="1800" b="0" kern="0" dirty="0"/>
          </a:p>
          <a:p>
            <a:endParaRPr lang="en-US" sz="1800" b="0" kern="0" dirty="0" smtClean="0"/>
          </a:p>
          <a:p>
            <a:endParaRPr lang="en-US" sz="1800" b="0" kern="0" dirty="0"/>
          </a:p>
          <a:p>
            <a:endParaRPr lang="en-US" sz="1800" b="0" kern="0" dirty="0" smtClean="0"/>
          </a:p>
          <a:p>
            <a:endParaRPr lang="en-US" sz="1800" b="0" kern="0" dirty="0"/>
          </a:p>
          <a:p>
            <a:r>
              <a:rPr lang="en-US" sz="1800" b="0" kern="0" dirty="0" smtClean="0"/>
              <a:t>We propose a very simple modification to the tone plan to solve the issues without the need for any re-design of current </a:t>
            </a:r>
            <a:r>
              <a:rPr lang="en-US" sz="1800" b="0" kern="0" dirty="0" err="1" smtClean="0"/>
              <a:t>RUs</a:t>
            </a:r>
            <a:r>
              <a:rPr lang="en-US" sz="1800" b="0" kern="0" dirty="0" smtClean="0"/>
              <a:t> (as suggested in [1])</a:t>
            </a:r>
          </a:p>
          <a:p>
            <a:endParaRPr lang="en-US" sz="1800" b="0" kern="0" dirty="0" smtClean="0"/>
          </a:p>
        </p:txBody>
      </p:sp>
      <p:pic>
        <p:nvPicPr>
          <p:cNvPr id="9" name="Picture 2" descr="https://lh6.googleusercontent.com/tr5zEp4UnjeD337pyR93kHPZzhbUHpsTBrodXhUcSSJPyI5A0MsG-bo7xdXsZFCqFod1cwYAqVD8y17M3aHFdb3ea_GJFzo0C8_dslv5JosDF9s7IDpk9yv3VxcgUpG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8136" y="2743200"/>
            <a:ext cx="4557464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769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Re-cap of Issues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kern="0" dirty="0" smtClean="0"/>
              <a:t>Meeting spectral masks for punctured </a:t>
            </a:r>
            <a:r>
              <a:rPr lang="en-US" sz="1800" b="0" kern="0" dirty="0" err="1" smtClean="0"/>
              <a:t>20MHz</a:t>
            </a:r>
            <a:r>
              <a:rPr lang="en-US" sz="1800" b="0" kern="0" dirty="0" smtClean="0"/>
              <a:t>. In particular we have investigated the requirements for meeting the new </a:t>
            </a:r>
            <a:r>
              <a:rPr lang="en-US" sz="1800" b="0" kern="0" dirty="0" err="1" smtClean="0"/>
              <a:t>ETSI</a:t>
            </a:r>
            <a:r>
              <a:rPr lang="en-US" sz="1800" b="0" kern="0" dirty="0" smtClean="0"/>
              <a:t> spectral masks that apply to both DL and UL</a:t>
            </a:r>
          </a:p>
          <a:p>
            <a:endParaRPr lang="en-US" sz="1800" b="0" kern="0" dirty="0" smtClean="0"/>
          </a:p>
          <a:p>
            <a:r>
              <a:rPr lang="en-US" sz="1800" b="0" kern="0" dirty="0" smtClean="0"/>
              <a:t>Meeting spectral masks in UL </a:t>
            </a:r>
            <a:r>
              <a:rPr lang="en-US" sz="1800" b="0" kern="0" dirty="0" err="1" smtClean="0"/>
              <a:t>OFDMA</a:t>
            </a:r>
            <a:r>
              <a:rPr lang="en-US" sz="1800" b="0" kern="0" dirty="0" smtClean="0"/>
              <a:t>  - this was not even considered in </a:t>
            </a:r>
            <a:r>
              <a:rPr lang="en-US" sz="1800" b="0" kern="0" dirty="0" err="1" smtClean="0"/>
              <a:t>11ax</a:t>
            </a:r>
            <a:endParaRPr lang="en-US" sz="1800" b="0" kern="0" dirty="0" smtClean="0"/>
          </a:p>
          <a:p>
            <a:endParaRPr lang="en-US" sz="1800" b="0" kern="0" dirty="0" smtClean="0"/>
          </a:p>
          <a:p>
            <a:r>
              <a:rPr lang="en-US" sz="1800" b="0" kern="0" dirty="0" smtClean="0"/>
              <a:t>20-only or 20-operating devices decoding small </a:t>
            </a:r>
            <a:r>
              <a:rPr lang="en-US" sz="1800" b="0" kern="0" dirty="0" err="1" smtClean="0"/>
              <a:t>RUs</a:t>
            </a:r>
            <a:r>
              <a:rPr lang="en-US" sz="1800" b="0" kern="0" dirty="0" smtClean="0"/>
              <a:t> at the edge of the inner </a:t>
            </a:r>
            <a:r>
              <a:rPr lang="en-US" sz="1800" b="0" kern="0" dirty="0" err="1" smtClean="0"/>
              <a:t>20MHz</a:t>
            </a:r>
            <a:r>
              <a:rPr lang="en-US" sz="1800" b="0" kern="0" dirty="0" smtClean="0"/>
              <a:t> or an inner </a:t>
            </a:r>
            <a:r>
              <a:rPr lang="en-US" sz="1800" b="0" kern="0" dirty="0" err="1" smtClean="0"/>
              <a:t>242RU</a:t>
            </a:r>
            <a:endParaRPr lang="en-US" sz="1800" b="0" kern="0" dirty="0" smtClean="0"/>
          </a:p>
          <a:p>
            <a:endParaRPr lang="en-US" sz="1800" b="0" kern="0" dirty="0" smtClean="0"/>
          </a:p>
          <a:p>
            <a:r>
              <a:rPr lang="en-US" sz="1800" b="0" kern="0" dirty="0" smtClean="0"/>
              <a:t>Requirement for ED in two </a:t>
            </a:r>
            <a:r>
              <a:rPr lang="en-US" sz="1800" b="0" kern="0" dirty="0" err="1" smtClean="0"/>
              <a:t>20MHz</a:t>
            </a:r>
            <a:r>
              <a:rPr lang="en-US" sz="1800" b="0" kern="0" dirty="0" smtClean="0"/>
              <a:t> for TB </a:t>
            </a:r>
            <a:r>
              <a:rPr lang="en-US" sz="1800" b="0" kern="0" dirty="0" err="1" smtClean="0"/>
              <a:t>PPDU</a:t>
            </a:r>
            <a:r>
              <a:rPr lang="en-US" sz="1800" b="0" kern="0" dirty="0" smtClean="0"/>
              <a:t> RU that fall on the edge of an inner </a:t>
            </a:r>
            <a:r>
              <a:rPr lang="en-US" sz="1800" b="0" kern="0" dirty="0" err="1" smtClean="0"/>
              <a:t>20MHz</a:t>
            </a:r>
            <a:r>
              <a:rPr lang="en-US" sz="1800" b="0" kern="0" dirty="0" smtClean="0"/>
              <a:t>. This is different from the behavior in DL-</a:t>
            </a:r>
            <a:r>
              <a:rPr lang="en-US" sz="1800" b="0" kern="0" dirty="0" err="1" smtClean="0"/>
              <a:t>OFDMA</a:t>
            </a:r>
            <a:r>
              <a:rPr lang="en-US" sz="1800" b="0" kern="0" dirty="0" smtClean="0"/>
              <a:t> </a:t>
            </a:r>
            <a:r>
              <a:rPr lang="en-US" sz="1800" b="0" kern="0" dirty="0" smtClean="0">
                <a:sym typeface="Wingdings" panose="05000000000000000000" pitchFamily="2" charset="2"/>
              </a:rPr>
              <a:t></a:t>
            </a:r>
            <a:r>
              <a:rPr lang="en-US" sz="1800" b="0" kern="0" dirty="0" smtClean="0"/>
              <a:t> would like UL </a:t>
            </a:r>
            <a:r>
              <a:rPr lang="en-US" sz="1800" b="0" kern="0" dirty="0" err="1" smtClean="0"/>
              <a:t>OFDMA</a:t>
            </a:r>
            <a:r>
              <a:rPr lang="en-US" sz="1800" b="0" kern="0" dirty="0" smtClean="0"/>
              <a:t> ED to be similar to DL </a:t>
            </a:r>
            <a:r>
              <a:rPr lang="en-US" sz="1800" b="0" kern="0" dirty="0" err="1" smtClean="0"/>
              <a:t>OFDMA</a:t>
            </a:r>
            <a:r>
              <a:rPr lang="en-US" sz="1800" b="0" kern="0" dirty="0" smtClean="0"/>
              <a:t> which requires ED only in the utilized </a:t>
            </a:r>
            <a:r>
              <a:rPr lang="en-US" sz="1800" b="0" kern="0" dirty="0" err="1" smtClean="0"/>
              <a:t>20MHz</a:t>
            </a:r>
            <a:r>
              <a:rPr lang="en-US" sz="1800" b="0" kern="0" dirty="0" smtClean="0"/>
              <a:t> </a:t>
            </a:r>
            <a:r>
              <a:rPr lang="en-US" sz="1800" b="0" kern="0" dirty="0" err="1" smtClean="0"/>
              <a:t>subband</a:t>
            </a:r>
            <a:endParaRPr lang="en-US" sz="1800" b="0" kern="0" dirty="0" smtClean="0"/>
          </a:p>
          <a:p>
            <a:pPr marL="0" indent="0">
              <a:buNone/>
            </a:pPr>
            <a:endParaRPr lang="en-US" sz="1800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251476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Cont.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b="0" kern="0" dirty="0" smtClean="0"/>
          </a:p>
          <a:p>
            <a:r>
              <a:rPr lang="en-US" sz="1800" b="0" kern="0" dirty="0"/>
              <a:t>C</a:t>
            </a:r>
            <a:r>
              <a:rPr lang="en-US" sz="1800" b="0" kern="0" dirty="0" smtClean="0"/>
              <a:t>enter </a:t>
            </a:r>
            <a:r>
              <a:rPr lang="en-US" sz="1800" b="0" kern="0" dirty="0" err="1" smtClean="0"/>
              <a:t>26RU</a:t>
            </a:r>
            <a:r>
              <a:rPr lang="en-US" sz="1800" b="0" kern="0" dirty="0" smtClean="0"/>
              <a:t> in </a:t>
            </a:r>
            <a:r>
              <a:rPr lang="en-US" sz="1800" b="0" kern="0" dirty="0" err="1" smtClean="0"/>
              <a:t>80MHz</a:t>
            </a:r>
            <a:r>
              <a:rPr lang="en-US" sz="1800" b="0" kern="0" dirty="0" smtClean="0"/>
              <a:t> - </a:t>
            </a:r>
          </a:p>
          <a:p>
            <a:pPr lvl="1"/>
            <a:r>
              <a:rPr lang="en-US" sz="1600" b="0" kern="0" dirty="0" smtClean="0"/>
              <a:t>We find that we don’t use it in DL </a:t>
            </a:r>
            <a:r>
              <a:rPr lang="en-US" sz="1600" b="0" kern="0" dirty="0" err="1" smtClean="0"/>
              <a:t>OFDMA</a:t>
            </a:r>
            <a:r>
              <a:rPr lang="en-US" sz="1600" b="0" kern="0" dirty="0" smtClean="0"/>
              <a:t>, easier for the scheduler to consider </a:t>
            </a:r>
            <a:r>
              <a:rPr lang="en-US" sz="1600" b="0" kern="0" dirty="0" err="1" smtClean="0"/>
              <a:t>RUs</a:t>
            </a:r>
            <a:r>
              <a:rPr lang="en-US" sz="1600" b="0" kern="0" dirty="0" smtClean="0"/>
              <a:t> in the four </a:t>
            </a:r>
            <a:r>
              <a:rPr lang="en-US" sz="1600" b="0" kern="0" dirty="0" err="1" smtClean="0"/>
              <a:t>20MHz</a:t>
            </a:r>
            <a:r>
              <a:rPr lang="en-US" sz="1600" b="0" kern="0" dirty="0" smtClean="0"/>
              <a:t> </a:t>
            </a:r>
            <a:r>
              <a:rPr lang="en-US" sz="1600" b="0" kern="0" dirty="0" err="1" smtClean="0"/>
              <a:t>subbands</a:t>
            </a:r>
            <a:r>
              <a:rPr lang="en-US" sz="1600" b="0" kern="0" dirty="0" smtClean="0"/>
              <a:t>  </a:t>
            </a:r>
          </a:p>
          <a:p>
            <a:pPr lvl="1"/>
            <a:r>
              <a:rPr lang="en-US" sz="1600" kern="0" dirty="0"/>
              <a:t>I</a:t>
            </a:r>
            <a:r>
              <a:rPr lang="en-US" sz="1600" b="0" kern="0" dirty="0" smtClean="0"/>
              <a:t>t also requires checking ED in both </a:t>
            </a:r>
            <a:r>
              <a:rPr lang="en-US" sz="1600" b="0" kern="0" dirty="0" err="1" smtClean="0"/>
              <a:t>20MHz</a:t>
            </a:r>
            <a:r>
              <a:rPr lang="en-US" sz="1600" b="0" kern="0" dirty="0" smtClean="0"/>
              <a:t> bands in TB </a:t>
            </a:r>
            <a:r>
              <a:rPr lang="en-US" sz="1600" b="0" kern="0" dirty="0" err="1" smtClean="0"/>
              <a:t>PPDU</a:t>
            </a:r>
            <a:r>
              <a:rPr lang="en-US" sz="1600" b="0" kern="0" dirty="0" smtClean="0"/>
              <a:t> which is highly inconvenient. </a:t>
            </a:r>
          </a:p>
          <a:p>
            <a:pPr lvl="1"/>
            <a:r>
              <a:rPr lang="en-US" sz="1600" b="0" kern="0" dirty="0" smtClean="0"/>
              <a:t>In addition in </a:t>
            </a:r>
            <a:r>
              <a:rPr lang="en-US" sz="1600" b="0" kern="0" dirty="0" err="1" smtClean="0"/>
              <a:t>11ax</a:t>
            </a:r>
            <a:r>
              <a:rPr lang="en-US" sz="1600" b="0" kern="0" dirty="0" smtClean="0"/>
              <a:t> we already puncture it out any time we puncture the inner </a:t>
            </a:r>
            <a:r>
              <a:rPr lang="en-US" sz="1600" b="0" kern="0" dirty="0" err="1" smtClean="0"/>
              <a:t>20MHz</a:t>
            </a:r>
            <a:r>
              <a:rPr lang="en-US" sz="1600" b="0" kern="0" dirty="0" smtClean="0"/>
              <a:t> which means the </a:t>
            </a:r>
            <a:r>
              <a:rPr lang="en-US" sz="1600" b="0" kern="0" dirty="0" err="1" smtClean="0"/>
              <a:t>OFDMA</a:t>
            </a:r>
            <a:r>
              <a:rPr lang="en-US" sz="1600" b="0" kern="0" dirty="0" smtClean="0"/>
              <a:t> design changes between puncturing and not puncturing which is undesirable</a:t>
            </a:r>
          </a:p>
          <a:p>
            <a:pPr lvl="1"/>
            <a:endParaRPr lang="en-US" sz="1600" kern="0" dirty="0" smtClean="0"/>
          </a:p>
          <a:p>
            <a:r>
              <a:rPr lang="en-US" sz="1800" kern="0" dirty="0" smtClean="0"/>
              <a:t>Prefer one unified </a:t>
            </a:r>
            <a:r>
              <a:rPr lang="en-US" sz="1800" kern="0" dirty="0" err="1" smtClean="0"/>
              <a:t>80MHz</a:t>
            </a:r>
            <a:r>
              <a:rPr lang="en-US" sz="1800" kern="0" dirty="0" smtClean="0"/>
              <a:t> </a:t>
            </a:r>
            <a:r>
              <a:rPr lang="en-US" sz="1800" kern="0" dirty="0" err="1" smtClean="0"/>
              <a:t>OFDMA</a:t>
            </a:r>
            <a:r>
              <a:rPr lang="en-US" sz="1800" kern="0" dirty="0" smtClean="0"/>
              <a:t> plan for all cases</a:t>
            </a:r>
            <a:endParaRPr lang="en-US" sz="1800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298779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An Example Simulation Result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 err="1" smtClean="0"/>
              <a:t>ETSI</a:t>
            </a:r>
            <a:r>
              <a:rPr lang="en-US" sz="1800" b="0" dirty="0" smtClean="0"/>
              <a:t> masks require meeting a -</a:t>
            </a:r>
            <a:r>
              <a:rPr lang="en-US" sz="1800" b="0" dirty="0" err="1" smtClean="0"/>
              <a:t>20dBr</a:t>
            </a:r>
            <a:r>
              <a:rPr lang="en-US" sz="1800" b="0" dirty="0" smtClean="0"/>
              <a:t> point at </a:t>
            </a:r>
            <a:r>
              <a:rPr lang="en-US" sz="1800" b="0" dirty="0" err="1" smtClean="0"/>
              <a:t>1MHz</a:t>
            </a:r>
            <a:r>
              <a:rPr lang="en-US" sz="1800" b="0" dirty="0" smtClean="0"/>
              <a:t> away from the </a:t>
            </a:r>
            <a:r>
              <a:rPr lang="en-US" sz="1800" b="0" dirty="0" err="1" smtClean="0"/>
              <a:t>20MHz</a:t>
            </a:r>
            <a:r>
              <a:rPr lang="en-US" sz="1800" b="0" dirty="0" smtClean="0"/>
              <a:t> channel boundary. </a:t>
            </a:r>
            <a:r>
              <a:rPr lang="en-US" sz="1800" b="0" dirty="0" err="1" smtClean="0"/>
              <a:t>ETSI</a:t>
            </a:r>
            <a:r>
              <a:rPr lang="en-US" sz="1800" b="0" dirty="0" smtClean="0"/>
              <a:t> uses </a:t>
            </a:r>
            <a:r>
              <a:rPr lang="en-US" sz="1800" b="0" dirty="0" err="1" smtClean="0"/>
              <a:t>1MHz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RBW</a:t>
            </a:r>
            <a:r>
              <a:rPr lang="en-US" sz="1800" b="0" dirty="0" smtClean="0"/>
              <a:t> which makes it more difficult to meet than IEEE requirement that uses </a:t>
            </a:r>
            <a:r>
              <a:rPr lang="en-US" sz="1800" b="0" dirty="0" err="1" smtClean="0"/>
              <a:t>100KHz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RBW</a:t>
            </a:r>
            <a:r>
              <a:rPr lang="en-US" sz="1800" b="0" dirty="0" smtClean="0"/>
              <a:t>. </a:t>
            </a:r>
            <a:endParaRPr lang="en-US" sz="1800" b="0" dirty="0"/>
          </a:p>
          <a:p>
            <a:pPr lvl="1"/>
            <a:r>
              <a:rPr lang="en-US" sz="1600" b="0" dirty="0" smtClean="0"/>
              <a:t>For </a:t>
            </a:r>
            <a:r>
              <a:rPr lang="en-US" sz="1600" b="0" dirty="0"/>
              <a:t>first </a:t>
            </a:r>
            <a:r>
              <a:rPr lang="en-US" sz="1600" b="0" dirty="0" err="1"/>
              <a:t>1MHz</a:t>
            </a:r>
            <a:r>
              <a:rPr lang="en-US" sz="1600" b="0" dirty="0"/>
              <a:t> region can use 99% </a:t>
            </a:r>
            <a:r>
              <a:rPr lang="en-US" sz="1600" b="0" dirty="0" err="1"/>
              <a:t>OBW</a:t>
            </a:r>
            <a:r>
              <a:rPr lang="en-US" sz="1600" b="0" dirty="0"/>
              <a:t> criterion but -</a:t>
            </a:r>
            <a:r>
              <a:rPr lang="en-US" sz="1600" b="0" dirty="0" err="1"/>
              <a:t>20dBr</a:t>
            </a:r>
            <a:r>
              <a:rPr lang="en-US" sz="1600" b="0" dirty="0"/>
              <a:t> point is the </a:t>
            </a:r>
            <a:r>
              <a:rPr lang="en-US" sz="1600" b="0" dirty="0" smtClean="0"/>
              <a:t>bottleneck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Typical filters </a:t>
            </a:r>
            <a:r>
              <a:rPr lang="en-US" sz="1800" b="0" dirty="0"/>
              <a:t>used </a:t>
            </a:r>
            <a:r>
              <a:rPr lang="en-US" sz="1800" b="0" dirty="0" smtClean="0"/>
              <a:t>in </a:t>
            </a:r>
            <a:r>
              <a:rPr lang="en-US" sz="1800" b="0" dirty="0"/>
              <a:t>spectrum </a:t>
            </a:r>
            <a:r>
              <a:rPr lang="en-US" sz="1800" b="0" dirty="0" smtClean="0"/>
              <a:t>analyzers </a:t>
            </a:r>
            <a:r>
              <a:rPr lang="en-US" sz="1800" b="0" dirty="0"/>
              <a:t>will capture the desired signal energy (</a:t>
            </a:r>
            <a:r>
              <a:rPr lang="en-US" sz="1800" b="0" dirty="0" err="1"/>
              <a:t>1MHz</a:t>
            </a:r>
            <a:r>
              <a:rPr lang="en-US" sz="1800" b="0" dirty="0"/>
              <a:t> is only </a:t>
            </a:r>
            <a:r>
              <a:rPr lang="en-US" sz="1800" b="0" dirty="0" smtClean="0"/>
              <a:t>the -</a:t>
            </a:r>
            <a:r>
              <a:rPr lang="en-US" sz="1800" b="0" dirty="0" err="1" smtClean="0"/>
              <a:t>3dB</a:t>
            </a:r>
            <a:r>
              <a:rPr lang="en-US" sz="1800" b="0" dirty="0" smtClean="0"/>
              <a:t> </a:t>
            </a:r>
            <a:r>
              <a:rPr lang="en-US" sz="1800" b="0" dirty="0"/>
              <a:t>BW) and will require </a:t>
            </a:r>
            <a:r>
              <a:rPr lang="en-US" sz="1800" b="0" dirty="0" smtClean="0"/>
              <a:t>puncturing of the signal to meet -</a:t>
            </a:r>
            <a:r>
              <a:rPr lang="en-US" sz="1800" b="0" dirty="0" err="1" smtClean="0"/>
              <a:t>20dBr</a:t>
            </a:r>
            <a:r>
              <a:rPr lang="en-US" sz="1800" b="0" dirty="0" smtClean="0"/>
              <a:t> point</a:t>
            </a:r>
            <a:r>
              <a:rPr lang="en-US" sz="2000" b="0" dirty="0" smtClean="0"/>
              <a:t>.</a:t>
            </a:r>
          </a:p>
          <a:p>
            <a:endParaRPr lang="en-US" sz="2000" b="0" dirty="0"/>
          </a:p>
          <a:p>
            <a:r>
              <a:rPr lang="en-US" sz="1800" b="0" dirty="0" smtClean="0"/>
              <a:t>We have done many simulations with various configurations, channels and rates and provide here an example for the performance of an inner </a:t>
            </a:r>
            <a:r>
              <a:rPr lang="en-US" sz="1800" b="0" dirty="0" err="1" smtClean="0"/>
              <a:t>242RU</a:t>
            </a:r>
            <a:r>
              <a:rPr lang="en-US" sz="1800" b="0" dirty="0" smtClean="0"/>
              <a:t> with the required puncturing needed to meet the spectral mask in the adjacent outer punctured </a:t>
            </a:r>
            <a:r>
              <a:rPr lang="en-US" sz="1800" b="0" dirty="0" err="1" smtClean="0"/>
              <a:t>20MHz</a:t>
            </a:r>
            <a:r>
              <a:rPr lang="en-US" sz="1800" b="0" dirty="0" smtClean="0"/>
              <a:t> channel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67405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Cont. 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dirty="0" smtClean="0"/>
              <a:t>In this particular example the loss is too high for the </a:t>
            </a:r>
            <a:r>
              <a:rPr lang="en-US" sz="1800" b="0" dirty="0" err="1" smtClean="0"/>
              <a:t>242RU</a:t>
            </a:r>
            <a:r>
              <a:rPr lang="en-US" sz="1800" b="0" dirty="0" smtClean="0"/>
              <a:t> to be used in this configuration. </a:t>
            </a:r>
            <a:endParaRPr lang="en-US" sz="2000" b="0" dirty="0"/>
          </a:p>
        </p:txBody>
      </p:sp>
      <p:pic>
        <p:nvPicPr>
          <p:cNvPr id="1026" name="Picture 2" descr="SNR_compa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75" y="2488406"/>
            <a:ext cx="5013325" cy="3759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475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Proposal for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80MHz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OFDMA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Tone Plan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924800" cy="47244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endParaRPr lang="en-US" altLang="en-US" sz="1800" b="0" dirty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600" b="0" dirty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600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kern="0" dirty="0" smtClean="0"/>
              <a:t>Make </a:t>
            </a:r>
            <a:r>
              <a:rPr lang="en-US" sz="1800" b="0" kern="0" dirty="0" err="1" smtClean="0"/>
              <a:t>80MHz</a:t>
            </a:r>
            <a:r>
              <a:rPr lang="en-US" sz="1800" b="0" kern="0" dirty="0" smtClean="0"/>
              <a:t> </a:t>
            </a:r>
            <a:r>
              <a:rPr lang="en-US" sz="1800" b="0" kern="0" dirty="0" err="1" smtClean="0"/>
              <a:t>OFDMA</a:t>
            </a:r>
            <a:r>
              <a:rPr lang="en-US" sz="1800" b="0" kern="0" dirty="0" smtClean="0"/>
              <a:t> tone plan an </a:t>
            </a:r>
            <a:r>
              <a:rPr lang="en-US" sz="1800" b="0" u="sng" kern="0" dirty="0" smtClean="0"/>
              <a:t>exact</a:t>
            </a:r>
            <a:r>
              <a:rPr lang="en-US" sz="1800" b="0" kern="0" dirty="0" smtClean="0"/>
              <a:t> duplicate of the </a:t>
            </a:r>
            <a:r>
              <a:rPr lang="en-US" sz="1800" b="0" kern="0" dirty="0" err="1" smtClean="0"/>
              <a:t>40MHz</a:t>
            </a:r>
            <a:r>
              <a:rPr lang="en-US" sz="1800" b="0" kern="0" dirty="0" smtClean="0"/>
              <a:t> </a:t>
            </a:r>
            <a:r>
              <a:rPr lang="en-US" sz="1800" b="0" kern="0" dirty="0" err="1" smtClean="0"/>
              <a:t>OFDMA</a:t>
            </a:r>
            <a:r>
              <a:rPr lang="en-US" sz="1800" b="0" kern="0" dirty="0" smtClean="0"/>
              <a:t> plan by shifting the </a:t>
            </a:r>
            <a:r>
              <a:rPr lang="en-US" sz="1800" b="0" kern="0" dirty="0" err="1" smtClean="0"/>
              <a:t>40MHz</a:t>
            </a:r>
            <a:r>
              <a:rPr lang="en-US" sz="1800" b="0" kern="0" dirty="0" smtClean="0"/>
              <a:t> plan by +/-</a:t>
            </a:r>
            <a:r>
              <a:rPr lang="en-US" sz="1800" b="0" kern="0" dirty="0" err="1" smtClean="0"/>
              <a:t>20MHz</a:t>
            </a:r>
            <a:r>
              <a:rPr lang="en-US" sz="1800" b="0" kern="0" dirty="0" smtClean="0"/>
              <a:t> to be centered around each </a:t>
            </a:r>
            <a:r>
              <a:rPr lang="en-US" sz="1800" b="0" kern="0" dirty="0" err="1" smtClean="0"/>
              <a:t>40MHz</a:t>
            </a:r>
            <a:endParaRPr lang="en-US" sz="1800" b="0" kern="0" dirty="0" smtClean="0"/>
          </a:p>
          <a:p>
            <a:pPr lvl="1"/>
            <a:r>
              <a:rPr lang="en-US" sz="1600" b="0" kern="0" dirty="0" smtClean="0"/>
              <a:t>This is in the same spirit of making 160, 240 and </a:t>
            </a:r>
            <a:r>
              <a:rPr lang="en-US" sz="1600" b="0" kern="0" dirty="0" err="1" smtClean="0"/>
              <a:t>320MHz</a:t>
            </a:r>
            <a:r>
              <a:rPr lang="en-US" sz="1600" b="0" kern="0" dirty="0" smtClean="0"/>
              <a:t> exact duplicate of the </a:t>
            </a:r>
            <a:r>
              <a:rPr lang="en-US" sz="1600" b="0" kern="0" dirty="0" err="1" smtClean="0"/>
              <a:t>80MHz</a:t>
            </a:r>
            <a:r>
              <a:rPr lang="en-US" sz="1600" b="0" kern="0" dirty="0" smtClean="0"/>
              <a:t> tone plan</a:t>
            </a:r>
          </a:p>
          <a:p>
            <a:endParaRPr lang="en-US" sz="1800" b="0" kern="0" dirty="0"/>
          </a:p>
          <a:p>
            <a:endParaRPr lang="en-US" sz="1800" b="0" kern="0" dirty="0" smtClean="0"/>
          </a:p>
          <a:p>
            <a:endParaRPr lang="en-US" sz="1800" b="0" kern="0" dirty="0"/>
          </a:p>
          <a:p>
            <a:endParaRPr lang="en-US" sz="1800" b="0" kern="0" dirty="0" smtClean="0"/>
          </a:p>
          <a:p>
            <a:endParaRPr lang="en-US" sz="1800" b="0" kern="0" dirty="0" smtClean="0"/>
          </a:p>
          <a:p>
            <a:r>
              <a:rPr lang="en-US" sz="1800" b="0" kern="0" dirty="0" smtClean="0"/>
              <a:t>Reminder: 40 MHz tone plan location [-244:-3 3:244] </a:t>
            </a:r>
          </a:p>
          <a:p>
            <a:r>
              <a:rPr lang="en-US" sz="1800" b="0" kern="0" dirty="0" smtClean="0"/>
              <a:t>Proposed </a:t>
            </a:r>
            <a:r>
              <a:rPr lang="en-US" sz="1800" b="0" kern="0" dirty="0" err="1" smtClean="0"/>
              <a:t>80MHz</a:t>
            </a:r>
            <a:r>
              <a:rPr lang="en-US" sz="1800" b="0" kern="0" dirty="0" smtClean="0"/>
              <a:t> </a:t>
            </a:r>
            <a:r>
              <a:rPr lang="en-US" sz="1800" b="0" kern="0" dirty="0" err="1" smtClean="0"/>
              <a:t>OFDMA</a:t>
            </a:r>
            <a:r>
              <a:rPr lang="en-US" sz="1800" b="0" kern="0" dirty="0" smtClean="0"/>
              <a:t> plan: {-256+</a:t>
            </a:r>
            <a:r>
              <a:rPr lang="en-US" sz="1800" b="0" kern="0" dirty="0"/>
              <a:t> [-244:-3 3:244] </a:t>
            </a:r>
            <a:r>
              <a:rPr lang="en-US" sz="1800" b="0" kern="0" dirty="0" smtClean="0"/>
              <a:t>,  256+ </a:t>
            </a:r>
            <a:r>
              <a:rPr lang="en-US" sz="1800" b="0" kern="0" dirty="0"/>
              <a:t>[-244:-3 3:244] </a:t>
            </a:r>
            <a:r>
              <a:rPr lang="en-US" sz="1800" b="0" kern="0" dirty="0" smtClean="0"/>
              <a:t>} = </a:t>
            </a:r>
          </a:p>
          <a:p>
            <a:r>
              <a:rPr lang="en-US" sz="1800" b="0" kern="0" dirty="0" smtClean="0"/>
              <a:t>[-500:-259, </a:t>
            </a:r>
            <a:r>
              <a:rPr lang="en-US" sz="1800" b="0" kern="0" dirty="0" smtClean="0">
                <a:solidFill>
                  <a:srgbClr val="C00000"/>
                </a:solidFill>
              </a:rPr>
              <a:t>-253:-12, 12:253</a:t>
            </a:r>
            <a:r>
              <a:rPr lang="en-US" sz="1800" b="0" kern="0" dirty="0" smtClean="0"/>
              <a:t>, 259:500] </a:t>
            </a:r>
          </a:p>
          <a:p>
            <a:pPr lvl="1"/>
            <a:r>
              <a:rPr lang="en-US" sz="1600" kern="0" dirty="0"/>
              <a:t>Essentially only the red portions and the smaller RU under are shifted relative to </a:t>
            </a:r>
            <a:r>
              <a:rPr lang="en-US" sz="1600" kern="0" dirty="0" err="1" smtClean="0"/>
              <a:t>11ax</a:t>
            </a:r>
            <a:endParaRPr lang="en-US" sz="1600" kern="0" dirty="0" smtClean="0"/>
          </a:p>
          <a:p>
            <a:pPr lvl="1"/>
            <a:r>
              <a:rPr lang="en-US" sz="1600" kern="0" dirty="0" smtClean="0"/>
              <a:t>The </a:t>
            </a:r>
            <a:r>
              <a:rPr lang="en-US" sz="1600" kern="0" dirty="0" err="1" smtClean="0"/>
              <a:t>484RU</a:t>
            </a:r>
            <a:r>
              <a:rPr lang="en-US" sz="1600" kern="0" dirty="0" smtClean="0"/>
              <a:t> is similarly changed to have 5 empty tones in the middle</a:t>
            </a:r>
          </a:p>
          <a:p>
            <a:pPr lvl="1"/>
            <a:r>
              <a:rPr lang="en-US" sz="1600" kern="0" dirty="0" err="1" smtClean="0"/>
              <a:t>80MHz</a:t>
            </a:r>
            <a:r>
              <a:rPr lang="en-US" sz="1600" kern="0" dirty="0" smtClean="0"/>
              <a:t> </a:t>
            </a:r>
            <a:r>
              <a:rPr lang="en-US" sz="1600" kern="0" dirty="0" err="1" smtClean="0"/>
              <a:t>OFDMA</a:t>
            </a:r>
            <a:r>
              <a:rPr lang="en-US" sz="1600" kern="0" dirty="0" smtClean="0"/>
              <a:t> = </a:t>
            </a:r>
            <a:r>
              <a:rPr lang="en-US" sz="1600" kern="0" dirty="0" err="1" smtClean="0"/>
              <a:t>40MHz</a:t>
            </a:r>
            <a:r>
              <a:rPr lang="en-US" sz="1600" kern="0" dirty="0" smtClean="0"/>
              <a:t> DUP </a:t>
            </a:r>
            <a:r>
              <a:rPr lang="en-US" sz="1600" kern="0" dirty="0" smtClean="0">
                <a:sym typeface="Wingdings" panose="05000000000000000000" pitchFamily="2" charset="2"/>
              </a:rPr>
              <a:t></a:t>
            </a:r>
            <a:r>
              <a:rPr lang="en-US" sz="1600" kern="0" dirty="0" smtClean="0"/>
              <a:t> Table 27-8 in </a:t>
            </a:r>
            <a:r>
              <a:rPr lang="en-US" sz="1600" kern="0" dirty="0" err="1" smtClean="0"/>
              <a:t>11ax</a:t>
            </a:r>
            <a:r>
              <a:rPr lang="en-US" sz="1600" kern="0" dirty="0" smtClean="0"/>
              <a:t> </a:t>
            </a:r>
            <a:r>
              <a:rPr lang="en-US" sz="1600" kern="0" dirty="0" err="1" smtClean="0"/>
              <a:t>D6</a:t>
            </a:r>
            <a:r>
              <a:rPr lang="en-US" sz="1600" kern="0" dirty="0" smtClean="0"/>
              <a:t> right/left shifted by 256 tones</a:t>
            </a:r>
            <a:endParaRPr lang="en-US" sz="1600" kern="0" dirty="0"/>
          </a:p>
          <a:p>
            <a:pPr lvl="1"/>
            <a:endParaRPr lang="en-US" sz="1400" b="0" kern="0" dirty="0" smtClean="0"/>
          </a:p>
        </p:txBody>
      </p:sp>
      <p:grpSp>
        <p:nvGrpSpPr>
          <p:cNvPr id="11" name="Group 10"/>
          <p:cNvGrpSpPr/>
          <p:nvPr/>
        </p:nvGrpSpPr>
        <p:grpSpPr>
          <a:xfrm>
            <a:off x="76200" y="2861457"/>
            <a:ext cx="4878139" cy="1228609"/>
            <a:chOff x="0" y="0"/>
            <a:chExt cx="6410325" cy="1445147"/>
          </a:xfrm>
        </p:grpSpPr>
        <p:sp>
          <p:nvSpPr>
            <p:cNvPr id="12" name="TextBox 366"/>
            <p:cNvSpPr txBox="1"/>
            <p:nvPr/>
          </p:nvSpPr>
          <p:spPr>
            <a:xfrm>
              <a:off x="38100" y="38100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 12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3" name="TextBox 367"/>
            <p:cNvSpPr txBox="1"/>
            <p:nvPr/>
          </p:nvSpPr>
          <p:spPr>
            <a:xfrm>
              <a:off x="38100" y="285750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12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4" name="TextBox 368"/>
            <p:cNvSpPr txBox="1"/>
            <p:nvPr/>
          </p:nvSpPr>
          <p:spPr>
            <a:xfrm>
              <a:off x="19050" y="533400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12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" name="TextBox 369"/>
            <p:cNvSpPr txBox="1"/>
            <p:nvPr/>
          </p:nvSpPr>
          <p:spPr>
            <a:xfrm>
              <a:off x="0" y="838200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12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6" name="TextBox 371"/>
            <p:cNvSpPr txBox="1"/>
            <p:nvPr/>
          </p:nvSpPr>
          <p:spPr>
            <a:xfrm>
              <a:off x="5705475" y="57150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11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7" name="TextBox 372"/>
            <p:cNvSpPr txBox="1"/>
            <p:nvPr/>
          </p:nvSpPr>
          <p:spPr>
            <a:xfrm>
              <a:off x="5724525" y="276225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11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8" name="TextBox 373"/>
            <p:cNvSpPr txBox="1"/>
            <p:nvPr/>
          </p:nvSpPr>
          <p:spPr>
            <a:xfrm>
              <a:off x="5734050" y="533400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11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9" name="TextBox 374"/>
            <p:cNvSpPr txBox="1"/>
            <p:nvPr/>
          </p:nvSpPr>
          <p:spPr>
            <a:xfrm>
              <a:off x="5762625" y="828675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11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0" name="TextBox 375"/>
            <p:cNvSpPr txBox="1"/>
            <p:nvPr/>
          </p:nvSpPr>
          <p:spPr>
            <a:xfrm>
              <a:off x="3019425" y="0"/>
              <a:ext cx="314960" cy="292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60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5 </a:t>
              </a:r>
              <a:endParaRPr lang="en-US" sz="1200">
                <a:effectLst/>
                <a:latin typeface="Times New Roman"/>
                <a:ea typeface="Times New Roman"/>
              </a:endParaRP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60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DC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1" name="TextBox 376"/>
            <p:cNvSpPr txBox="1"/>
            <p:nvPr/>
          </p:nvSpPr>
          <p:spPr>
            <a:xfrm>
              <a:off x="3038474" y="296095"/>
              <a:ext cx="293370" cy="4320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600" b="1" dirty="0" smtClean="0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5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600" b="1" dirty="0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DC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2" name="TextBox 377"/>
            <p:cNvSpPr txBox="1"/>
            <p:nvPr/>
          </p:nvSpPr>
          <p:spPr>
            <a:xfrm>
              <a:off x="3019425" y="667570"/>
              <a:ext cx="327025" cy="292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600" b="1" dirty="0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5 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600" b="1" dirty="0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DC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3" name="TextBox 378"/>
            <p:cNvSpPr txBox="1"/>
            <p:nvPr/>
          </p:nvSpPr>
          <p:spPr>
            <a:xfrm>
              <a:off x="3038474" y="1013135"/>
              <a:ext cx="282575" cy="4320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600" b="1" dirty="0" smtClean="0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5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600" b="1" dirty="0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DC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495300" y="38100"/>
              <a:ext cx="2561664" cy="975938"/>
              <a:chOff x="493951" y="39657"/>
              <a:chExt cx="2561664" cy="975938"/>
            </a:xfrm>
          </p:grpSpPr>
          <p:sp>
            <p:nvSpPr>
              <p:cNvPr id="66" name="Trapezoid 65"/>
              <p:cNvSpPr/>
              <p:nvPr/>
            </p:nvSpPr>
            <p:spPr bwMode="auto">
              <a:xfrm>
                <a:off x="493951" y="842912"/>
                <a:ext cx="2561663" cy="172683"/>
              </a:xfrm>
              <a:prstGeom prst="trapezoid">
                <a:avLst/>
              </a:prstGeom>
              <a:solidFill>
                <a:srgbClr val="92D050"/>
              </a:solidFill>
              <a:ln>
                <a:noFill/>
              </a:ln>
              <a:extLst/>
            </p:spPr>
            <p:txBody>
              <a:bodyPr rot="0" spcFirstLastPara="0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750">
                    <a:solidFill>
                      <a:srgbClr val="000000"/>
                    </a:solidFill>
                    <a:effectLst/>
                    <a:latin typeface="Qualcomm Office Regular"/>
                    <a:ea typeface="Times New Roman"/>
                    <a:cs typeface="Arial"/>
                  </a:rPr>
                  <a:t>242 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67" name="Trapezoid 66"/>
              <p:cNvSpPr/>
              <p:nvPr/>
            </p:nvSpPr>
            <p:spPr bwMode="auto">
              <a:xfrm>
                <a:off x="1663616" y="41156"/>
                <a:ext cx="220365" cy="17138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750">
                    <a:solidFill>
                      <a:srgbClr val="000000"/>
                    </a:solidFill>
                    <a:effectLst/>
                    <a:latin typeface="Qualcomm Office Regular"/>
                    <a:ea typeface="Times New Roman"/>
                    <a:cs typeface="Arial"/>
                  </a:rPr>
                  <a:t>26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68" name="Trapezoid 67"/>
              <p:cNvSpPr/>
              <p:nvPr/>
            </p:nvSpPr>
            <p:spPr bwMode="auto">
              <a:xfrm>
                <a:off x="1658466" y="258377"/>
                <a:ext cx="229656" cy="18178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750">
                    <a:solidFill>
                      <a:srgbClr val="000000"/>
                    </a:solidFill>
                    <a:effectLst/>
                    <a:latin typeface="Qualcomm Office Regular"/>
                    <a:ea typeface="Times New Roman"/>
                    <a:cs typeface="Arial"/>
                  </a:rPr>
                  <a:t>26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69" name="Trapezoid 68"/>
              <p:cNvSpPr/>
              <p:nvPr/>
            </p:nvSpPr>
            <p:spPr bwMode="auto">
              <a:xfrm>
                <a:off x="1664701" y="522301"/>
                <a:ext cx="222950" cy="21531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750">
                    <a:solidFill>
                      <a:srgbClr val="000000"/>
                    </a:solidFill>
                    <a:effectLst/>
                    <a:latin typeface="Qualcomm Office Regular"/>
                    <a:ea typeface="Times New Roman"/>
                    <a:cs typeface="Arial"/>
                  </a:rPr>
                  <a:t>26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grpSp>
            <p:nvGrpSpPr>
              <p:cNvPr id="70" name="Group 69"/>
              <p:cNvGrpSpPr/>
              <p:nvPr/>
            </p:nvGrpSpPr>
            <p:grpSpPr>
              <a:xfrm>
                <a:off x="1882896" y="39657"/>
                <a:ext cx="1172719" cy="700464"/>
                <a:chOff x="1882896" y="39657"/>
                <a:chExt cx="1172719" cy="700464"/>
              </a:xfrm>
            </p:grpSpPr>
            <p:sp>
              <p:nvSpPr>
                <p:cNvPr id="87" name="Trapezoid 86"/>
                <p:cNvSpPr/>
                <p:nvPr/>
              </p:nvSpPr>
              <p:spPr bwMode="auto">
                <a:xfrm>
                  <a:off x="1967820" y="522659"/>
                  <a:ext cx="1013970" cy="217462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102+4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88" name="Trapezoid 87"/>
                <p:cNvSpPr/>
                <p:nvPr/>
              </p:nvSpPr>
              <p:spPr bwMode="auto">
                <a:xfrm>
                  <a:off x="2765116" y="45551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89" name="Trapezoid 88"/>
                <p:cNvSpPr/>
                <p:nvPr/>
              </p:nvSpPr>
              <p:spPr bwMode="auto">
                <a:xfrm>
                  <a:off x="2538628" y="258276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52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90" name="Trapezoid 89"/>
                <p:cNvSpPr/>
                <p:nvPr/>
              </p:nvSpPr>
              <p:spPr bwMode="auto">
                <a:xfrm>
                  <a:off x="2538628" y="45551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91" name="Trapezoid 90"/>
                <p:cNvSpPr/>
                <p:nvPr/>
              </p:nvSpPr>
              <p:spPr bwMode="auto">
                <a:xfrm>
                  <a:off x="2968812" y="43971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92" name="Trapezoid 91"/>
                <p:cNvSpPr/>
                <p:nvPr/>
              </p:nvSpPr>
              <p:spPr bwMode="auto">
                <a:xfrm>
                  <a:off x="2973693" y="253630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93" name="Trapezoid 92"/>
                <p:cNvSpPr/>
                <p:nvPr/>
              </p:nvSpPr>
              <p:spPr bwMode="auto">
                <a:xfrm>
                  <a:off x="2197958" y="45551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94" name="Trapezoid 93"/>
                <p:cNvSpPr/>
                <p:nvPr/>
              </p:nvSpPr>
              <p:spPr bwMode="auto">
                <a:xfrm>
                  <a:off x="1971470" y="258276"/>
                  <a:ext cx="451462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52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95" name="Trapezoid 94"/>
                <p:cNvSpPr/>
                <p:nvPr/>
              </p:nvSpPr>
              <p:spPr bwMode="auto">
                <a:xfrm>
                  <a:off x="1971470" y="45551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96" name="Trapezoid 95"/>
                <p:cNvSpPr/>
                <p:nvPr/>
              </p:nvSpPr>
              <p:spPr bwMode="auto">
                <a:xfrm>
                  <a:off x="1896047" y="43971"/>
                  <a:ext cx="7542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97" name="Trapezoid 96"/>
                <p:cNvSpPr/>
                <p:nvPr/>
              </p:nvSpPr>
              <p:spPr bwMode="auto">
                <a:xfrm>
                  <a:off x="2428670" y="39657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98" name="Trapezoid 97"/>
                <p:cNvSpPr/>
                <p:nvPr/>
              </p:nvSpPr>
              <p:spPr bwMode="auto">
                <a:xfrm>
                  <a:off x="1886732" y="253630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99" name="Trapezoid 98"/>
                <p:cNvSpPr/>
                <p:nvPr/>
              </p:nvSpPr>
              <p:spPr bwMode="auto">
                <a:xfrm>
                  <a:off x="2428670" y="253630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00" name="Trapezoid 99"/>
                <p:cNvSpPr/>
                <p:nvPr/>
              </p:nvSpPr>
              <p:spPr bwMode="auto">
                <a:xfrm>
                  <a:off x="1882896" y="526071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01" name="Trapezoid 100"/>
                <p:cNvSpPr/>
                <p:nvPr/>
              </p:nvSpPr>
              <p:spPr bwMode="auto">
                <a:xfrm>
                  <a:off x="2982875" y="521528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</p:grpSp>
          <p:grpSp>
            <p:nvGrpSpPr>
              <p:cNvPr id="71" name="Group 70"/>
              <p:cNvGrpSpPr/>
              <p:nvPr/>
            </p:nvGrpSpPr>
            <p:grpSpPr>
              <a:xfrm>
                <a:off x="493951" y="42113"/>
                <a:ext cx="1172719" cy="699627"/>
                <a:chOff x="493951" y="42114"/>
                <a:chExt cx="1172719" cy="700464"/>
              </a:xfrm>
            </p:grpSpPr>
            <p:sp>
              <p:nvSpPr>
                <p:cNvPr id="72" name="Trapezoid 71"/>
                <p:cNvSpPr/>
                <p:nvPr/>
              </p:nvSpPr>
              <p:spPr bwMode="auto">
                <a:xfrm>
                  <a:off x="578875" y="525116"/>
                  <a:ext cx="1013970" cy="217462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102+4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3" name="Trapezoid 72"/>
                <p:cNvSpPr/>
                <p:nvPr/>
              </p:nvSpPr>
              <p:spPr bwMode="auto">
                <a:xfrm>
                  <a:off x="1376171" y="48008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4" name="Trapezoid 73"/>
                <p:cNvSpPr/>
                <p:nvPr/>
              </p:nvSpPr>
              <p:spPr bwMode="auto">
                <a:xfrm>
                  <a:off x="1149683" y="260733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52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5" name="Trapezoid 74"/>
                <p:cNvSpPr/>
                <p:nvPr/>
              </p:nvSpPr>
              <p:spPr bwMode="auto">
                <a:xfrm>
                  <a:off x="1149683" y="48008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6" name="Trapezoid 75"/>
                <p:cNvSpPr/>
                <p:nvPr/>
              </p:nvSpPr>
              <p:spPr bwMode="auto">
                <a:xfrm>
                  <a:off x="1579867" y="46428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7" name="Trapezoid 76"/>
                <p:cNvSpPr/>
                <p:nvPr/>
              </p:nvSpPr>
              <p:spPr bwMode="auto">
                <a:xfrm>
                  <a:off x="1584748" y="256087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8" name="Trapezoid 77"/>
                <p:cNvSpPr/>
                <p:nvPr/>
              </p:nvSpPr>
              <p:spPr bwMode="auto">
                <a:xfrm>
                  <a:off x="809013" y="48008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9" name="Trapezoid 78"/>
                <p:cNvSpPr/>
                <p:nvPr/>
              </p:nvSpPr>
              <p:spPr bwMode="auto">
                <a:xfrm>
                  <a:off x="582525" y="260733"/>
                  <a:ext cx="451462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52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80" name="Trapezoid 79"/>
                <p:cNvSpPr/>
                <p:nvPr/>
              </p:nvSpPr>
              <p:spPr bwMode="auto">
                <a:xfrm>
                  <a:off x="582525" y="48008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81" name="Trapezoid 80"/>
                <p:cNvSpPr/>
                <p:nvPr/>
              </p:nvSpPr>
              <p:spPr bwMode="auto">
                <a:xfrm>
                  <a:off x="497788" y="46428"/>
                  <a:ext cx="84738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82" name="Trapezoid 81"/>
                <p:cNvSpPr/>
                <p:nvPr/>
              </p:nvSpPr>
              <p:spPr bwMode="auto">
                <a:xfrm>
                  <a:off x="1039725" y="42114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83" name="Trapezoid 82"/>
                <p:cNvSpPr/>
                <p:nvPr/>
              </p:nvSpPr>
              <p:spPr bwMode="auto">
                <a:xfrm>
                  <a:off x="497787" y="256087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84" name="Trapezoid 83"/>
                <p:cNvSpPr/>
                <p:nvPr/>
              </p:nvSpPr>
              <p:spPr bwMode="auto">
                <a:xfrm>
                  <a:off x="1039725" y="256087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85" name="Trapezoid 84"/>
                <p:cNvSpPr/>
                <p:nvPr/>
              </p:nvSpPr>
              <p:spPr bwMode="auto">
                <a:xfrm>
                  <a:off x="493951" y="528528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86" name="Trapezoid 85"/>
                <p:cNvSpPr/>
                <p:nvPr/>
              </p:nvSpPr>
              <p:spPr bwMode="auto">
                <a:xfrm>
                  <a:off x="1593930" y="523985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</p:grpSp>
        </p:grpSp>
        <p:grpSp>
          <p:nvGrpSpPr>
            <p:cNvPr id="25" name="Group 24"/>
            <p:cNvGrpSpPr/>
            <p:nvPr/>
          </p:nvGrpSpPr>
          <p:grpSpPr>
            <a:xfrm>
              <a:off x="3295650" y="47625"/>
              <a:ext cx="2561664" cy="968760"/>
              <a:chOff x="3296006" y="43972"/>
              <a:chExt cx="2561664" cy="975938"/>
            </a:xfrm>
          </p:grpSpPr>
          <p:sp>
            <p:nvSpPr>
              <p:cNvPr id="30" name="Trapezoid 29"/>
              <p:cNvSpPr/>
              <p:nvPr/>
            </p:nvSpPr>
            <p:spPr bwMode="auto">
              <a:xfrm>
                <a:off x="3296006" y="847227"/>
                <a:ext cx="2561663" cy="172683"/>
              </a:xfrm>
              <a:prstGeom prst="trapezoid">
                <a:avLst/>
              </a:prstGeom>
              <a:solidFill>
                <a:srgbClr val="92D050"/>
              </a:solidFill>
              <a:ln>
                <a:noFill/>
              </a:ln>
              <a:extLst/>
            </p:spPr>
            <p:txBody>
              <a:bodyPr rot="0" spcFirstLastPara="0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750">
                    <a:solidFill>
                      <a:srgbClr val="000000"/>
                    </a:solidFill>
                    <a:effectLst/>
                    <a:latin typeface="Qualcomm Office Regular"/>
                    <a:ea typeface="Times New Roman"/>
                    <a:cs typeface="Arial"/>
                  </a:rPr>
                  <a:t>242 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31" name="Trapezoid 30"/>
              <p:cNvSpPr/>
              <p:nvPr/>
            </p:nvSpPr>
            <p:spPr bwMode="auto">
              <a:xfrm>
                <a:off x="4465671" y="45471"/>
                <a:ext cx="220365" cy="17138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750">
                    <a:solidFill>
                      <a:srgbClr val="000000"/>
                    </a:solidFill>
                    <a:effectLst/>
                    <a:latin typeface="Qualcomm Office Regular"/>
                    <a:ea typeface="Times New Roman"/>
                    <a:cs typeface="Arial"/>
                  </a:rPr>
                  <a:t>26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32" name="Trapezoid 31"/>
              <p:cNvSpPr/>
              <p:nvPr/>
            </p:nvSpPr>
            <p:spPr bwMode="auto">
              <a:xfrm>
                <a:off x="4460521" y="262692"/>
                <a:ext cx="229656" cy="18178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750">
                    <a:solidFill>
                      <a:srgbClr val="000000"/>
                    </a:solidFill>
                    <a:effectLst/>
                    <a:latin typeface="Qualcomm Office Regular"/>
                    <a:ea typeface="Times New Roman"/>
                    <a:cs typeface="Arial"/>
                  </a:rPr>
                  <a:t>26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33" name="Trapezoid 32"/>
              <p:cNvSpPr/>
              <p:nvPr/>
            </p:nvSpPr>
            <p:spPr bwMode="auto">
              <a:xfrm>
                <a:off x="4466756" y="526616"/>
                <a:ext cx="222950" cy="21531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750">
                    <a:solidFill>
                      <a:srgbClr val="000000"/>
                    </a:solidFill>
                    <a:effectLst/>
                    <a:latin typeface="Qualcomm Office Regular"/>
                    <a:ea typeface="Times New Roman"/>
                    <a:cs typeface="Arial"/>
                  </a:rPr>
                  <a:t>26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grpSp>
            <p:nvGrpSpPr>
              <p:cNvPr id="34" name="Group 33"/>
              <p:cNvGrpSpPr/>
              <p:nvPr/>
            </p:nvGrpSpPr>
            <p:grpSpPr>
              <a:xfrm>
                <a:off x="4684951" y="43972"/>
                <a:ext cx="1172719" cy="700464"/>
                <a:chOff x="4684951" y="43972"/>
                <a:chExt cx="1172719" cy="700464"/>
              </a:xfrm>
            </p:grpSpPr>
            <p:sp>
              <p:nvSpPr>
                <p:cNvPr id="51" name="Trapezoid 50"/>
                <p:cNvSpPr/>
                <p:nvPr/>
              </p:nvSpPr>
              <p:spPr bwMode="auto">
                <a:xfrm>
                  <a:off x="4769875" y="526974"/>
                  <a:ext cx="1013970" cy="217462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102+4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52" name="Trapezoid 51"/>
                <p:cNvSpPr/>
                <p:nvPr/>
              </p:nvSpPr>
              <p:spPr bwMode="auto">
                <a:xfrm>
                  <a:off x="5567171" y="49866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53" name="Trapezoid 52"/>
                <p:cNvSpPr/>
                <p:nvPr/>
              </p:nvSpPr>
              <p:spPr bwMode="auto">
                <a:xfrm>
                  <a:off x="5340683" y="262591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52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54" name="Trapezoid 53"/>
                <p:cNvSpPr/>
                <p:nvPr/>
              </p:nvSpPr>
              <p:spPr bwMode="auto">
                <a:xfrm>
                  <a:off x="5340683" y="49866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55" name="Trapezoid 54"/>
                <p:cNvSpPr/>
                <p:nvPr/>
              </p:nvSpPr>
              <p:spPr bwMode="auto">
                <a:xfrm>
                  <a:off x="5770867" y="48286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56" name="Trapezoid 55"/>
                <p:cNvSpPr/>
                <p:nvPr/>
              </p:nvSpPr>
              <p:spPr bwMode="auto">
                <a:xfrm>
                  <a:off x="5775748" y="257945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57" name="Trapezoid 56"/>
                <p:cNvSpPr/>
                <p:nvPr/>
              </p:nvSpPr>
              <p:spPr bwMode="auto">
                <a:xfrm>
                  <a:off x="5000013" y="49866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58" name="Trapezoid 57"/>
                <p:cNvSpPr/>
                <p:nvPr/>
              </p:nvSpPr>
              <p:spPr bwMode="auto">
                <a:xfrm>
                  <a:off x="4773525" y="262591"/>
                  <a:ext cx="451462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52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59" name="Trapezoid 58"/>
                <p:cNvSpPr/>
                <p:nvPr/>
              </p:nvSpPr>
              <p:spPr bwMode="auto">
                <a:xfrm>
                  <a:off x="4773525" y="49866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0" name="Trapezoid 59"/>
                <p:cNvSpPr/>
                <p:nvPr/>
              </p:nvSpPr>
              <p:spPr bwMode="auto">
                <a:xfrm>
                  <a:off x="4698102" y="48286"/>
                  <a:ext cx="7542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1" name="Trapezoid 60"/>
                <p:cNvSpPr/>
                <p:nvPr/>
              </p:nvSpPr>
              <p:spPr bwMode="auto">
                <a:xfrm>
                  <a:off x="5230725" y="43972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2" name="Trapezoid 61"/>
                <p:cNvSpPr/>
                <p:nvPr/>
              </p:nvSpPr>
              <p:spPr bwMode="auto">
                <a:xfrm>
                  <a:off x="4688787" y="257945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3" name="Trapezoid 62"/>
                <p:cNvSpPr/>
                <p:nvPr/>
              </p:nvSpPr>
              <p:spPr bwMode="auto">
                <a:xfrm>
                  <a:off x="5230725" y="257945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4" name="Trapezoid 63"/>
                <p:cNvSpPr/>
                <p:nvPr/>
              </p:nvSpPr>
              <p:spPr bwMode="auto">
                <a:xfrm>
                  <a:off x="4684951" y="530386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5" name="Trapezoid 64"/>
                <p:cNvSpPr/>
                <p:nvPr/>
              </p:nvSpPr>
              <p:spPr bwMode="auto">
                <a:xfrm>
                  <a:off x="5784930" y="525843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</p:grpSp>
          <p:grpSp>
            <p:nvGrpSpPr>
              <p:cNvPr id="35" name="Group 34"/>
              <p:cNvGrpSpPr/>
              <p:nvPr/>
            </p:nvGrpSpPr>
            <p:grpSpPr>
              <a:xfrm>
                <a:off x="3296006" y="46428"/>
                <a:ext cx="1172719" cy="699627"/>
                <a:chOff x="3296006" y="46429"/>
                <a:chExt cx="1172719" cy="700464"/>
              </a:xfrm>
            </p:grpSpPr>
            <p:sp>
              <p:nvSpPr>
                <p:cNvPr id="36" name="Trapezoid 35"/>
                <p:cNvSpPr/>
                <p:nvPr/>
              </p:nvSpPr>
              <p:spPr bwMode="auto">
                <a:xfrm>
                  <a:off x="3380930" y="529431"/>
                  <a:ext cx="1013970" cy="217462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102+4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37" name="Trapezoid 36"/>
                <p:cNvSpPr/>
                <p:nvPr/>
              </p:nvSpPr>
              <p:spPr bwMode="auto">
                <a:xfrm>
                  <a:off x="4178226" y="52323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38" name="Trapezoid 37"/>
                <p:cNvSpPr/>
                <p:nvPr/>
              </p:nvSpPr>
              <p:spPr bwMode="auto">
                <a:xfrm>
                  <a:off x="3951738" y="265048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52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39" name="Trapezoid 38"/>
                <p:cNvSpPr/>
                <p:nvPr/>
              </p:nvSpPr>
              <p:spPr bwMode="auto">
                <a:xfrm>
                  <a:off x="3951738" y="52323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40" name="Trapezoid 39"/>
                <p:cNvSpPr/>
                <p:nvPr/>
              </p:nvSpPr>
              <p:spPr bwMode="auto">
                <a:xfrm>
                  <a:off x="4381922" y="50743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41" name="Trapezoid 40"/>
                <p:cNvSpPr/>
                <p:nvPr/>
              </p:nvSpPr>
              <p:spPr bwMode="auto">
                <a:xfrm>
                  <a:off x="4386803" y="260402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42" name="Trapezoid 41"/>
                <p:cNvSpPr/>
                <p:nvPr/>
              </p:nvSpPr>
              <p:spPr bwMode="auto">
                <a:xfrm>
                  <a:off x="3611068" y="52323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43" name="Trapezoid 42"/>
                <p:cNvSpPr/>
                <p:nvPr/>
              </p:nvSpPr>
              <p:spPr bwMode="auto">
                <a:xfrm>
                  <a:off x="3384580" y="265048"/>
                  <a:ext cx="451462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52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44" name="Trapezoid 43"/>
                <p:cNvSpPr/>
                <p:nvPr/>
              </p:nvSpPr>
              <p:spPr bwMode="auto">
                <a:xfrm>
                  <a:off x="3384580" y="52323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45" name="Trapezoid 44"/>
                <p:cNvSpPr/>
                <p:nvPr/>
              </p:nvSpPr>
              <p:spPr bwMode="auto">
                <a:xfrm>
                  <a:off x="3299843" y="50743"/>
                  <a:ext cx="84738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46" name="Trapezoid 45"/>
                <p:cNvSpPr/>
                <p:nvPr/>
              </p:nvSpPr>
              <p:spPr bwMode="auto">
                <a:xfrm>
                  <a:off x="3841780" y="46429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47" name="Trapezoid 46"/>
                <p:cNvSpPr/>
                <p:nvPr/>
              </p:nvSpPr>
              <p:spPr bwMode="auto">
                <a:xfrm>
                  <a:off x="3299842" y="260402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48" name="Trapezoid 47"/>
                <p:cNvSpPr/>
                <p:nvPr/>
              </p:nvSpPr>
              <p:spPr bwMode="auto">
                <a:xfrm>
                  <a:off x="3841780" y="260402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49" name="Trapezoid 48"/>
                <p:cNvSpPr/>
                <p:nvPr/>
              </p:nvSpPr>
              <p:spPr bwMode="auto">
                <a:xfrm>
                  <a:off x="3296006" y="532843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50" name="Trapezoid 49"/>
                <p:cNvSpPr/>
                <p:nvPr/>
              </p:nvSpPr>
              <p:spPr bwMode="auto">
                <a:xfrm>
                  <a:off x="4395985" y="528300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</p:grpSp>
        </p:grpSp>
        <p:sp>
          <p:nvSpPr>
            <p:cNvPr id="26" name="Trapezoid 25"/>
            <p:cNvSpPr/>
            <p:nvPr/>
          </p:nvSpPr>
          <p:spPr bwMode="auto">
            <a:xfrm>
              <a:off x="485775" y="1171575"/>
              <a:ext cx="2560955" cy="172085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50">
                  <a:solidFill>
                    <a:srgbClr val="000000"/>
                  </a:solidFill>
                  <a:effectLst/>
                  <a:latin typeface="Qualcomm Office Regular"/>
                  <a:ea typeface="Times New Roman"/>
                  <a:cs typeface="Arial"/>
                </a:rPr>
                <a:t> 484L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7" name="Trapezoid 26"/>
            <p:cNvSpPr/>
            <p:nvPr/>
          </p:nvSpPr>
          <p:spPr bwMode="auto">
            <a:xfrm>
              <a:off x="3286125" y="1162050"/>
              <a:ext cx="2560955" cy="172085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50">
                  <a:solidFill>
                    <a:srgbClr val="000000"/>
                  </a:solidFill>
                  <a:effectLst/>
                  <a:latin typeface="Qualcomm Office Regular"/>
                  <a:ea typeface="Times New Roman"/>
                  <a:cs typeface="Arial"/>
                </a:rPr>
                <a:t> 484R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8" name="TextBox 369"/>
            <p:cNvSpPr txBox="1"/>
            <p:nvPr/>
          </p:nvSpPr>
          <p:spPr>
            <a:xfrm>
              <a:off x="0" y="1143000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 dirty="0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12 Edge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9" name="TextBox 374"/>
            <p:cNvSpPr txBox="1"/>
            <p:nvPr/>
          </p:nvSpPr>
          <p:spPr>
            <a:xfrm>
              <a:off x="5800725" y="1133475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11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4758394" y="2861457"/>
            <a:ext cx="4413657" cy="1273657"/>
            <a:chOff x="0" y="0"/>
            <a:chExt cx="6410325" cy="1472472"/>
          </a:xfrm>
        </p:grpSpPr>
        <p:sp>
          <p:nvSpPr>
            <p:cNvPr id="103" name="TextBox 366"/>
            <p:cNvSpPr txBox="1"/>
            <p:nvPr/>
          </p:nvSpPr>
          <p:spPr>
            <a:xfrm>
              <a:off x="38100" y="38100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 12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4" name="TextBox 367"/>
            <p:cNvSpPr txBox="1"/>
            <p:nvPr/>
          </p:nvSpPr>
          <p:spPr>
            <a:xfrm>
              <a:off x="38100" y="285750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12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5" name="TextBox 368"/>
            <p:cNvSpPr txBox="1"/>
            <p:nvPr/>
          </p:nvSpPr>
          <p:spPr>
            <a:xfrm>
              <a:off x="19050" y="533400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12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6" name="TextBox 369"/>
            <p:cNvSpPr txBox="1"/>
            <p:nvPr/>
          </p:nvSpPr>
          <p:spPr>
            <a:xfrm>
              <a:off x="0" y="838200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12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7" name="TextBox 371"/>
            <p:cNvSpPr txBox="1"/>
            <p:nvPr/>
          </p:nvSpPr>
          <p:spPr>
            <a:xfrm>
              <a:off x="5705475" y="57150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11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8" name="TextBox 372"/>
            <p:cNvSpPr txBox="1"/>
            <p:nvPr/>
          </p:nvSpPr>
          <p:spPr>
            <a:xfrm>
              <a:off x="5724525" y="276225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11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9" name="TextBox 373"/>
            <p:cNvSpPr txBox="1"/>
            <p:nvPr/>
          </p:nvSpPr>
          <p:spPr>
            <a:xfrm>
              <a:off x="5734050" y="533400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11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0" name="TextBox 374"/>
            <p:cNvSpPr txBox="1"/>
            <p:nvPr/>
          </p:nvSpPr>
          <p:spPr>
            <a:xfrm>
              <a:off x="5762625" y="828675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11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1" name="TextBox 375"/>
            <p:cNvSpPr txBox="1"/>
            <p:nvPr/>
          </p:nvSpPr>
          <p:spPr>
            <a:xfrm>
              <a:off x="3019425" y="0"/>
              <a:ext cx="314960" cy="3949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600" b="1" dirty="0" err="1" smtClean="0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5DC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2" name="TextBox 376"/>
            <p:cNvSpPr txBox="1"/>
            <p:nvPr/>
          </p:nvSpPr>
          <p:spPr>
            <a:xfrm>
              <a:off x="3038475" y="303757"/>
              <a:ext cx="293370" cy="3949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600" b="1" dirty="0" err="1" smtClean="0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5DC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3" name="TextBox 377"/>
            <p:cNvSpPr txBox="1"/>
            <p:nvPr/>
          </p:nvSpPr>
          <p:spPr>
            <a:xfrm>
              <a:off x="3019425" y="716414"/>
              <a:ext cx="327025" cy="3949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600" b="1" dirty="0" err="1" smtClean="0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5DC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4" name="TextBox 378"/>
            <p:cNvSpPr txBox="1"/>
            <p:nvPr/>
          </p:nvSpPr>
          <p:spPr>
            <a:xfrm>
              <a:off x="3038475" y="1077512"/>
              <a:ext cx="282574" cy="3949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600" b="1" dirty="0" err="1" smtClean="0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5DC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grpSp>
          <p:nvGrpSpPr>
            <p:cNvPr id="115" name="Group 114"/>
            <p:cNvGrpSpPr/>
            <p:nvPr/>
          </p:nvGrpSpPr>
          <p:grpSpPr>
            <a:xfrm>
              <a:off x="495300" y="38100"/>
              <a:ext cx="2561664" cy="975938"/>
              <a:chOff x="493951" y="39657"/>
              <a:chExt cx="2561664" cy="975938"/>
            </a:xfrm>
          </p:grpSpPr>
          <p:sp>
            <p:nvSpPr>
              <p:cNvPr id="157" name="Trapezoid 156"/>
              <p:cNvSpPr/>
              <p:nvPr/>
            </p:nvSpPr>
            <p:spPr bwMode="auto">
              <a:xfrm>
                <a:off x="493951" y="842912"/>
                <a:ext cx="2561663" cy="172683"/>
              </a:xfrm>
              <a:prstGeom prst="trapezoid">
                <a:avLst/>
              </a:prstGeom>
              <a:solidFill>
                <a:srgbClr val="92D050"/>
              </a:solidFill>
              <a:ln>
                <a:noFill/>
              </a:ln>
              <a:extLst/>
            </p:spPr>
            <p:txBody>
              <a:bodyPr rot="0" spcFirstLastPara="0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750">
                    <a:solidFill>
                      <a:srgbClr val="000000"/>
                    </a:solidFill>
                    <a:effectLst/>
                    <a:latin typeface="Qualcomm Office Regular"/>
                    <a:ea typeface="Times New Roman"/>
                    <a:cs typeface="Arial"/>
                  </a:rPr>
                  <a:t>242 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58" name="Trapezoid 157"/>
              <p:cNvSpPr/>
              <p:nvPr/>
            </p:nvSpPr>
            <p:spPr bwMode="auto">
              <a:xfrm>
                <a:off x="1663616" y="41156"/>
                <a:ext cx="220365" cy="17138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750">
                    <a:solidFill>
                      <a:srgbClr val="000000"/>
                    </a:solidFill>
                    <a:effectLst/>
                    <a:latin typeface="Qualcomm Office Regular"/>
                    <a:ea typeface="Times New Roman"/>
                    <a:cs typeface="Arial"/>
                  </a:rPr>
                  <a:t>26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59" name="Trapezoid 158"/>
              <p:cNvSpPr/>
              <p:nvPr/>
            </p:nvSpPr>
            <p:spPr bwMode="auto">
              <a:xfrm>
                <a:off x="1658466" y="258377"/>
                <a:ext cx="229656" cy="18178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750">
                    <a:solidFill>
                      <a:srgbClr val="000000"/>
                    </a:solidFill>
                    <a:effectLst/>
                    <a:latin typeface="Qualcomm Office Regular"/>
                    <a:ea typeface="Times New Roman"/>
                    <a:cs typeface="Arial"/>
                  </a:rPr>
                  <a:t>26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60" name="Trapezoid 159"/>
              <p:cNvSpPr/>
              <p:nvPr/>
            </p:nvSpPr>
            <p:spPr bwMode="auto">
              <a:xfrm>
                <a:off x="1664701" y="522301"/>
                <a:ext cx="222950" cy="21531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750" dirty="0">
                    <a:solidFill>
                      <a:srgbClr val="000000"/>
                    </a:solidFill>
                    <a:effectLst/>
                    <a:latin typeface="Qualcomm Office Regular"/>
                    <a:ea typeface="Times New Roman"/>
                    <a:cs typeface="Arial"/>
                  </a:rPr>
                  <a:t>26</a:t>
                </a:r>
                <a:endParaRPr lang="en-US" sz="1200" dirty="0">
                  <a:effectLst/>
                  <a:latin typeface="Times New Roman"/>
                  <a:ea typeface="Times New Roman"/>
                </a:endParaRPr>
              </a:p>
            </p:txBody>
          </p:sp>
          <p:grpSp>
            <p:nvGrpSpPr>
              <p:cNvPr id="161" name="Group 160"/>
              <p:cNvGrpSpPr/>
              <p:nvPr/>
            </p:nvGrpSpPr>
            <p:grpSpPr>
              <a:xfrm>
                <a:off x="1882896" y="39657"/>
                <a:ext cx="1172719" cy="700464"/>
                <a:chOff x="1882896" y="39657"/>
                <a:chExt cx="1172719" cy="700464"/>
              </a:xfrm>
            </p:grpSpPr>
            <p:sp>
              <p:nvSpPr>
                <p:cNvPr id="178" name="Trapezoid 177"/>
                <p:cNvSpPr/>
                <p:nvPr/>
              </p:nvSpPr>
              <p:spPr bwMode="auto">
                <a:xfrm>
                  <a:off x="1967820" y="522659"/>
                  <a:ext cx="1013970" cy="217462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102+4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79" name="Trapezoid 178"/>
                <p:cNvSpPr/>
                <p:nvPr/>
              </p:nvSpPr>
              <p:spPr bwMode="auto">
                <a:xfrm>
                  <a:off x="2765116" y="45551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80" name="Trapezoid 179"/>
                <p:cNvSpPr/>
                <p:nvPr/>
              </p:nvSpPr>
              <p:spPr bwMode="auto">
                <a:xfrm>
                  <a:off x="2538628" y="258276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52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81" name="Trapezoid 180"/>
                <p:cNvSpPr/>
                <p:nvPr/>
              </p:nvSpPr>
              <p:spPr bwMode="auto">
                <a:xfrm>
                  <a:off x="2538628" y="45551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82" name="Trapezoid 181"/>
                <p:cNvSpPr/>
                <p:nvPr/>
              </p:nvSpPr>
              <p:spPr bwMode="auto">
                <a:xfrm>
                  <a:off x="2968812" y="43971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83" name="Trapezoid 182"/>
                <p:cNvSpPr/>
                <p:nvPr/>
              </p:nvSpPr>
              <p:spPr bwMode="auto">
                <a:xfrm>
                  <a:off x="2973693" y="253630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84" name="Trapezoid 183"/>
                <p:cNvSpPr/>
                <p:nvPr/>
              </p:nvSpPr>
              <p:spPr bwMode="auto">
                <a:xfrm>
                  <a:off x="2197958" y="45551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85" name="Trapezoid 184"/>
                <p:cNvSpPr/>
                <p:nvPr/>
              </p:nvSpPr>
              <p:spPr bwMode="auto">
                <a:xfrm>
                  <a:off x="1971470" y="258276"/>
                  <a:ext cx="451462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52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86" name="Trapezoid 185"/>
                <p:cNvSpPr/>
                <p:nvPr/>
              </p:nvSpPr>
              <p:spPr bwMode="auto">
                <a:xfrm>
                  <a:off x="1971470" y="45551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87" name="Trapezoid 186"/>
                <p:cNvSpPr/>
                <p:nvPr/>
              </p:nvSpPr>
              <p:spPr bwMode="auto">
                <a:xfrm>
                  <a:off x="1896047" y="43971"/>
                  <a:ext cx="7542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88" name="Trapezoid 187"/>
                <p:cNvSpPr/>
                <p:nvPr/>
              </p:nvSpPr>
              <p:spPr bwMode="auto">
                <a:xfrm>
                  <a:off x="2428670" y="39657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89" name="Trapezoid 188"/>
                <p:cNvSpPr/>
                <p:nvPr/>
              </p:nvSpPr>
              <p:spPr bwMode="auto">
                <a:xfrm>
                  <a:off x="1886732" y="253630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90" name="Trapezoid 189"/>
                <p:cNvSpPr/>
                <p:nvPr/>
              </p:nvSpPr>
              <p:spPr bwMode="auto">
                <a:xfrm>
                  <a:off x="2428670" y="253630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91" name="Trapezoid 190"/>
                <p:cNvSpPr/>
                <p:nvPr/>
              </p:nvSpPr>
              <p:spPr bwMode="auto">
                <a:xfrm>
                  <a:off x="1882896" y="526071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92" name="Trapezoid 191"/>
                <p:cNvSpPr/>
                <p:nvPr/>
              </p:nvSpPr>
              <p:spPr bwMode="auto">
                <a:xfrm>
                  <a:off x="2982875" y="521528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</p:grpSp>
          <p:grpSp>
            <p:nvGrpSpPr>
              <p:cNvPr id="162" name="Group 161"/>
              <p:cNvGrpSpPr/>
              <p:nvPr/>
            </p:nvGrpSpPr>
            <p:grpSpPr>
              <a:xfrm>
                <a:off x="493951" y="42113"/>
                <a:ext cx="1172719" cy="699627"/>
                <a:chOff x="493951" y="42114"/>
                <a:chExt cx="1172719" cy="700464"/>
              </a:xfrm>
            </p:grpSpPr>
            <p:sp>
              <p:nvSpPr>
                <p:cNvPr id="163" name="Trapezoid 162"/>
                <p:cNvSpPr/>
                <p:nvPr/>
              </p:nvSpPr>
              <p:spPr bwMode="auto">
                <a:xfrm>
                  <a:off x="578875" y="525116"/>
                  <a:ext cx="1013970" cy="217462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102+4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64" name="Trapezoid 163"/>
                <p:cNvSpPr/>
                <p:nvPr/>
              </p:nvSpPr>
              <p:spPr bwMode="auto">
                <a:xfrm>
                  <a:off x="1376171" y="48008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65" name="Trapezoid 164"/>
                <p:cNvSpPr/>
                <p:nvPr/>
              </p:nvSpPr>
              <p:spPr bwMode="auto">
                <a:xfrm>
                  <a:off x="1149683" y="260733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52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66" name="Trapezoid 165"/>
                <p:cNvSpPr/>
                <p:nvPr/>
              </p:nvSpPr>
              <p:spPr bwMode="auto">
                <a:xfrm>
                  <a:off x="1149683" y="48008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67" name="Trapezoid 166"/>
                <p:cNvSpPr/>
                <p:nvPr/>
              </p:nvSpPr>
              <p:spPr bwMode="auto">
                <a:xfrm>
                  <a:off x="1579867" y="46428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68" name="Trapezoid 167"/>
                <p:cNvSpPr/>
                <p:nvPr/>
              </p:nvSpPr>
              <p:spPr bwMode="auto">
                <a:xfrm>
                  <a:off x="1584748" y="256087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69" name="Trapezoid 168"/>
                <p:cNvSpPr/>
                <p:nvPr/>
              </p:nvSpPr>
              <p:spPr bwMode="auto">
                <a:xfrm>
                  <a:off x="809013" y="48008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70" name="Trapezoid 169"/>
                <p:cNvSpPr/>
                <p:nvPr/>
              </p:nvSpPr>
              <p:spPr bwMode="auto">
                <a:xfrm>
                  <a:off x="582525" y="260733"/>
                  <a:ext cx="451462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52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71" name="Trapezoid 170"/>
                <p:cNvSpPr/>
                <p:nvPr/>
              </p:nvSpPr>
              <p:spPr bwMode="auto">
                <a:xfrm>
                  <a:off x="582525" y="48008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72" name="Trapezoid 171"/>
                <p:cNvSpPr/>
                <p:nvPr/>
              </p:nvSpPr>
              <p:spPr bwMode="auto">
                <a:xfrm>
                  <a:off x="497788" y="46428"/>
                  <a:ext cx="84738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73" name="Trapezoid 172"/>
                <p:cNvSpPr/>
                <p:nvPr/>
              </p:nvSpPr>
              <p:spPr bwMode="auto">
                <a:xfrm>
                  <a:off x="1039725" y="42114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74" name="Trapezoid 173"/>
                <p:cNvSpPr/>
                <p:nvPr/>
              </p:nvSpPr>
              <p:spPr bwMode="auto">
                <a:xfrm>
                  <a:off x="497787" y="256087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75" name="Trapezoid 174"/>
                <p:cNvSpPr/>
                <p:nvPr/>
              </p:nvSpPr>
              <p:spPr bwMode="auto">
                <a:xfrm>
                  <a:off x="1039725" y="256087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76" name="Trapezoid 175"/>
                <p:cNvSpPr/>
                <p:nvPr/>
              </p:nvSpPr>
              <p:spPr bwMode="auto">
                <a:xfrm>
                  <a:off x="493951" y="528528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77" name="Trapezoid 176"/>
                <p:cNvSpPr/>
                <p:nvPr/>
              </p:nvSpPr>
              <p:spPr bwMode="auto">
                <a:xfrm>
                  <a:off x="1593930" y="523985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</p:grpSp>
        </p:grpSp>
        <p:grpSp>
          <p:nvGrpSpPr>
            <p:cNvPr id="116" name="Group 115"/>
            <p:cNvGrpSpPr/>
            <p:nvPr/>
          </p:nvGrpSpPr>
          <p:grpSpPr>
            <a:xfrm>
              <a:off x="3295650" y="47625"/>
              <a:ext cx="2561664" cy="968760"/>
              <a:chOff x="3296006" y="43972"/>
              <a:chExt cx="2561664" cy="975938"/>
            </a:xfrm>
          </p:grpSpPr>
          <p:sp>
            <p:nvSpPr>
              <p:cNvPr id="121" name="Trapezoid 120"/>
              <p:cNvSpPr/>
              <p:nvPr/>
            </p:nvSpPr>
            <p:spPr bwMode="auto">
              <a:xfrm>
                <a:off x="3296006" y="847227"/>
                <a:ext cx="2561663" cy="172683"/>
              </a:xfrm>
              <a:prstGeom prst="trapezoid">
                <a:avLst/>
              </a:prstGeom>
              <a:solidFill>
                <a:srgbClr val="92D050"/>
              </a:solidFill>
              <a:ln>
                <a:noFill/>
              </a:ln>
              <a:extLst/>
            </p:spPr>
            <p:txBody>
              <a:bodyPr rot="0" spcFirstLastPara="0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750">
                    <a:solidFill>
                      <a:srgbClr val="000000"/>
                    </a:solidFill>
                    <a:effectLst/>
                    <a:latin typeface="Qualcomm Office Regular"/>
                    <a:ea typeface="Times New Roman"/>
                    <a:cs typeface="Arial"/>
                  </a:rPr>
                  <a:t>242 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22" name="Trapezoid 121"/>
              <p:cNvSpPr/>
              <p:nvPr/>
            </p:nvSpPr>
            <p:spPr bwMode="auto">
              <a:xfrm>
                <a:off x="4465671" y="45471"/>
                <a:ext cx="220365" cy="17138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750">
                    <a:solidFill>
                      <a:srgbClr val="000000"/>
                    </a:solidFill>
                    <a:effectLst/>
                    <a:latin typeface="Qualcomm Office Regular"/>
                    <a:ea typeface="Times New Roman"/>
                    <a:cs typeface="Arial"/>
                  </a:rPr>
                  <a:t>26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23" name="Trapezoid 122"/>
              <p:cNvSpPr/>
              <p:nvPr/>
            </p:nvSpPr>
            <p:spPr bwMode="auto">
              <a:xfrm>
                <a:off x="4460521" y="262692"/>
                <a:ext cx="229656" cy="18178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750">
                    <a:solidFill>
                      <a:srgbClr val="000000"/>
                    </a:solidFill>
                    <a:effectLst/>
                    <a:latin typeface="Qualcomm Office Regular"/>
                    <a:ea typeface="Times New Roman"/>
                    <a:cs typeface="Arial"/>
                  </a:rPr>
                  <a:t>26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124" name="Trapezoid 123"/>
              <p:cNvSpPr/>
              <p:nvPr/>
            </p:nvSpPr>
            <p:spPr bwMode="auto">
              <a:xfrm>
                <a:off x="4466756" y="526616"/>
                <a:ext cx="222950" cy="21531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  <a:extLst/>
            </p:spPr>
            <p:txBody>
              <a:bodyPr rot="0" spcFirstLastPara="0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750">
                    <a:solidFill>
                      <a:srgbClr val="000000"/>
                    </a:solidFill>
                    <a:effectLst/>
                    <a:latin typeface="Qualcomm Office Regular"/>
                    <a:ea typeface="Times New Roman"/>
                    <a:cs typeface="Arial"/>
                  </a:rPr>
                  <a:t>26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grpSp>
            <p:nvGrpSpPr>
              <p:cNvPr id="125" name="Group 124"/>
              <p:cNvGrpSpPr/>
              <p:nvPr/>
            </p:nvGrpSpPr>
            <p:grpSpPr>
              <a:xfrm>
                <a:off x="4684951" y="43972"/>
                <a:ext cx="1172719" cy="700464"/>
                <a:chOff x="4684951" y="43972"/>
                <a:chExt cx="1172719" cy="700464"/>
              </a:xfrm>
            </p:grpSpPr>
            <p:sp>
              <p:nvSpPr>
                <p:cNvPr id="142" name="Trapezoid 141"/>
                <p:cNvSpPr/>
                <p:nvPr/>
              </p:nvSpPr>
              <p:spPr bwMode="auto">
                <a:xfrm>
                  <a:off x="4769875" y="526974"/>
                  <a:ext cx="1013970" cy="217462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102+4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43" name="Trapezoid 142"/>
                <p:cNvSpPr/>
                <p:nvPr/>
              </p:nvSpPr>
              <p:spPr bwMode="auto">
                <a:xfrm>
                  <a:off x="5567171" y="49866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44" name="Trapezoid 143"/>
                <p:cNvSpPr/>
                <p:nvPr/>
              </p:nvSpPr>
              <p:spPr bwMode="auto">
                <a:xfrm>
                  <a:off x="5340683" y="262591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52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45" name="Trapezoid 144"/>
                <p:cNvSpPr/>
                <p:nvPr/>
              </p:nvSpPr>
              <p:spPr bwMode="auto">
                <a:xfrm>
                  <a:off x="5340683" y="49866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46" name="Trapezoid 145"/>
                <p:cNvSpPr/>
                <p:nvPr/>
              </p:nvSpPr>
              <p:spPr bwMode="auto">
                <a:xfrm>
                  <a:off x="5770867" y="48286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47" name="Trapezoid 146"/>
                <p:cNvSpPr/>
                <p:nvPr/>
              </p:nvSpPr>
              <p:spPr bwMode="auto">
                <a:xfrm>
                  <a:off x="5775748" y="257945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48" name="Trapezoid 147"/>
                <p:cNvSpPr/>
                <p:nvPr/>
              </p:nvSpPr>
              <p:spPr bwMode="auto">
                <a:xfrm>
                  <a:off x="5000013" y="49866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49" name="Trapezoid 148"/>
                <p:cNvSpPr/>
                <p:nvPr/>
              </p:nvSpPr>
              <p:spPr bwMode="auto">
                <a:xfrm>
                  <a:off x="4773525" y="262591"/>
                  <a:ext cx="451462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52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50" name="Trapezoid 149"/>
                <p:cNvSpPr/>
                <p:nvPr/>
              </p:nvSpPr>
              <p:spPr bwMode="auto">
                <a:xfrm>
                  <a:off x="4773525" y="49866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51" name="Trapezoid 150"/>
                <p:cNvSpPr/>
                <p:nvPr/>
              </p:nvSpPr>
              <p:spPr bwMode="auto">
                <a:xfrm>
                  <a:off x="4698102" y="48286"/>
                  <a:ext cx="7542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52" name="Trapezoid 151"/>
                <p:cNvSpPr/>
                <p:nvPr/>
              </p:nvSpPr>
              <p:spPr bwMode="auto">
                <a:xfrm>
                  <a:off x="5230725" y="43972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53" name="Trapezoid 152"/>
                <p:cNvSpPr/>
                <p:nvPr/>
              </p:nvSpPr>
              <p:spPr bwMode="auto">
                <a:xfrm>
                  <a:off x="4688787" y="257945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54" name="Trapezoid 153"/>
                <p:cNvSpPr/>
                <p:nvPr/>
              </p:nvSpPr>
              <p:spPr bwMode="auto">
                <a:xfrm>
                  <a:off x="5230725" y="257945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55" name="Trapezoid 154"/>
                <p:cNvSpPr/>
                <p:nvPr/>
              </p:nvSpPr>
              <p:spPr bwMode="auto">
                <a:xfrm>
                  <a:off x="4684951" y="530386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56" name="Trapezoid 155"/>
                <p:cNvSpPr/>
                <p:nvPr/>
              </p:nvSpPr>
              <p:spPr bwMode="auto">
                <a:xfrm>
                  <a:off x="5784930" y="525843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</p:grpSp>
          <p:grpSp>
            <p:nvGrpSpPr>
              <p:cNvPr id="126" name="Group 125"/>
              <p:cNvGrpSpPr/>
              <p:nvPr/>
            </p:nvGrpSpPr>
            <p:grpSpPr>
              <a:xfrm>
                <a:off x="3296006" y="46428"/>
                <a:ext cx="1172719" cy="699627"/>
                <a:chOff x="3296006" y="46429"/>
                <a:chExt cx="1172719" cy="700464"/>
              </a:xfrm>
            </p:grpSpPr>
            <p:sp>
              <p:nvSpPr>
                <p:cNvPr id="127" name="Trapezoid 126"/>
                <p:cNvSpPr/>
                <p:nvPr/>
              </p:nvSpPr>
              <p:spPr bwMode="auto">
                <a:xfrm>
                  <a:off x="3380930" y="529431"/>
                  <a:ext cx="1013970" cy="217462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102+4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28" name="Trapezoid 127"/>
                <p:cNvSpPr/>
                <p:nvPr/>
              </p:nvSpPr>
              <p:spPr bwMode="auto">
                <a:xfrm>
                  <a:off x="4178226" y="52323"/>
                  <a:ext cx="20369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29" name="Trapezoid 128"/>
                <p:cNvSpPr/>
                <p:nvPr/>
              </p:nvSpPr>
              <p:spPr bwMode="auto">
                <a:xfrm>
                  <a:off x="3951738" y="265048"/>
                  <a:ext cx="433441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52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30" name="Trapezoid 129"/>
                <p:cNvSpPr/>
                <p:nvPr/>
              </p:nvSpPr>
              <p:spPr bwMode="auto">
                <a:xfrm>
                  <a:off x="3951738" y="52323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31" name="Trapezoid 130"/>
                <p:cNvSpPr/>
                <p:nvPr/>
              </p:nvSpPr>
              <p:spPr bwMode="auto">
                <a:xfrm>
                  <a:off x="4381922" y="50743"/>
                  <a:ext cx="79563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32" name="Trapezoid 131"/>
                <p:cNvSpPr/>
                <p:nvPr/>
              </p:nvSpPr>
              <p:spPr bwMode="auto">
                <a:xfrm>
                  <a:off x="4386803" y="260402"/>
                  <a:ext cx="81922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33" name="Trapezoid 132"/>
                <p:cNvSpPr/>
                <p:nvPr/>
              </p:nvSpPr>
              <p:spPr bwMode="auto">
                <a:xfrm>
                  <a:off x="3611068" y="52323"/>
                  <a:ext cx="225576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34" name="Trapezoid 133"/>
                <p:cNvSpPr/>
                <p:nvPr/>
              </p:nvSpPr>
              <p:spPr bwMode="auto">
                <a:xfrm>
                  <a:off x="3384580" y="265048"/>
                  <a:ext cx="451462" cy="182209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 dirty="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52</a:t>
                  </a:r>
                  <a:endParaRPr lang="en-US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35" name="Trapezoid 134"/>
                <p:cNvSpPr/>
                <p:nvPr/>
              </p:nvSpPr>
              <p:spPr bwMode="auto">
                <a:xfrm>
                  <a:off x="3384580" y="52323"/>
                  <a:ext cx="218200" cy="167774"/>
                </a:xfrm>
                <a:prstGeom prst="trapezoid">
                  <a:avLst/>
                </a:prstGeom>
                <a:solidFill>
                  <a:srgbClr val="00ACBD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75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26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36" name="Trapezoid 135"/>
                <p:cNvSpPr/>
                <p:nvPr/>
              </p:nvSpPr>
              <p:spPr bwMode="auto">
                <a:xfrm>
                  <a:off x="3299843" y="50743"/>
                  <a:ext cx="84738" cy="167775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37" name="Trapezoid 136"/>
                <p:cNvSpPr/>
                <p:nvPr/>
              </p:nvSpPr>
              <p:spPr bwMode="auto">
                <a:xfrm>
                  <a:off x="3841780" y="46429"/>
                  <a:ext cx="113161" cy="17208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38" name="Trapezoid 137"/>
                <p:cNvSpPr/>
                <p:nvPr/>
              </p:nvSpPr>
              <p:spPr bwMode="auto">
                <a:xfrm>
                  <a:off x="3299842" y="260402"/>
                  <a:ext cx="84738" cy="184728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39" name="Trapezoid 138"/>
                <p:cNvSpPr/>
                <p:nvPr/>
              </p:nvSpPr>
              <p:spPr bwMode="auto">
                <a:xfrm>
                  <a:off x="3841780" y="260402"/>
                  <a:ext cx="108334" cy="18472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40" name="Trapezoid 139"/>
                <p:cNvSpPr/>
                <p:nvPr/>
              </p:nvSpPr>
              <p:spPr bwMode="auto">
                <a:xfrm>
                  <a:off x="3296006" y="532843"/>
                  <a:ext cx="83839" cy="21154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41" name="Trapezoid 140"/>
                <p:cNvSpPr/>
                <p:nvPr/>
              </p:nvSpPr>
              <p:spPr bwMode="auto">
                <a:xfrm>
                  <a:off x="4395985" y="528300"/>
                  <a:ext cx="72738" cy="214537"/>
                </a:xfrm>
                <a:prstGeom prst="trapezoid">
                  <a:avLst/>
                </a:prstGeom>
                <a:solidFill>
                  <a:srgbClr val="FFC000"/>
                </a:solidFill>
                <a:ln>
                  <a:noFill/>
                </a:ln>
                <a:extLst/>
              </p:spPr>
              <p:txBody>
                <a:bodyPr rot="0" spcFirstLastPara="0" vert="horz" wrap="square" lIns="0" tIns="34299" rIns="0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600">
                      <a:solidFill>
                        <a:srgbClr val="000000"/>
                      </a:solidFill>
                      <a:effectLst/>
                      <a:latin typeface="Qualcomm Office Regular"/>
                      <a:ea typeface="Times New Roman"/>
                      <a:cs typeface="Arial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</p:grpSp>
        </p:grpSp>
        <p:sp>
          <p:nvSpPr>
            <p:cNvPr id="117" name="Trapezoid 116"/>
            <p:cNvSpPr/>
            <p:nvPr/>
          </p:nvSpPr>
          <p:spPr bwMode="auto">
            <a:xfrm>
              <a:off x="485775" y="1171575"/>
              <a:ext cx="2560955" cy="172085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50">
                  <a:solidFill>
                    <a:srgbClr val="000000"/>
                  </a:solidFill>
                  <a:effectLst/>
                  <a:latin typeface="Qualcomm Office Regular"/>
                  <a:ea typeface="Times New Roman"/>
                  <a:cs typeface="Arial"/>
                </a:rPr>
                <a:t> 484L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8" name="Trapezoid 117"/>
            <p:cNvSpPr/>
            <p:nvPr/>
          </p:nvSpPr>
          <p:spPr bwMode="auto">
            <a:xfrm>
              <a:off x="3286125" y="1162050"/>
              <a:ext cx="2560955" cy="172085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  <a:extLst/>
          </p:spPr>
          <p:txBody>
            <a:bodyPr rot="0" spcFirstLastPara="0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50">
                  <a:solidFill>
                    <a:srgbClr val="000000"/>
                  </a:solidFill>
                  <a:effectLst/>
                  <a:latin typeface="Qualcomm Office Regular"/>
                  <a:ea typeface="Times New Roman"/>
                  <a:cs typeface="Arial"/>
                </a:rPr>
                <a:t> 484R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9" name="TextBox 369"/>
            <p:cNvSpPr txBox="1"/>
            <p:nvPr/>
          </p:nvSpPr>
          <p:spPr>
            <a:xfrm>
              <a:off x="0" y="1143000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12 Edge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0" name="TextBox 374"/>
            <p:cNvSpPr txBox="1"/>
            <p:nvPr/>
          </p:nvSpPr>
          <p:spPr>
            <a:xfrm>
              <a:off x="5800725" y="1133475"/>
              <a:ext cx="609600" cy="211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170"/>
                </a:spcAft>
              </a:pPr>
              <a:r>
                <a:rPr lang="en-US" sz="750" b="1" dirty="0">
                  <a:solidFill>
                    <a:srgbClr val="707070"/>
                  </a:solidFill>
                  <a:effectLst/>
                  <a:latin typeface="Qualcomm Office Regular"/>
                  <a:ea typeface="Times New Roman"/>
                  <a:cs typeface="Arial"/>
                </a:rPr>
                <a:t>11 Edge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193" name="Trapezoid 192"/>
          <p:cNvSpPr/>
          <p:nvPr/>
        </p:nvSpPr>
        <p:spPr bwMode="auto">
          <a:xfrm>
            <a:off x="445866" y="4156857"/>
            <a:ext cx="8340439" cy="186543"/>
          </a:xfrm>
          <a:prstGeom prst="trapezoid">
            <a:avLst/>
          </a:prstGeom>
          <a:solidFill>
            <a:srgbClr val="7030A0"/>
          </a:solidFill>
          <a:ln>
            <a:noFill/>
          </a:ln>
          <a:extLst/>
        </p:spPr>
        <p:txBody>
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Qualcomm Office Regular"/>
              </a:rPr>
              <a:t>996 usable</a:t>
            </a:r>
            <a:r>
              <a:rPr kumimoji="0" lang="en-US" sz="9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Qualcomm Office Regular"/>
              </a:rPr>
              <a:t> tones +5 DC</a:t>
            </a: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Qualcomm Office Regular"/>
            </a:endParaRPr>
          </a:p>
        </p:txBody>
      </p:sp>
      <p:sp>
        <p:nvSpPr>
          <p:cNvPr id="194" name="TextBox 369"/>
          <p:cNvSpPr txBox="1"/>
          <p:nvPr/>
        </p:nvSpPr>
        <p:spPr>
          <a:xfrm>
            <a:off x="69506" y="4129486"/>
            <a:ext cx="463894" cy="179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90000"/>
              </a:lnSpc>
              <a:spcBef>
                <a:spcPts val="0"/>
              </a:spcBef>
              <a:spcAft>
                <a:spcPts val="170"/>
              </a:spcAft>
            </a:pPr>
            <a:r>
              <a:rPr lang="en-US" sz="750" b="1" dirty="0">
                <a:solidFill>
                  <a:srgbClr val="707070"/>
                </a:solidFill>
                <a:effectLst/>
                <a:latin typeface="Qualcomm Office Regular"/>
                <a:ea typeface="Times New Roman"/>
                <a:cs typeface="Arial"/>
              </a:rPr>
              <a:t>12 Edge</a:t>
            </a:r>
            <a:endParaRPr lang="en-US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95" name="TextBox 374"/>
          <p:cNvSpPr txBox="1"/>
          <p:nvPr/>
        </p:nvSpPr>
        <p:spPr>
          <a:xfrm>
            <a:off x="8763000" y="4126353"/>
            <a:ext cx="419724" cy="182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90000"/>
              </a:lnSpc>
              <a:spcBef>
                <a:spcPts val="0"/>
              </a:spcBef>
              <a:spcAft>
                <a:spcPts val="170"/>
              </a:spcAft>
            </a:pPr>
            <a:r>
              <a:rPr lang="en-US" sz="750" b="1" dirty="0">
                <a:solidFill>
                  <a:srgbClr val="707070"/>
                </a:solidFill>
                <a:effectLst/>
                <a:latin typeface="Qualcomm Office Regular"/>
                <a:ea typeface="Times New Roman"/>
                <a:cs typeface="Arial"/>
              </a:rPr>
              <a:t>11 Edge</a:t>
            </a:r>
            <a:endParaRPr lang="en-US" sz="1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999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Cont.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924800" cy="47244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endParaRPr lang="en-US" altLang="en-US" sz="1800" b="0" dirty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600" b="0" dirty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600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sz="1600" b="0" kern="0" dirty="0" smtClean="0"/>
              <a:t>See Appendix for the construction of that table</a:t>
            </a:r>
          </a:p>
          <a:p>
            <a:pPr marL="457200" lvl="1" indent="0">
              <a:buNone/>
            </a:pPr>
            <a:r>
              <a:rPr lang="en-US" sz="1600" b="0" kern="0" dirty="0" smtClean="0"/>
              <a:t> </a:t>
            </a:r>
            <a:endParaRPr lang="en-US" sz="1400" b="0" kern="0" dirty="0" smtClean="0"/>
          </a:p>
          <a:p>
            <a:r>
              <a:rPr lang="en-US" sz="1800" b="0" kern="0" dirty="0" smtClean="0"/>
              <a:t>Notes: </a:t>
            </a:r>
          </a:p>
          <a:p>
            <a:pPr marL="0" indent="0">
              <a:buNone/>
            </a:pPr>
            <a:r>
              <a:rPr lang="en-US" sz="1800" b="0" kern="0" dirty="0" smtClean="0"/>
              <a:t> </a:t>
            </a:r>
          </a:p>
          <a:p>
            <a:pPr lvl="1"/>
            <a:r>
              <a:rPr lang="en-US" sz="1800" kern="0" dirty="0" smtClean="0"/>
              <a:t>The </a:t>
            </a:r>
            <a:r>
              <a:rPr lang="en-US" sz="1800" kern="0" dirty="0" err="1" smtClean="0"/>
              <a:t>80MHz</a:t>
            </a:r>
            <a:r>
              <a:rPr lang="en-US" sz="1800" kern="0" dirty="0" smtClean="0"/>
              <a:t> </a:t>
            </a:r>
            <a:r>
              <a:rPr lang="en-US" sz="1800" kern="0" dirty="0" err="1" smtClean="0"/>
              <a:t>OFDMA</a:t>
            </a:r>
            <a:r>
              <a:rPr lang="en-US" sz="1800" kern="0" dirty="0" smtClean="0"/>
              <a:t> design applies to any RU&lt;996 for all modes of transmission, SU, DL MU, TB </a:t>
            </a:r>
            <a:r>
              <a:rPr lang="en-US" sz="1800" kern="0" dirty="0" err="1" smtClean="0"/>
              <a:t>PPDU</a:t>
            </a:r>
            <a:r>
              <a:rPr lang="en-US" sz="1800" kern="0" dirty="0" smtClean="0"/>
              <a:t>, with and without puncturing</a:t>
            </a:r>
          </a:p>
          <a:p>
            <a:pPr lvl="1"/>
            <a:r>
              <a:rPr lang="en-US" sz="1800" dirty="0"/>
              <a:t>Non-</a:t>
            </a:r>
            <a:r>
              <a:rPr lang="en-US" sz="1800" dirty="0" err="1"/>
              <a:t>OFDMA</a:t>
            </a:r>
            <a:r>
              <a:rPr lang="en-US" sz="1800" dirty="0"/>
              <a:t> full BW </a:t>
            </a:r>
            <a:r>
              <a:rPr lang="en-US" sz="1800" dirty="0" err="1"/>
              <a:t>80MHz</a:t>
            </a:r>
            <a:r>
              <a:rPr lang="en-US" sz="1800" dirty="0"/>
              <a:t> segment uses </a:t>
            </a:r>
            <a:r>
              <a:rPr lang="en-US" sz="1800" dirty="0" err="1"/>
              <a:t>996RU</a:t>
            </a:r>
            <a:r>
              <a:rPr lang="en-US" sz="1800" dirty="0"/>
              <a:t> design </a:t>
            </a:r>
          </a:p>
          <a:p>
            <a:pPr lvl="1"/>
            <a:r>
              <a:rPr lang="en-US" sz="1800" dirty="0"/>
              <a:t>Any punctured </a:t>
            </a:r>
            <a:r>
              <a:rPr lang="en-US" sz="1800" dirty="0" err="1"/>
              <a:t>80MHz</a:t>
            </a:r>
            <a:r>
              <a:rPr lang="en-US" sz="1800" dirty="0"/>
              <a:t> segment uses the </a:t>
            </a:r>
            <a:r>
              <a:rPr lang="en-US" sz="1800" dirty="0" err="1"/>
              <a:t>OFDMA</a:t>
            </a:r>
            <a:r>
              <a:rPr lang="en-US" sz="1800" dirty="0"/>
              <a:t> tone plan</a:t>
            </a:r>
          </a:p>
          <a:p>
            <a:pPr lvl="1"/>
            <a:r>
              <a:rPr lang="en-US" sz="1800" dirty="0"/>
              <a:t>For each </a:t>
            </a:r>
            <a:r>
              <a:rPr lang="en-US" sz="1800" dirty="0" err="1"/>
              <a:t>80MHz</a:t>
            </a:r>
            <a:r>
              <a:rPr lang="en-US" sz="1800" dirty="0"/>
              <a:t> segment in </a:t>
            </a:r>
            <a:r>
              <a:rPr lang="en-US" sz="1800" dirty="0" err="1"/>
              <a:t>160MHz</a:t>
            </a:r>
            <a:r>
              <a:rPr lang="en-US" sz="1800" dirty="0"/>
              <a:t>, </a:t>
            </a:r>
            <a:r>
              <a:rPr lang="en-US" sz="1800" dirty="0" err="1"/>
              <a:t>240MHz</a:t>
            </a:r>
            <a:r>
              <a:rPr lang="en-US" sz="1800" dirty="0"/>
              <a:t> or </a:t>
            </a:r>
            <a:r>
              <a:rPr lang="en-US" sz="1800" dirty="0" err="1"/>
              <a:t>320MHz</a:t>
            </a:r>
            <a:r>
              <a:rPr lang="en-US" sz="1800" dirty="0"/>
              <a:t>:  if it’s </a:t>
            </a:r>
            <a:r>
              <a:rPr lang="en-US" sz="1800" dirty="0" smtClean="0"/>
              <a:t>punctured or used </a:t>
            </a:r>
            <a:r>
              <a:rPr lang="en-US" sz="1800" dirty="0"/>
              <a:t>for </a:t>
            </a:r>
            <a:r>
              <a:rPr lang="en-US" sz="1800" dirty="0" err="1"/>
              <a:t>OFDMA</a:t>
            </a:r>
            <a:r>
              <a:rPr lang="en-US" sz="1800" dirty="0"/>
              <a:t> the </a:t>
            </a:r>
            <a:r>
              <a:rPr lang="en-US" sz="1800" dirty="0" err="1"/>
              <a:t>80MHz</a:t>
            </a:r>
            <a:r>
              <a:rPr lang="en-US" sz="1800" dirty="0"/>
              <a:t> </a:t>
            </a:r>
            <a:r>
              <a:rPr lang="en-US" sz="1800" dirty="0" err="1"/>
              <a:t>OFDMA</a:t>
            </a:r>
            <a:r>
              <a:rPr lang="en-US" sz="1800" dirty="0"/>
              <a:t> tone plan is used, if it’s used for non-</a:t>
            </a:r>
            <a:r>
              <a:rPr lang="en-US" sz="1800" dirty="0" err="1"/>
              <a:t>OFDMA</a:t>
            </a:r>
            <a:r>
              <a:rPr lang="en-US" sz="1800" dirty="0"/>
              <a:t> </a:t>
            </a:r>
            <a:r>
              <a:rPr lang="en-US" sz="1800" dirty="0" smtClean="0"/>
              <a:t>and non-punctured the </a:t>
            </a:r>
            <a:r>
              <a:rPr lang="en-US" sz="1800" dirty="0" err="1"/>
              <a:t>996RU</a:t>
            </a:r>
            <a:r>
              <a:rPr lang="en-US" sz="1800" dirty="0"/>
              <a:t> tone plan is </a:t>
            </a:r>
            <a:r>
              <a:rPr lang="en-US" sz="1800" dirty="0" smtClean="0"/>
              <a:t>used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546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Summary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endParaRPr lang="en-US" sz="1800" b="0" dirty="0"/>
          </a:p>
          <a:p>
            <a:r>
              <a:rPr lang="en-US" sz="1800" b="0" dirty="0" smtClean="0"/>
              <a:t>Proposed an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tone plan to solve the issues of the </a:t>
            </a:r>
            <a:r>
              <a:rPr lang="en-US" sz="1800" b="0" dirty="0" err="1" smtClean="0"/>
              <a:t>11ax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tone plan without requiring new RU design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The new tone plan requires very minor modification to the </a:t>
            </a:r>
            <a:r>
              <a:rPr lang="en-US" sz="1800" b="0" dirty="0" err="1" smtClean="0"/>
              <a:t>11ax</a:t>
            </a:r>
            <a:r>
              <a:rPr lang="en-US" sz="1800" b="0" dirty="0" smtClean="0"/>
              <a:t> tone plan and ensures better performance and consistency in puncturing and non-puncturing cases.</a:t>
            </a:r>
            <a:endParaRPr lang="en-US" sz="16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25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322000</TotalTime>
  <Words>1429</Words>
  <Application>Microsoft Office PowerPoint</Application>
  <PresentationFormat>On-screen Show (4:3)</PresentationFormat>
  <Paragraphs>512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80MHz OFDMA Tone Plan</vt:lpstr>
      <vt:lpstr>Abstract</vt:lpstr>
      <vt:lpstr>Re-cap of Issues</vt:lpstr>
      <vt:lpstr>Cont.</vt:lpstr>
      <vt:lpstr>An Example Simulation Result</vt:lpstr>
      <vt:lpstr>Cont. </vt:lpstr>
      <vt:lpstr>Proposal for 80MHz OFDMA Tone Plan </vt:lpstr>
      <vt:lpstr>Cont.</vt:lpstr>
      <vt:lpstr>Summary</vt:lpstr>
      <vt:lpstr>References</vt:lpstr>
      <vt:lpstr>Appendix  - New Table 27-9</vt:lpstr>
      <vt:lpstr>Straw Poll 1 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1544</cp:revision>
  <cp:lastPrinted>1998-02-10T13:28:06Z</cp:lastPrinted>
  <dcterms:created xsi:type="dcterms:W3CDTF">2007-05-21T21:00:37Z</dcterms:created>
  <dcterms:modified xsi:type="dcterms:W3CDTF">2020-05-01T21:55:05Z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