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26" r:id="rId3"/>
    <p:sldId id="432" r:id="rId4"/>
    <p:sldId id="434" r:id="rId5"/>
    <p:sldId id="433" r:id="rId6"/>
    <p:sldId id="437" r:id="rId7"/>
    <p:sldId id="429" r:id="rId8"/>
    <p:sldId id="436" r:id="rId9"/>
    <p:sldId id="422" r:id="rId10"/>
    <p:sldId id="430" r:id="rId11"/>
    <p:sldId id="43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0666r0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err="1" smtClean="0"/>
              <a:t>80MHz</a:t>
            </a:r>
            <a:r>
              <a:rPr lang="en-GB" sz="2400" dirty="0" smtClean="0"/>
              <a:t> </a:t>
            </a:r>
            <a:r>
              <a:rPr lang="en-GB" sz="2400" dirty="0" err="1" smtClean="0"/>
              <a:t>OFDMA</a:t>
            </a:r>
            <a:r>
              <a:rPr lang="en-GB" sz="2400" dirty="0" smtClean="0"/>
              <a:t> Tone Plan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2020-04-27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955035"/>
              </p:ext>
            </p:extLst>
          </p:nvPr>
        </p:nvGraphicFramePr>
        <p:xfrm>
          <a:off x="685800" y="2824688"/>
          <a:ext cx="7772401" cy="121391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Teja Bavirisetti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Karim  Toussi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[1] 19/</a:t>
            </a:r>
            <a:r>
              <a:rPr lang="en-US" sz="1800" b="0" dirty="0" err="1" smtClean="0"/>
              <a:t>1340r3</a:t>
            </a:r>
            <a:r>
              <a:rPr lang="en-US" sz="1800" b="0" dirty="0" smtClean="0"/>
              <a:t> </a:t>
            </a:r>
            <a:r>
              <a:rPr lang="en-GB" altLang="en-US" sz="1600" b="0" dirty="0" smtClean="0"/>
              <a:t>Revisiting </a:t>
            </a:r>
            <a:r>
              <a:rPr lang="en-GB" altLang="en-US" sz="1600" b="0" dirty="0"/>
              <a:t>the 20/40/80 MHz Tone Plan</a:t>
            </a:r>
            <a:endParaRPr lang="en-US" sz="1600" b="0" dirty="0" smtClean="0"/>
          </a:p>
          <a:p>
            <a:pPr marL="457200" lvl="1" indent="0">
              <a:buNone/>
            </a:pPr>
            <a:endParaRPr lang="en-US" sz="1600" b="0" dirty="0"/>
          </a:p>
          <a:p>
            <a:endParaRPr lang="en-US" sz="18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1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following tone plan for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?</a:t>
            </a:r>
          </a:p>
          <a:p>
            <a:pPr marL="342900" lvl="1" indent="-342900">
              <a:buFontTx/>
              <a:buChar char="•"/>
            </a:pPr>
            <a:r>
              <a:rPr lang="en-US" sz="1600" dirty="0" err="1"/>
              <a:t>80MHz</a:t>
            </a:r>
            <a:r>
              <a:rPr lang="en-US" sz="1600" dirty="0"/>
              <a:t> </a:t>
            </a:r>
            <a:r>
              <a:rPr lang="en-US" sz="1600" dirty="0" err="1"/>
              <a:t>OFDMA</a:t>
            </a:r>
            <a:r>
              <a:rPr lang="en-US" sz="1600" dirty="0"/>
              <a:t> = </a:t>
            </a:r>
            <a:r>
              <a:rPr lang="en-US" sz="1600" dirty="0" err="1"/>
              <a:t>40MHz</a:t>
            </a:r>
            <a:r>
              <a:rPr lang="en-US" sz="1600" dirty="0"/>
              <a:t> DUP </a:t>
            </a:r>
            <a:r>
              <a:rPr lang="en-US" sz="1600" dirty="0" smtClean="0"/>
              <a:t>,Table </a:t>
            </a:r>
            <a:r>
              <a:rPr lang="en-US" sz="1600" dirty="0"/>
              <a:t>27-8 in </a:t>
            </a:r>
            <a:r>
              <a:rPr lang="en-US" sz="1600" dirty="0" err="1"/>
              <a:t>11ax</a:t>
            </a:r>
            <a:r>
              <a:rPr lang="en-US" sz="1600" dirty="0"/>
              <a:t> </a:t>
            </a:r>
            <a:r>
              <a:rPr lang="en-US" sz="1600" dirty="0" err="1"/>
              <a:t>D6</a:t>
            </a:r>
            <a:r>
              <a:rPr lang="en-US" sz="1600" dirty="0"/>
              <a:t> right/left shifted by 256 </a:t>
            </a:r>
            <a:r>
              <a:rPr lang="en-US" sz="1600" dirty="0" smtClean="0"/>
              <a:t>tones</a:t>
            </a:r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pPr marL="342900" lvl="1" indent="-342900">
              <a:buFontTx/>
              <a:buChar char="•"/>
            </a:pPr>
            <a:endParaRPr lang="en-US" sz="1600" dirty="0" smtClean="0"/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pPr marL="342900" lvl="1" indent="-342900">
              <a:buFontTx/>
              <a:buChar char="•"/>
            </a:pPr>
            <a:endParaRPr lang="en-US" sz="1600" dirty="0" smtClean="0"/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r>
              <a:rPr lang="en-US" sz="1800" b="0" dirty="0"/>
              <a:t>Notes:  </a:t>
            </a:r>
          </a:p>
          <a:p>
            <a:pPr lvl="1"/>
            <a:r>
              <a:rPr lang="en-US" sz="1600" dirty="0"/>
              <a:t>The </a:t>
            </a:r>
            <a:r>
              <a:rPr lang="en-US" sz="1600" dirty="0" err="1"/>
              <a:t>80MHz</a:t>
            </a:r>
            <a:r>
              <a:rPr lang="en-US" sz="1600" dirty="0"/>
              <a:t> </a:t>
            </a:r>
            <a:r>
              <a:rPr lang="en-US" sz="1600" dirty="0" err="1"/>
              <a:t>OFDMA</a:t>
            </a:r>
            <a:r>
              <a:rPr lang="en-US" sz="1600" dirty="0"/>
              <a:t> design applies to any RU&lt;996 for all modes of transmission, SU, DL MU, TB </a:t>
            </a:r>
            <a:r>
              <a:rPr lang="en-US" sz="1600" dirty="0" err="1"/>
              <a:t>PPDU</a:t>
            </a:r>
            <a:r>
              <a:rPr lang="en-US" sz="1600" dirty="0"/>
              <a:t>, with and without puncturing</a:t>
            </a:r>
          </a:p>
          <a:p>
            <a:pPr lvl="1"/>
            <a:r>
              <a:rPr lang="en-US" sz="1600" dirty="0"/>
              <a:t>Non-</a:t>
            </a:r>
            <a:r>
              <a:rPr lang="en-US" sz="1600" dirty="0" err="1"/>
              <a:t>OFDMA</a:t>
            </a:r>
            <a:r>
              <a:rPr lang="en-US" sz="1600" dirty="0"/>
              <a:t> full BW </a:t>
            </a:r>
            <a:r>
              <a:rPr lang="en-US" sz="1600" dirty="0" err="1"/>
              <a:t>80MHz</a:t>
            </a:r>
            <a:r>
              <a:rPr lang="en-US" sz="1600" dirty="0"/>
              <a:t> segment uses </a:t>
            </a:r>
            <a:r>
              <a:rPr lang="en-US" sz="1600" dirty="0" err="1"/>
              <a:t>996RU</a:t>
            </a:r>
            <a:r>
              <a:rPr lang="en-US" sz="1600" dirty="0"/>
              <a:t> design </a:t>
            </a:r>
          </a:p>
          <a:p>
            <a:pPr lvl="1"/>
            <a:r>
              <a:rPr lang="en-US" sz="1600" dirty="0"/>
              <a:t>Any punctured </a:t>
            </a:r>
            <a:r>
              <a:rPr lang="en-US" sz="1600" dirty="0" err="1"/>
              <a:t>80MHz</a:t>
            </a:r>
            <a:r>
              <a:rPr lang="en-US" sz="1600" dirty="0"/>
              <a:t> segment uses the </a:t>
            </a:r>
            <a:r>
              <a:rPr lang="en-US" sz="1600" dirty="0" err="1"/>
              <a:t>OFDMA</a:t>
            </a:r>
            <a:r>
              <a:rPr lang="en-US" sz="1600" dirty="0"/>
              <a:t> tone plan</a:t>
            </a:r>
          </a:p>
          <a:p>
            <a:pPr lvl="1"/>
            <a:r>
              <a:rPr lang="en-US" sz="1600" dirty="0"/>
              <a:t>For each </a:t>
            </a:r>
            <a:r>
              <a:rPr lang="en-US" sz="1600" dirty="0" err="1"/>
              <a:t>80MHz</a:t>
            </a:r>
            <a:r>
              <a:rPr lang="en-US" sz="1600" dirty="0"/>
              <a:t> segment in </a:t>
            </a:r>
            <a:r>
              <a:rPr lang="en-US" sz="1600" dirty="0" err="1"/>
              <a:t>160MHz</a:t>
            </a:r>
            <a:r>
              <a:rPr lang="en-US" sz="1600" dirty="0"/>
              <a:t>, </a:t>
            </a:r>
            <a:r>
              <a:rPr lang="en-US" sz="1600" dirty="0" err="1"/>
              <a:t>240MHz</a:t>
            </a:r>
            <a:r>
              <a:rPr lang="en-US" sz="1600" dirty="0"/>
              <a:t> or </a:t>
            </a:r>
            <a:r>
              <a:rPr lang="en-US" sz="1600" dirty="0" err="1"/>
              <a:t>320MHz</a:t>
            </a:r>
            <a:r>
              <a:rPr lang="en-US" sz="1600" dirty="0"/>
              <a:t>:  if it’s punctured or used for </a:t>
            </a:r>
            <a:r>
              <a:rPr lang="en-US" sz="1600" dirty="0" err="1"/>
              <a:t>OFDMA</a:t>
            </a:r>
            <a:r>
              <a:rPr lang="en-US" sz="1600" dirty="0"/>
              <a:t> the </a:t>
            </a:r>
            <a:r>
              <a:rPr lang="en-US" sz="1600" dirty="0" err="1"/>
              <a:t>80MHz</a:t>
            </a:r>
            <a:r>
              <a:rPr lang="en-US" sz="1600" dirty="0"/>
              <a:t> </a:t>
            </a:r>
            <a:r>
              <a:rPr lang="en-US" sz="1600" dirty="0" err="1"/>
              <a:t>OFDMA</a:t>
            </a:r>
            <a:r>
              <a:rPr lang="en-US" sz="1600" dirty="0"/>
              <a:t> tone plan is used, if it’s used for non-</a:t>
            </a:r>
            <a:r>
              <a:rPr lang="en-US" sz="1600" dirty="0" err="1"/>
              <a:t>OFDMA</a:t>
            </a:r>
            <a:r>
              <a:rPr lang="en-US" sz="1600" dirty="0"/>
              <a:t> and non-punctured the </a:t>
            </a:r>
            <a:r>
              <a:rPr lang="en-US" sz="1600" dirty="0" err="1"/>
              <a:t>996RU</a:t>
            </a:r>
            <a:r>
              <a:rPr lang="en-US" sz="1600" dirty="0"/>
              <a:t> tone plan is used</a:t>
            </a:r>
          </a:p>
          <a:p>
            <a:pPr marL="0" indent="0">
              <a:buNone/>
            </a:pPr>
            <a:r>
              <a:rPr lang="en-US" sz="1800" b="0" dirty="0" smtClean="0"/>
              <a:t> 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pPr marL="457200" lvl="1" indent="0">
              <a:buNone/>
            </a:pPr>
            <a:endParaRPr lang="en-US" sz="1600" b="0" dirty="0"/>
          </a:p>
          <a:p>
            <a:endParaRPr lang="en-US" sz="18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30" y="2514600"/>
            <a:ext cx="4102735" cy="1170305"/>
          </a:xfrm>
          <a:prstGeom prst="rect">
            <a:avLst/>
          </a:prstGeom>
          <a:noFill/>
        </p:spPr>
      </p:pic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265" y="2514600"/>
            <a:ext cx="3797935" cy="1170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271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The problems of the </a:t>
            </a:r>
            <a:r>
              <a:rPr lang="en-US" sz="1800" b="0" kern="0" dirty="0" err="1" smtClean="0"/>
              <a:t>11ax</a:t>
            </a:r>
            <a:r>
              <a:rPr lang="en-US" sz="1800" b="0" kern="0" dirty="0" smtClean="0"/>
              <a:t> 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</a:t>
            </a:r>
            <a:r>
              <a:rPr lang="en-US" sz="1800" b="0" kern="0" dirty="0" err="1" smtClean="0"/>
              <a:t>80MHz</a:t>
            </a:r>
            <a:r>
              <a:rPr lang="en-US" sz="1800" b="0" kern="0" dirty="0" smtClean="0"/>
              <a:t> tone plan are well known and presented previously in [1] – inner </a:t>
            </a:r>
            <a:r>
              <a:rPr lang="en-US" sz="1800" b="0" kern="0" dirty="0" err="1" smtClean="0"/>
              <a:t>242RU</a:t>
            </a:r>
            <a:r>
              <a:rPr lang="en-US" sz="1800" b="0" kern="0" dirty="0" smtClean="0"/>
              <a:t> tones (and smaller RU at the edge) fall inside the adjacent 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 boundary</a:t>
            </a:r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r>
              <a:rPr lang="en-US" sz="1800" b="0" kern="0" dirty="0" smtClean="0"/>
              <a:t>We propose a very simple modification to the tone plan to solve the issues without the need for any re-design of current </a:t>
            </a:r>
            <a:r>
              <a:rPr lang="en-US" sz="1800" b="0" kern="0" dirty="0" err="1" smtClean="0"/>
              <a:t>RUs</a:t>
            </a:r>
            <a:r>
              <a:rPr lang="en-US" sz="1800" b="0" kern="0" dirty="0" smtClean="0"/>
              <a:t> (as suggested in [1])</a:t>
            </a:r>
          </a:p>
          <a:p>
            <a:endParaRPr lang="en-US" sz="1800" b="0" kern="0" dirty="0" smtClean="0"/>
          </a:p>
        </p:txBody>
      </p:sp>
      <p:pic>
        <p:nvPicPr>
          <p:cNvPr id="9" name="Picture 2" descr="https://lh6.googleusercontent.com/tr5zEp4UnjeD337pyR93kHPZzhbUHpsTBrodXhUcSSJPyI5A0MsG-bo7xdXsZFCqFod1cwYAqVD8y17M3aHFdb3ea_GJFzo0C8_dslv5JosDF9s7IDpk9yv3VxcgUpG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136" y="2743200"/>
            <a:ext cx="4557464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Re-cap of Issues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Meeting spectral masks for punctured 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. In particular we have investigated the requirements for meeting the new </a:t>
            </a:r>
            <a:r>
              <a:rPr lang="en-US" sz="1800" b="0" kern="0" dirty="0" err="1" smtClean="0"/>
              <a:t>ETSI</a:t>
            </a:r>
            <a:r>
              <a:rPr lang="en-US" sz="1800" b="0" kern="0" dirty="0" smtClean="0"/>
              <a:t> spectral masks that apply to both DL and UL</a:t>
            </a:r>
          </a:p>
          <a:p>
            <a:endParaRPr lang="en-US" sz="1800" b="0" kern="0" dirty="0" smtClean="0"/>
          </a:p>
          <a:p>
            <a:r>
              <a:rPr lang="en-US" sz="1800" b="0" kern="0" dirty="0" smtClean="0"/>
              <a:t>Meeting spectral masks in UL 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 - this was not even considered in </a:t>
            </a:r>
            <a:r>
              <a:rPr lang="en-US" sz="1800" b="0" kern="0" dirty="0" err="1" smtClean="0"/>
              <a:t>11ax</a:t>
            </a:r>
            <a:endParaRPr lang="en-US" sz="1800" b="0" kern="0" dirty="0" smtClean="0"/>
          </a:p>
          <a:p>
            <a:endParaRPr lang="en-US" sz="1800" b="0" kern="0" dirty="0" smtClean="0"/>
          </a:p>
          <a:p>
            <a:r>
              <a:rPr lang="en-US" sz="1800" b="0" kern="0" dirty="0" smtClean="0"/>
              <a:t>20-only or 20-operating devices decoding small </a:t>
            </a:r>
            <a:r>
              <a:rPr lang="en-US" sz="1800" b="0" kern="0" dirty="0" err="1" smtClean="0"/>
              <a:t>RUs</a:t>
            </a:r>
            <a:r>
              <a:rPr lang="en-US" sz="1800" b="0" kern="0" dirty="0" smtClean="0"/>
              <a:t> at the edge of the inner 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 or an inner </a:t>
            </a:r>
            <a:r>
              <a:rPr lang="en-US" sz="1800" b="0" kern="0" dirty="0" err="1" smtClean="0"/>
              <a:t>242RU</a:t>
            </a:r>
            <a:endParaRPr lang="en-US" sz="1800" b="0" kern="0" dirty="0" smtClean="0"/>
          </a:p>
          <a:p>
            <a:endParaRPr lang="en-US" sz="1800" b="0" kern="0" dirty="0" smtClean="0"/>
          </a:p>
          <a:p>
            <a:r>
              <a:rPr lang="en-US" sz="1800" b="0" kern="0" dirty="0" smtClean="0"/>
              <a:t>Requirement for ED in two 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 for TB </a:t>
            </a:r>
            <a:r>
              <a:rPr lang="en-US" sz="1800" b="0" kern="0" dirty="0" err="1" smtClean="0"/>
              <a:t>PPDU</a:t>
            </a:r>
            <a:r>
              <a:rPr lang="en-US" sz="1800" b="0" kern="0" dirty="0" smtClean="0"/>
              <a:t> RU that fall on the edge of an inner 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. This is different from the behavior in DL-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</a:t>
            </a:r>
            <a:r>
              <a:rPr lang="en-US" sz="1800" b="0" kern="0" dirty="0" smtClean="0">
                <a:sym typeface="Wingdings" panose="05000000000000000000" pitchFamily="2" charset="2"/>
              </a:rPr>
              <a:t></a:t>
            </a:r>
            <a:r>
              <a:rPr lang="en-US" sz="1800" b="0" kern="0" dirty="0" smtClean="0"/>
              <a:t> would like UL 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ED to be similar to DL 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which requires ED only in the utilized 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 </a:t>
            </a:r>
            <a:r>
              <a:rPr lang="en-US" sz="1800" b="0" kern="0" dirty="0" err="1" smtClean="0"/>
              <a:t>subband</a:t>
            </a:r>
            <a:endParaRPr lang="en-US" sz="1800" b="0" kern="0" dirty="0" smtClean="0"/>
          </a:p>
          <a:p>
            <a:pPr marL="0" indent="0">
              <a:buNone/>
            </a:pPr>
            <a:endParaRPr lang="en-US" sz="18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51476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Cont.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kern="0" dirty="0" smtClean="0"/>
          </a:p>
          <a:p>
            <a:r>
              <a:rPr lang="en-US" sz="1800" b="0" kern="0" dirty="0"/>
              <a:t>C</a:t>
            </a:r>
            <a:r>
              <a:rPr lang="en-US" sz="1800" b="0" kern="0" dirty="0" smtClean="0"/>
              <a:t>enter </a:t>
            </a:r>
            <a:r>
              <a:rPr lang="en-US" sz="1800" b="0" kern="0" dirty="0" err="1" smtClean="0"/>
              <a:t>26RU</a:t>
            </a:r>
            <a:r>
              <a:rPr lang="en-US" sz="1800" b="0" kern="0" dirty="0" smtClean="0"/>
              <a:t> in </a:t>
            </a:r>
            <a:r>
              <a:rPr lang="en-US" sz="1800" b="0" kern="0" dirty="0" err="1" smtClean="0"/>
              <a:t>80MHz</a:t>
            </a:r>
            <a:r>
              <a:rPr lang="en-US" sz="1800" b="0" kern="0" dirty="0" smtClean="0"/>
              <a:t> - </a:t>
            </a:r>
          </a:p>
          <a:p>
            <a:pPr lvl="1"/>
            <a:r>
              <a:rPr lang="en-US" sz="1600" b="0" kern="0" dirty="0" smtClean="0"/>
              <a:t>We find that we don’t use it in DL </a:t>
            </a:r>
            <a:r>
              <a:rPr lang="en-US" sz="1600" b="0" kern="0" dirty="0" err="1" smtClean="0"/>
              <a:t>OFDMA</a:t>
            </a:r>
            <a:r>
              <a:rPr lang="en-US" sz="1600" b="0" kern="0" dirty="0" smtClean="0"/>
              <a:t>, easier for the scheduler to consider </a:t>
            </a:r>
            <a:r>
              <a:rPr lang="en-US" sz="1600" b="0" kern="0" dirty="0" err="1" smtClean="0"/>
              <a:t>RUs</a:t>
            </a:r>
            <a:r>
              <a:rPr lang="en-US" sz="1600" b="0" kern="0" dirty="0" smtClean="0"/>
              <a:t> in the four </a:t>
            </a:r>
            <a:r>
              <a:rPr lang="en-US" sz="1600" b="0" kern="0" dirty="0" err="1" smtClean="0"/>
              <a:t>20MHz</a:t>
            </a:r>
            <a:r>
              <a:rPr lang="en-US" sz="1600" b="0" kern="0" dirty="0" smtClean="0"/>
              <a:t> </a:t>
            </a:r>
            <a:r>
              <a:rPr lang="en-US" sz="1600" b="0" kern="0" dirty="0" err="1" smtClean="0"/>
              <a:t>subbands</a:t>
            </a:r>
            <a:r>
              <a:rPr lang="en-US" sz="1600" b="0" kern="0" dirty="0" smtClean="0"/>
              <a:t>  </a:t>
            </a:r>
          </a:p>
          <a:p>
            <a:pPr lvl="1"/>
            <a:r>
              <a:rPr lang="en-US" sz="1600" kern="0" dirty="0"/>
              <a:t>I</a:t>
            </a:r>
            <a:r>
              <a:rPr lang="en-US" sz="1600" b="0" kern="0" dirty="0" smtClean="0"/>
              <a:t>t also requires checking ED in both </a:t>
            </a:r>
            <a:r>
              <a:rPr lang="en-US" sz="1600" b="0" kern="0" dirty="0" err="1" smtClean="0"/>
              <a:t>20MHz</a:t>
            </a:r>
            <a:r>
              <a:rPr lang="en-US" sz="1600" b="0" kern="0" dirty="0" smtClean="0"/>
              <a:t> bands in TB </a:t>
            </a:r>
            <a:r>
              <a:rPr lang="en-US" sz="1600" b="0" kern="0" dirty="0" err="1" smtClean="0"/>
              <a:t>PPDU</a:t>
            </a:r>
            <a:r>
              <a:rPr lang="en-US" sz="1600" b="0" kern="0" dirty="0" smtClean="0"/>
              <a:t> which is highly inconvenient. </a:t>
            </a:r>
          </a:p>
          <a:p>
            <a:pPr lvl="1"/>
            <a:r>
              <a:rPr lang="en-US" sz="1600" b="0" kern="0" dirty="0" smtClean="0"/>
              <a:t>In addition in </a:t>
            </a:r>
            <a:r>
              <a:rPr lang="en-US" sz="1600" b="0" kern="0" dirty="0" err="1" smtClean="0"/>
              <a:t>11ax</a:t>
            </a:r>
            <a:r>
              <a:rPr lang="en-US" sz="1600" b="0" kern="0" dirty="0" smtClean="0"/>
              <a:t> we already puncture it out any time we puncture the inner </a:t>
            </a:r>
            <a:r>
              <a:rPr lang="en-US" sz="1600" b="0" kern="0" dirty="0" err="1" smtClean="0"/>
              <a:t>20MHz</a:t>
            </a:r>
            <a:r>
              <a:rPr lang="en-US" sz="1600" b="0" kern="0" dirty="0" smtClean="0"/>
              <a:t> which means the </a:t>
            </a:r>
            <a:r>
              <a:rPr lang="en-US" sz="1600" b="0" kern="0" dirty="0" err="1" smtClean="0"/>
              <a:t>OFDMA</a:t>
            </a:r>
            <a:r>
              <a:rPr lang="en-US" sz="1600" b="0" kern="0" dirty="0" smtClean="0"/>
              <a:t> design changes between puncturing and not puncturing which is undesirable</a:t>
            </a:r>
          </a:p>
          <a:p>
            <a:pPr lvl="1"/>
            <a:endParaRPr lang="en-US" sz="1600" kern="0" dirty="0" smtClean="0"/>
          </a:p>
          <a:p>
            <a:r>
              <a:rPr lang="en-US" sz="1800" kern="0" dirty="0" smtClean="0"/>
              <a:t>Prefer unified one </a:t>
            </a:r>
            <a:r>
              <a:rPr lang="en-US" sz="1800" kern="0" dirty="0" err="1" smtClean="0"/>
              <a:t>80MHz</a:t>
            </a:r>
            <a:r>
              <a:rPr lang="en-US" sz="1800" kern="0" dirty="0" smtClean="0"/>
              <a:t> </a:t>
            </a:r>
            <a:r>
              <a:rPr lang="en-US" sz="1800" kern="0" dirty="0" err="1" smtClean="0"/>
              <a:t>OFDMA</a:t>
            </a:r>
            <a:r>
              <a:rPr lang="en-US" sz="1800" kern="0" dirty="0" smtClean="0"/>
              <a:t> plan for all cases</a:t>
            </a:r>
            <a:endParaRPr lang="en-US" sz="18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98779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An Example Simulation Result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err="1" smtClean="0"/>
              <a:t>ETSI</a:t>
            </a:r>
            <a:r>
              <a:rPr lang="en-US" sz="1800" b="0" dirty="0" smtClean="0"/>
              <a:t> masks require meeting a -</a:t>
            </a:r>
            <a:r>
              <a:rPr lang="en-US" sz="1800" b="0" dirty="0" err="1" smtClean="0"/>
              <a:t>20dBr</a:t>
            </a:r>
            <a:r>
              <a:rPr lang="en-US" sz="1800" b="0" dirty="0" smtClean="0"/>
              <a:t> point at </a:t>
            </a:r>
            <a:r>
              <a:rPr lang="en-US" sz="1800" b="0" dirty="0" err="1" smtClean="0"/>
              <a:t>1MHz</a:t>
            </a:r>
            <a:r>
              <a:rPr lang="en-US" sz="1800" b="0" dirty="0" smtClean="0"/>
              <a:t> away from the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 channel boundary. </a:t>
            </a:r>
            <a:r>
              <a:rPr lang="en-US" sz="1800" b="0" dirty="0" err="1" smtClean="0"/>
              <a:t>ETSI</a:t>
            </a:r>
            <a:r>
              <a:rPr lang="en-US" sz="1800" b="0" dirty="0" smtClean="0"/>
              <a:t> uses </a:t>
            </a:r>
            <a:r>
              <a:rPr lang="en-US" sz="1800" b="0" dirty="0" err="1" smtClean="0"/>
              <a:t>1MHz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RBW</a:t>
            </a:r>
            <a:r>
              <a:rPr lang="en-US" sz="1800" b="0" dirty="0" smtClean="0"/>
              <a:t> which makes it more difficult to meet than IEEE requirement that uses </a:t>
            </a:r>
            <a:r>
              <a:rPr lang="en-US" sz="1800" b="0" dirty="0" err="1" smtClean="0"/>
              <a:t>100KHz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RBW</a:t>
            </a:r>
            <a:r>
              <a:rPr lang="en-US" sz="1800" b="0" dirty="0" smtClean="0"/>
              <a:t>. </a:t>
            </a:r>
            <a:endParaRPr lang="en-US" sz="1800" b="0" dirty="0"/>
          </a:p>
          <a:p>
            <a:pPr lvl="1"/>
            <a:r>
              <a:rPr lang="en-US" sz="1600" b="0" dirty="0" smtClean="0"/>
              <a:t>For </a:t>
            </a:r>
            <a:r>
              <a:rPr lang="en-US" sz="1600" b="0" dirty="0"/>
              <a:t>first </a:t>
            </a:r>
            <a:r>
              <a:rPr lang="en-US" sz="1600" b="0" dirty="0" err="1"/>
              <a:t>1MHz</a:t>
            </a:r>
            <a:r>
              <a:rPr lang="en-US" sz="1600" b="0" dirty="0"/>
              <a:t> region can use 99% </a:t>
            </a:r>
            <a:r>
              <a:rPr lang="en-US" sz="1600" b="0" dirty="0" err="1"/>
              <a:t>OBW</a:t>
            </a:r>
            <a:r>
              <a:rPr lang="en-US" sz="1600" b="0" dirty="0"/>
              <a:t> criterion but -</a:t>
            </a:r>
            <a:r>
              <a:rPr lang="en-US" sz="1600" b="0" dirty="0" err="1"/>
              <a:t>20dBr</a:t>
            </a:r>
            <a:r>
              <a:rPr lang="en-US" sz="1600" b="0" dirty="0"/>
              <a:t> point is the </a:t>
            </a:r>
            <a:r>
              <a:rPr lang="en-US" sz="1600" b="0" dirty="0" smtClean="0"/>
              <a:t>bottleneck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Typical filters </a:t>
            </a:r>
            <a:r>
              <a:rPr lang="en-US" sz="1800" b="0" dirty="0"/>
              <a:t>used </a:t>
            </a:r>
            <a:r>
              <a:rPr lang="en-US" sz="1800" b="0" dirty="0" smtClean="0"/>
              <a:t>in </a:t>
            </a:r>
            <a:r>
              <a:rPr lang="en-US" sz="1800" b="0" dirty="0"/>
              <a:t>spectrum </a:t>
            </a:r>
            <a:r>
              <a:rPr lang="en-US" sz="1800" b="0" dirty="0" smtClean="0"/>
              <a:t>analyzers </a:t>
            </a:r>
            <a:r>
              <a:rPr lang="en-US" sz="1800" b="0" dirty="0"/>
              <a:t>will capture the desired signal energy (</a:t>
            </a:r>
            <a:r>
              <a:rPr lang="en-US" sz="1800" b="0" dirty="0" err="1"/>
              <a:t>1MHz</a:t>
            </a:r>
            <a:r>
              <a:rPr lang="en-US" sz="1800" b="0" dirty="0"/>
              <a:t> is only </a:t>
            </a:r>
            <a:r>
              <a:rPr lang="en-US" sz="1800" b="0" dirty="0" err="1"/>
              <a:t>3dB</a:t>
            </a:r>
            <a:r>
              <a:rPr lang="en-US" sz="1800" b="0" dirty="0"/>
              <a:t> BW) and will require </a:t>
            </a:r>
            <a:r>
              <a:rPr lang="en-US" sz="1800" b="0" dirty="0" smtClean="0"/>
              <a:t>puncturing of the signal to meet -</a:t>
            </a:r>
            <a:r>
              <a:rPr lang="en-US" sz="1800" b="0" dirty="0" err="1" smtClean="0"/>
              <a:t>20dBr</a:t>
            </a:r>
            <a:r>
              <a:rPr lang="en-US" sz="1800" b="0" dirty="0" smtClean="0"/>
              <a:t> point</a:t>
            </a:r>
            <a:r>
              <a:rPr lang="en-US" sz="2000" b="0" dirty="0" smtClean="0"/>
              <a:t>.</a:t>
            </a:r>
          </a:p>
          <a:p>
            <a:endParaRPr lang="en-US" sz="2000" b="0" dirty="0"/>
          </a:p>
          <a:p>
            <a:r>
              <a:rPr lang="en-US" sz="2000" b="0" dirty="0" smtClean="0"/>
              <a:t>We have done many simulations with various configurations, channels and rates and provide here an example for the performance of an inner </a:t>
            </a:r>
            <a:r>
              <a:rPr lang="en-US" sz="2000" b="0" dirty="0" err="1" smtClean="0"/>
              <a:t>242RU</a:t>
            </a:r>
            <a:r>
              <a:rPr lang="en-US" sz="2000" b="0" dirty="0" smtClean="0"/>
              <a:t> with the required puncturing needed to meet the spectral mask in the adjacent outer punctured </a:t>
            </a:r>
            <a:r>
              <a:rPr lang="en-US" sz="2000" b="0" dirty="0" err="1" smtClean="0"/>
              <a:t>20MHz</a:t>
            </a:r>
            <a:r>
              <a:rPr lang="en-US" sz="2000" b="0" dirty="0" smtClean="0"/>
              <a:t> channel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67405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Cont.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In this particular example the loss is too high for the </a:t>
            </a:r>
            <a:r>
              <a:rPr lang="en-US" sz="1800" b="0" dirty="0" err="1" smtClean="0"/>
              <a:t>242RU</a:t>
            </a:r>
            <a:r>
              <a:rPr lang="en-US" sz="1800" b="0" dirty="0" smtClean="0"/>
              <a:t> to be used in this configuration. </a:t>
            </a:r>
            <a:endParaRPr lang="en-US" sz="2000" b="0" dirty="0"/>
          </a:p>
        </p:txBody>
      </p:sp>
      <p:pic>
        <p:nvPicPr>
          <p:cNvPr id="1026" name="Picture 2" descr="SNR_compa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75" y="2488406"/>
            <a:ext cx="5013325" cy="375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75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 for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Tone Plan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alt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600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Make </a:t>
            </a:r>
            <a:r>
              <a:rPr lang="en-US" sz="1800" b="0" kern="0" dirty="0" err="1" smtClean="0"/>
              <a:t>80MHz</a:t>
            </a:r>
            <a:r>
              <a:rPr lang="en-US" sz="1800" b="0" kern="0" dirty="0" smtClean="0"/>
              <a:t> 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tone plan an </a:t>
            </a:r>
            <a:r>
              <a:rPr lang="en-US" sz="1800" b="0" u="sng" kern="0" dirty="0" smtClean="0"/>
              <a:t>exact</a:t>
            </a:r>
            <a:r>
              <a:rPr lang="en-US" sz="1800" b="0" kern="0" dirty="0" smtClean="0"/>
              <a:t> duplicate of the </a:t>
            </a:r>
            <a:r>
              <a:rPr lang="en-US" sz="1800" b="0" kern="0" dirty="0" err="1" smtClean="0"/>
              <a:t>40MHz</a:t>
            </a:r>
            <a:r>
              <a:rPr lang="en-US" sz="1800" b="0" kern="0" dirty="0" smtClean="0"/>
              <a:t> 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plan by shifting the </a:t>
            </a:r>
            <a:r>
              <a:rPr lang="en-US" sz="1800" b="0" kern="0" dirty="0" err="1" smtClean="0"/>
              <a:t>40MHz</a:t>
            </a:r>
            <a:r>
              <a:rPr lang="en-US" sz="1800" b="0" kern="0" dirty="0" smtClean="0"/>
              <a:t> plan by +/-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 to be centered around each </a:t>
            </a:r>
            <a:r>
              <a:rPr lang="en-US" sz="1800" b="0" kern="0" dirty="0" err="1" smtClean="0"/>
              <a:t>40MHz</a:t>
            </a:r>
            <a:endParaRPr lang="en-US" sz="1800" b="0" kern="0" dirty="0" smtClean="0"/>
          </a:p>
          <a:p>
            <a:pPr lvl="1"/>
            <a:r>
              <a:rPr lang="en-US" sz="1600" b="0" kern="0" dirty="0" smtClean="0"/>
              <a:t>This is in the same spirit of making 160, 240 and </a:t>
            </a:r>
            <a:r>
              <a:rPr lang="en-US" sz="1600" b="0" kern="0" dirty="0" err="1" smtClean="0"/>
              <a:t>320MHz</a:t>
            </a:r>
            <a:r>
              <a:rPr lang="en-US" sz="1600" b="0" kern="0" dirty="0" smtClean="0"/>
              <a:t> exact duplicate of the </a:t>
            </a:r>
            <a:r>
              <a:rPr lang="en-US" sz="1600" b="0" kern="0" dirty="0" err="1" smtClean="0"/>
              <a:t>80MHz</a:t>
            </a:r>
            <a:r>
              <a:rPr lang="en-US" sz="1600" b="0" kern="0" dirty="0" smtClean="0"/>
              <a:t> tone plan</a:t>
            </a:r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 smtClean="0"/>
          </a:p>
          <a:p>
            <a:r>
              <a:rPr lang="en-US" sz="1800" b="0" kern="0" dirty="0" smtClean="0"/>
              <a:t>Reminder: 40 MHz tone plan location [-244:-3 3:244] </a:t>
            </a:r>
          </a:p>
          <a:p>
            <a:r>
              <a:rPr lang="en-US" sz="1800" b="0" kern="0" dirty="0" smtClean="0"/>
              <a:t>Proposed </a:t>
            </a:r>
            <a:r>
              <a:rPr lang="en-US" sz="1800" b="0" kern="0" dirty="0" err="1" smtClean="0"/>
              <a:t>80MHz</a:t>
            </a:r>
            <a:r>
              <a:rPr lang="en-US" sz="1800" b="0" kern="0" dirty="0" smtClean="0"/>
              <a:t> 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plan: {-256+</a:t>
            </a:r>
            <a:r>
              <a:rPr lang="en-US" sz="1800" b="0" kern="0" dirty="0"/>
              <a:t> [-244:-3 3:244] </a:t>
            </a:r>
            <a:r>
              <a:rPr lang="en-US" sz="1800" b="0" kern="0" dirty="0" smtClean="0"/>
              <a:t>,  256+ </a:t>
            </a:r>
            <a:r>
              <a:rPr lang="en-US" sz="1800" b="0" kern="0" dirty="0"/>
              <a:t>[-244:-3 3:244] </a:t>
            </a:r>
            <a:r>
              <a:rPr lang="en-US" sz="1800" b="0" kern="0" dirty="0" smtClean="0"/>
              <a:t>} = </a:t>
            </a:r>
          </a:p>
          <a:p>
            <a:r>
              <a:rPr lang="en-US" sz="1800" b="0" kern="0" dirty="0" smtClean="0"/>
              <a:t>[-500:-259, </a:t>
            </a:r>
            <a:r>
              <a:rPr lang="en-US" sz="1800" b="0" kern="0" dirty="0" smtClean="0">
                <a:solidFill>
                  <a:srgbClr val="C00000"/>
                </a:solidFill>
              </a:rPr>
              <a:t>-253:-12, 12:253</a:t>
            </a:r>
            <a:r>
              <a:rPr lang="en-US" sz="1800" b="0" kern="0" dirty="0" smtClean="0"/>
              <a:t>, 259:500] </a:t>
            </a:r>
          </a:p>
          <a:p>
            <a:pPr lvl="1"/>
            <a:r>
              <a:rPr lang="en-US" sz="1600" kern="0" dirty="0"/>
              <a:t>Essentially only the red portions and the smaller RU under are shifted relative to </a:t>
            </a:r>
            <a:r>
              <a:rPr lang="en-US" sz="1600" kern="0" dirty="0" err="1" smtClean="0"/>
              <a:t>11ax</a:t>
            </a:r>
            <a:endParaRPr lang="en-US" sz="1600" kern="0" dirty="0" smtClean="0"/>
          </a:p>
          <a:p>
            <a:pPr lvl="1"/>
            <a:r>
              <a:rPr lang="en-US" sz="1600" kern="0" dirty="0" smtClean="0"/>
              <a:t>The </a:t>
            </a:r>
            <a:r>
              <a:rPr lang="en-US" sz="1600" kern="0" dirty="0" err="1" smtClean="0"/>
              <a:t>484RU</a:t>
            </a:r>
            <a:r>
              <a:rPr lang="en-US" sz="1600" kern="0" dirty="0" smtClean="0"/>
              <a:t> is similarly changed to have 5 empty tones in the middle</a:t>
            </a:r>
          </a:p>
          <a:p>
            <a:pPr lvl="1"/>
            <a:r>
              <a:rPr lang="en-US" sz="1600" kern="0" dirty="0" err="1" smtClean="0"/>
              <a:t>80MHz</a:t>
            </a:r>
            <a:r>
              <a:rPr lang="en-US" sz="1600" kern="0" dirty="0" smtClean="0"/>
              <a:t> </a:t>
            </a:r>
            <a:r>
              <a:rPr lang="en-US" sz="1600" kern="0" dirty="0" err="1" smtClean="0"/>
              <a:t>OFDMA</a:t>
            </a:r>
            <a:r>
              <a:rPr lang="en-US" sz="1600" kern="0" dirty="0" smtClean="0"/>
              <a:t> = </a:t>
            </a:r>
            <a:r>
              <a:rPr lang="en-US" sz="1600" kern="0" dirty="0" err="1" smtClean="0"/>
              <a:t>40MHz</a:t>
            </a:r>
            <a:r>
              <a:rPr lang="en-US" sz="1600" kern="0" dirty="0" smtClean="0"/>
              <a:t> DUP , Table 27-8 in </a:t>
            </a:r>
            <a:r>
              <a:rPr lang="en-US" sz="1600" kern="0" dirty="0" err="1" smtClean="0"/>
              <a:t>11ax</a:t>
            </a:r>
            <a:r>
              <a:rPr lang="en-US" sz="1600" kern="0" dirty="0" smtClean="0"/>
              <a:t> </a:t>
            </a:r>
            <a:r>
              <a:rPr lang="en-US" sz="1600" kern="0" dirty="0" err="1" smtClean="0"/>
              <a:t>D6</a:t>
            </a:r>
            <a:r>
              <a:rPr lang="en-US" sz="1600" kern="0" dirty="0" smtClean="0"/>
              <a:t> right/left shifted by 256 tones</a:t>
            </a:r>
            <a:endParaRPr lang="en-US" sz="1600" kern="0" dirty="0"/>
          </a:p>
          <a:p>
            <a:pPr lvl="1"/>
            <a:endParaRPr lang="en-US" sz="1400" b="0" kern="0" dirty="0" smtClean="0"/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30" y="2971800"/>
            <a:ext cx="4102735" cy="1170305"/>
          </a:xfrm>
          <a:prstGeom prst="rect">
            <a:avLst/>
          </a:prstGeom>
          <a:noFill/>
        </p:spPr>
      </p:pic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265" y="2971800"/>
            <a:ext cx="3797935" cy="1170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99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alt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600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Notes: </a:t>
            </a:r>
          </a:p>
          <a:p>
            <a:pPr marL="0" indent="0">
              <a:buNone/>
            </a:pPr>
            <a:r>
              <a:rPr lang="en-US" sz="1800" b="0" kern="0" dirty="0" smtClean="0"/>
              <a:t> </a:t>
            </a:r>
          </a:p>
          <a:p>
            <a:pPr lvl="1"/>
            <a:r>
              <a:rPr lang="en-US" sz="1800" kern="0" dirty="0" smtClean="0"/>
              <a:t>The </a:t>
            </a:r>
            <a:r>
              <a:rPr lang="en-US" sz="1800" kern="0" dirty="0" err="1" smtClean="0"/>
              <a:t>80MHz</a:t>
            </a:r>
            <a:r>
              <a:rPr lang="en-US" sz="1800" kern="0" dirty="0" smtClean="0"/>
              <a:t> </a:t>
            </a:r>
            <a:r>
              <a:rPr lang="en-US" sz="1800" kern="0" dirty="0" err="1" smtClean="0"/>
              <a:t>OFDMA</a:t>
            </a:r>
            <a:r>
              <a:rPr lang="en-US" sz="1800" kern="0" dirty="0" smtClean="0"/>
              <a:t> design applies to any RU&lt;996 for all modes of transmission, SU, DL MU, TB </a:t>
            </a:r>
            <a:r>
              <a:rPr lang="en-US" sz="1800" kern="0" dirty="0" err="1" smtClean="0"/>
              <a:t>PPDU</a:t>
            </a:r>
            <a:r>
              <a:rPr lang="en-US" sz="1800" kern="0" dirty="0" smtClean="0"/>
              <a:t>, with and without puncturing</a:t>
            </a:r>
          </a:p>
          <a:p>
            <a:pPr lvl="1"/>
            <a:r>
              <a:rPr lang="en-US" sz="1800" dirty="0"/>
              <a:t>Non-</a:t>
            </a:r>
            <a:r>
              <a:rPr lang="en-US" sz="1800" dirty="0" err="1"/>
              <a:t>OFDMA</a:t>
            </a:r>
            <a:r>
              <a:rPr lang="en-US" sz="1800" dirty="0"/>
              <a:t> full BW </a:t>
            </a:r>
            <a:r>
              <a:rPr lang="en-US" sz="1800" dirty="0" err="1"/>
              <a:t>80MHz</a:t>
            </a:r>
            <a:r>
              <a:rPr lang="en-US" sz="1800" dirty="0"/>
              <a:t> segment uses </a:t>
            </a:r>
            <a:r>
              <a:rPr lang="en-US" sz="1800" dirty="0" err="1"/>
              <a:t>996RU</a:t>
            </a:r>
            <a:r>
              <a:rPr lang="en-US" sz="1800" dirty="0"/>
              <a:t> design </a:t>
            </a:r>
          </a:p>
          <a:p>
            <a:pPr lvl="1"/>
            <a:r>
              <a:rPr lang="en-US" sz="1800" dirty="0"/>
              <a:t>Any punctured </a:t>
            </a:r>
            <a:r>
              <a:rPr lang="en-US" sz="1800" dirty="0" err="1"/>
              <a:t>80MHz</a:t>
            </a:r>
            <a:r>
              <a:rPr lang="en-US" sz="1800" dirty="0"/>
              <a:t> segment uses the </a:t>
            </a:r>
            <a:r>
              <a:rPr lang="en-US" sz="1800" dirty="0" err="1"/>
              <a:t>OFDMA</a:t>
            </a:r>
            <a:r>
              <a:rPr lang="en-US" sz="1800" dirty="0"/>
              <a:t> tone plan</a:t>
            </a:r>
          </a:p>
          <a:p>
            <a:pPr lvl="1"/>
            <a:r>
              <a:rPr lang="en-US" sz="1800" dirty="0"/>
              <a:t>For each </a:t>
            </a:r>
            <a:r>
              <a:rPr lang="en-US" sz="1800" dirty="0" err="1"/>
              <a:t>80MHz</a:t>
            </a:r>
            <a:r>
              <a:rPr lang="en-US" sz="1800" dirty="0"/>
              <a:t> segment in </a:t>
            </a:r>
            <a:r>
              <a:rPr lang="en-US" sz="1800" dirty="0" err="1"/>
              <a:t>160MHz</a:t>
            </a:r>
            <a:r>
              <a:rPr lang="en-US" sz="1800" dirty="0"/>
              <a:t>, </a:t>
            </a:r>
            <a:r>
              <a:rPr lang="en-US" sz="1800" dirty="0" err="1"/>
              <a:t>240MHz</a:t>
            </a:r>
            <a:r>
              <a:rPr lang="en-US" sz="1800" dirty="0"/>
              <a:t> or </a:t>
            </a:r>
            <a:r>
              <a:rPr lang="en-US" sz="1800" dirty="0" err="1"/>
              <a:t>320MHz</a:t>
            </a:r>
            <a:r>
              <a:rPr lang="en-US" sz="1800" dirty="0"/>
              <a:t>:  if it’s </a:t>
            </a:r>
            <a:r>
              <a:rPr lang="en-US" sz="1800" dirty="0" smtClean="0"/>
              <a:t>punctured or used </a:t>
            </a:r>
            <a:r>
              <a:rPr lang="en-US" sz="1800" dirty="0"/>
              <a:t>for </a:t>
            </a:r>
            <a:r>
              <a:rPr lang="en-US" sz="1800" dirty="0" err="1"/>
              <a:t>OFDMA</a:t>
            </a:r>
            <a:r>
              <a:rPr lang="en-US" sz="1800" dirty="0"/>
              <a:t> the </a:t>
            </a:r>
            <a:r>
              <a:rPr lang="en-US" sz="1800" dirty="0" err="1"/>
              <a:t>80MHz</a:t>
            </a:r>
            <a:r>
              <a:rPr lang="en-US" sz="1800" dirty="0"/>
              <a:t> </a:t>
            </a:r>
            <a:r>
              <a:rPr lang="en-US" sz="1800" dirty="0" err="1"/>
              <a:t>OFDMA</a:t>
            </a:r>
            <a:r>
              <a:rPr lang="en-US" sz="1800" dirty="0"/>
              <a:t> tone plan is used, if it’s used for non-</a:t>
            </a:r>
            <a:r>
              <a:rPr lang="en-US" sz="1800" dirty="0" err="1"/>
              <a:t>OFDMA</a:t>
            </a:r>
            <a:r>
              <a:rPr lang="en-US" sz="1800" dirty="0"/>
              <a:t> </a:t>
            </a:r>
            <a:r>
              <a:rPr lang="en-US" sz="1800" dirty="0" smtClean="0"/>
              <a:t>and non-punctured the </a:t>
            </a:r>
            <a:r>
              <a:rPr lang="en-US" sz="1800" dirty="0" err="1"/>
              <a:t>996RU</a:t>
            </a:r>
            <a:r>
              <a:rPr lang="en-US" sz="1800" dirty="0"/>
              <a:t> tone plan is </a:t>
            </a:r>
            <a:r>
              <a:rPr lang="en-US" sz="1800" dirty="0" smtClean="0"/>
              <a:t>used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546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 smtClean="0"/>
              <a:t>Proposed an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tone plan to solve the issues of the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tone plan without requiring new RU design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The new tone plan requires very minor modification to the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tone plan and ensures better performance and consistency in puncturing and non-puncturing cases.</a:t>
            </a:r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5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317813</TotalTime>
  <Words>963</Words>
  <Application>Microsoft Office PowerPoint</Application>
  <PresentationFormat>On-screen Show (4:3)</PresentationFormat>
  <Paragraphs>148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80MHz OFDMA Tone Plan</vt:lpstr>
      <vt:lpstr>Abstract</vt:lpstr>
      <vt:lpstr>Re-cap of Issues</vt:lpstr>
      <vt:lpstr>Cont.</vt:lpstr>
      <vt:lpstr>An Example Simulation Result</vt:lpstr>
      <vt:lpstr>Cont. </vt:lpstr>
      <vt:lpstr>Proposal for 80MHz OFDMA Tone Plan </vt:lpstr>
      <vt:lpstr>Cont.</vt:lpstr>
      <vt:lpstr>Summary</vt:lpstr>
      <vt:lpstr>References</vt:lpstr>
      <vt:lpstr>Straw Poll 1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1526</cp:revision>
  <cp:lastPrinted>1998-02-10T13:28:06Z</cp:lastPrinted>
  <dcterms:created xsi:type="dcterms:W3CDTF">2007-05-21T21:00:37Z</dcterms:created>
  <dcterms:modified xsi:type="dcterms:W3CDTF">2020-04-27T20:44:04Z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