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77" r:id="rId3"/>
    <p:sldId id="378" r:id="rId4"/>
    <p:sldId id="379" r:id="rId5"/>
    <p:sldId id="381" r:id="rId6"/>
    <p:sldId id="380" r:id="rId7"/>
    <p:sldId id="382" r:id="rId8"/>
    <p:sldId id="383" r:id="rId9"/>
    <p:sldId id="348" r:id="rId10"/>
    <p:sldId id="38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802.11-20/0661-04-00be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Group addressed frames delivery for MLO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176766"/>
              </p:ext>
            </p:extLst>
          </p:nvPr>
        </p:nvGraphicFramePr>
        <p:xfrm>
          <a:off x="1150937" y="2663825"/>
          <a:ext cx="6918325" cy="399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7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7" y="2663825"/>
                        <a:ext cx="6918325" cy="399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</a:t>
            </a:r>
            <a:r>
              <a:rPr lang="en-US" altLang="zh-CN" dirty="0"/>
              <a:t>you agree that each AP in an AP MLD shall </a:t>
            </a:r>
            <a:r>
              <a:rPr lang="en-US" altLang="zh-CN" dirty="0" smtClean="0"/>
              <a:t>independently transmit </a:t>
            </a:r>
            <a:r>
              <a:rPr lang="en-US" altLang="zh-CN" dirty="0"/>
              <a:t>all </a:t>
            </a:r>
            <a:r>
              <a:rPr lang="en-US" altLang="zh-CN" dirty="0" err="1" smtClean="0"/>
              <a:t>bufferable</a:t>
            </a:r>
            <a:r>
              <a:rPr lang="en-US" altLang="zh-CN" dirty="0" smtClean="0"/>
              <a:t> group </a:t>
            </a:r>
            <a:r>
              <a:rPr lang="en-US" altLang="zh-CN" dirty="0"/>
              <a:t>addressed Management frames immediately after every DTIM beacon </a:t>
            </a:r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In the SFD, we agreed that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A non-AP MLD monitors and performs basic operations (such as traffic indication, BSS parameter updates, etc.) on one or more link(s).</a:t>
            </a:r>
            <a:endParaRPr lang="zh-CN" altLang="zh-CN" sz="1600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As per reference [1] [2</a:t>
            </a:r>
            <a:r>
              <a:rPr lang="en-US" altLang="zh-CN" sz="2400" b="1" dirty="0" smtClean="0">
                <a:ea typeface="+mn-ea"/>
                <a:cs typeface="+mn-cs"/>
              </a:rPr>
              <a:t>], it is straight forward to just have one link to monitor the traffic notification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Today, DL traffic includes DL individual addressed BUs and group addressed BUs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DL traffic </a:t>
            </a:r>
            <a:r>
              <a:rPr lang="en-US" altLang="zh-CN" sz="1600" dirty="0" smtClean="0"/>
              <a:t>notification </a:t>
            </a:r>
            <a:r>
              <a:rPr lang="en-US" altLang="zh-CN" sz="1600" dirty="0"/>
              <a:t>is carried in Beacon frame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this contribution, we focus on </a:t>
            </a:r>
            <a:r>
              <a:rPr lang="en-US" altLang="zh-CN" sz="2400" b="1" dirty="0"/>
              <a:t>group addressed </a:t>
            </a:r>
            <a:r>
              <a:rPr lang="en-US" altLang="zh-CN" sz="2400" b="1" dirty="0" smtClean="0"/>
              <a:t>BUs delivery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These group </a:t>
            </a:r>
            <a:r>
              <a:rPr lang="en-US" altLang="zh-CN" sz="1600" dirty="0" smtClean="0"/>
              <a:t>addressed </a:t>
            </a:r>
            <a:r>
              <a:rPr lang="en-US" altLang="zh-CN" sz="1600" dirty="0"/>
              <a:t>BUs </a:t>
            </a:r>
            <a:r>
              <a:rPr lang="en-US" altLang="zh-CN" sz="1600" dirty="0" smtClean="0"/>
              <a:t>do not require acknowledgement</a:t>
            </a:r>
            <a:r>
              <a:rPr lang="en-US" altLang="zh-CN" sz="1600" dirty="0"/>
              <a:t>,</a:t>
            </a:r>
            <a:r>
              <a:rPr lang="en-US" altLang="zh-CN" sz="1600" dirty="0" smtClean="0"/>
              <a:t> like GCR </a:t>
            </a:r>
            <a:r>
              <a:rPr lang="en-US" altLang="zh-CN" sz="1600" dirty="0"/>
              <a:t>group address </a:t>
            </a:r>
            <a:r>
              <a:rPr lang="en-US" altLang="zh-CN" sz="1600" dirty="0" smtClean="0"/>
              <a:t>frames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Try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to reuse the existing </a:t>
            </a:r>
            <a:r>
              <a:rPr lang="en-US" altLang="zh-CN" sz="1600" dirty="0"/>
              <a:t>group addressed BUs delivery </a:t>
            </a:r>
            <a:r>
              <a:rPr lang="en-US" altLang="zh-CN" sz="1600" dirty="0" smtClean="0"/>
              <a:t>mechanism for multi-link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Group addressed BUs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From frame type perspective, group </a:t>
            </a:r>
            <a:r>
              <a:rPr lang="en-US" altLang="zh-CN" dirty="0"/>
              <a:t>addressed </a:t>
            </a:r>
            <a:r>
              <a:rPr lang="en-US" altLang="zh-CN" dirty="0" smtClean="0"/>
              <a:t>BUs contain the following two types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Group addressed management </a:t>
            </a:r>
            <a:r>
              <a:rPr lang="en-US" altLang="zh-CN" sz="1600" dirty="0" smtClean="0"/>
              <a:t>frames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Group addressed </a:t>
            </a:r>
            <a:r>
              <a:rPr lang="en-US" altLang="zh-CN" sz="1600" dirty="0"/>
              <a:t>data </a:t>
            </a:r>
            <a:r>
              <a:rPr lang="en-US" altLang="zh-CN" sz="1600" dirty="0" smtClean="0"/>
              <a:t>frames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From </a:t>
            </a:r>
            <a:r>
              <a:rPr lang="en-US" altLang="zh-CN" sz="2400" b="1" dirty="0" smtClean="0">
                <a:ea typeface="+mn-ea"/>
                <a:cs typeface="+mn-cs"/>
              </a:rPr>
              <a:t>transmission scheme perspective</a:t>
            </a:r>
            <a:r>
              <a:rPr lang="en-US" altLang="zh-CN" sz="2400" b="1" dirty="0">
                <a:ea typeface="+mn-ea"/>
                <a:cs typeface="+mn-cs"/>
              </a:rPr>
              <a:t>, </a:t>
            </a:r>
            <a:r>
              <a:rPr lang="en-US" altLang="zh-CN" sz="2400" b="1" dirty="0" smtClean="0">
                <a:ea typeface="+mn-ea"/>
                <a:cs typeface="+mn-cs"/>
              </a:rPr>
              <a:t>group </a:t>
            </a:r>
            <a:r>
              <a:rPr lang="en-US" altLang="zh-CN" sz="2400" b="1" dirty="0">
                <a:ea typeface="+mn-ea"/>
                <a:cs typeface="+mn-cs"/>
              </a:rPr>
              <a:t>addressed BUs </a:t>
            </a:r>
            <a:r>
              <a:rPr lang="en-US" altLang="zh-CN" sz="2400" b="1" dirty="0" smtClean="0">
                <a:ea typeface="+mn-ea"/>
                <a:cs typeface="+mn-cs"/>
              </a:rPr>
              <a:t>can also be classified as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Broadcast BUs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Multicast BUs</a:t>
            </a:r>
            <a:endParaRPr lang="en-US" altLang="zh-CN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In</a:t>
            </a:r>
            <a:r>
              <a:rPr lang="zh-CN" altLang="en-US" sz="2400" b="1" dirty="0">
                <a:ea typeface="+mn-ea"/>
                <a:cs typeface="+mn-cs"/>
              </a:rPr>
              <a:t> </a:t>
            </a:r>
            <a:r>
              <a:rPr lang="en-US" altLang="zh-CN" sz="2400" b="1" dirty="0">
                <a:ea typeface="+mn-ea"/>
                <a:cs typeface="+mn-cs"/>
              </a:rPr>
              <a:t>the existing spec, </a:t>
            </a:r>
            <a:r>
              <a:rPr lang="en-US" altLang="zh-CN" sz="2400" b="1" dirty="0" smtClean="0">
                <a:ea typeface="+mn-ea"/>
                <a:cs typeface="+mn-cs"/>
              </a:rPr>
              <a:t>group addressed BUs (if any</a:t>
            </a:r>
            <a:r>
              <a:rPr lang="en-US" altLang="zh-CN" sz="2400" b="1" dirty="0">
                <a:ea typeface="+mn-ea"/>
                <a:cs typeface="+mn-cs"/>
              </a:rPr>
              <a:t>)</a:t>
            </a:r>
            <a:r>
              <a:rPr lang="en-US" altLang="zh-CN" sz="2400" b="1" dirty="0" smtClean="0">
                <a:ea typeface="+mn-ea"/>
                <a:cs typeface="+mn-cs"/>
              </a:rPr>
              <a:t> are immediately delivered after DTIM beacon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Whether there </a:t>
            </a:r>
            <a:r>
              <a:rPr lang="en-US" altLang="zh-CN" sz="1600" dirty="0" smtClean="0"/>
              <a:t>are </a:t>
            </a:r>
            <a:r>
              <a:rPr lang="en-US" altLang="zh-CN" sz="1600" dirty="0"/>
              <a:t>group addressed </a:t>
            </a:r>
            <a:r>
              <a:rPr lang="en-US" altLang="zh-CN" sz="1600" dirty="0" smtClean="0"/>
              <a:t>BUs </a:t>
            </a:r>
            <a:r>
              <a:rPr lang="en-US" altLang="zh-CN" sz="1600" dirty="0"/>
              <a:t>is indicated by the first bit of Bitmap Control field in the TIM </a:t>
            </a:r>
            <a:r>
              <a:rPr lang="en-US" altLang="zh-CN" sz="1600" dirty="0" smtClean="0"/>
              <a:t>element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No further finer mechanisms for different types of group addressed BUs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</a:t>
            </a:r>
            <a:r>
              <a:rPr lang="en-US" altLang="zh-CN" dirty="0" smtClean="0"/>
              <a:t>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799" y="1656567"/>
            <a:ext cx="8064125" cy="4114800"/>
          </a:xfrm>
        </p:spPr>
        <p:txBody>
          <a:bodyPr/>
          <a:lstStyle/>
          <a:p>
            <a:r>
              <a:rPr lang="en-US" altLang="zh-CN" sz="2000" dirty="0" smtClean="0"/>
              <a:t>There may exist two schemes to delivery group addressed BUs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ea typeface="+mn-ea"/>
                <a:cs typeface="+mn-cs"/>
              </a:rPr>
              <a:t>Opt 1</a:t>
            </a:r>
            <a:r>
              <a:rPr lang="zh-CN" altLang="en-US" b="1" dirty="0">
                <a:ea typeface="+mn-ea"/>
                <a:cs typeface="+mn-cs"/>
              </a:rPr>
              <a:t>： </a:t>
            </a:r>
            <a:r>
              <a:rPr lang="en-US" altLang="zh-CN" b="1" dirty="0">
                <a:ea typeface="+mn-ea"/>
                <a:cs typeface="+mn-cs"/>
              </a:rPr>
              <a:t>Deliver all the group </a:t>
            </a:r>
            <a:r>
              <a:rPr lang="en-US" altLang="zh-CN" b="1" dirty="0" smtClean="0">
                <a:ea typeface="+mn-ea"/>
                <a:cs typeface="+mn-cs"/>
              </a:rPr>
              <a:t>addressed </a:t>
            </a:r>
            <a:r>
              <a:rPr lang="en-US" altLang="zh-CN" b="1" dirty="0">
                <a:ea typeface="+mn-ea"/>
                <a:cs typeface="+mn-cs"/>
              </a:rPr>
              <a:t>BUs of all the links to the STA MLD on a configured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It may be applied to multicast addressed data frames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But it can not be applied to either group addressed management frames or broadcast addressed data frames because of coexistence of legacy STAs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Broadcast addressed data frames shall be sent on all the links of the AP MLD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Group addressed management frames shall be sent on its related link, otherwise it would bloat the group addressed BUs transmission time on a configured link and waste the power of the legacy STA and single link STA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In this option, </a:t>
            </a:r>
            <a:r>
              <a:rPr lang="en-US" altLang="zh-CN" sz="1600" dirty="0"/>
              <a:t>i</a:t>
            </a:r>
            <a:r>
              <a:rPr lang="en-US" altLang="zh-CN" sz="1600" dirty="0" smtClean="0"/>
              <a:t>t is likely to have duplicated group addressed BU on every link if each STA MLD </a:t>
            </a:r>
            <a:r>
              <a:rPr lang="en-US" altLang="zh-CN" sz="1600" dirty="0"/>
              <a:t>has </a:t>
            </a:r>
            <a:r>
              <a:rPr lang="en-US" altLang="zh-CN" sz="1600" dirty="0" smtClean="0"/>
              <a:t>a different </a:t>
            </a:r>
            <a:r>
              <a:rPr lang="en-US" altLang="zh-CN" sz="1600" dirty="0"/>
              <a:t>configured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95" name="组合 94"/>
          <p:cNvGrpSpPr/>
          <p:nvPr/>
        </p:nvGrpSpPr>
        <p:grpSpPr>
          <a:xfrm>
            <a:off x="76200" y="4800600"/>
            <a:ext cx="8955081" cy="1673982"/>
            <a:chOff x="76200" y="4401593"/>
            <a:chExt cx="8955081" cy="2072407"/>
          </a:xfrm>
        </p:grpSpPr>
        <p:sp>
          <p:nvSpPr>
            <p:cNvPr id="39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40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41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44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5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46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48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49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50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54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5" name="直接连接符 54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直接连接符 55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直接连接符 56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直接连接符 57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直接连接符 58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直接连接符 59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直接连接符 60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直接连接符 61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3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3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74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5" name="直接连接符 74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直接连接符 75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7" name="直接连接符 76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直接连接符 77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9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134"/>
            <p:cNvSpPr/>
            <p:nvPr/>
          </p:nvSpPr>
          <p:spPr bwMode="auto">
            <a:xfrm>
              <a:off x="5026319" y="5882351"/>
              <a:ext cx="2593681" cy="247378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1+2+3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0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1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6197810" y="6198442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33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6002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Opt </a:t>
            </a:r>
            <a:r>
              <a:rPr lang="en-US" altLang="zh-CN" sz="2000" dirty="0" smtClean="0"/>
              <a:t>2: Deliver the </a:t>
            </a:r>
            <a:r>
              <a:rPr lang="en-US" altLang="zh-CN" sz="2000" dirty="0"/>
              <a:t>group </a:t>
            </a:r>
            <a:r>
              <a:rPr lang="en-US" altLang="zh-CN" sz="2000" dirty="0" smtClean="0"/>
              <a:t>addressed </a:t>
            </a:r>
            <a:r>
              <a:rPr lang="en-US" altLang="zh-CN" sz="2000" dirty="0"/>
              <a:t>BUs </a:t>
            </a:r>
            <a:r>
              <a:rPr lang="en-US" altLang="zh-CN" sz="2000" dirty="0" smtClean="0"/>
              <a:t>on a </a:t>
            </a:r>
            <a:r>
              <a:rPr lang="en-US" altLang="zh-CN" sz="2000" dirty="0" err="1" smtClean="0"/>
              <a:t>corresoding</a:t>
            </a:r>
            <a:r>
              <a:rPr lang="en-US" altLang="zh-CN" sz="2000" dirty="0" smtClean="0"/>
              <a:t> link immediately after DTIM beacon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Follow the existing group </a:t>
            </a:r>
            <a:r>
              <a:rPr lang="en-US" altLang="zh-CN" sz="1600" dirty="0" smtClean="0"/>
              <a:t>addressed BUs </a:t>
            </a:r>
            <a:r>
              <a:rPr lang="en-US" altLang="zh-CN" sz="1600" dirty="0"/>
              <a:t>delivery </a:t>
            </a:r>
            <a:r>
              <a:rPr lang="en-US" altLang="zh-CN" sz="1600" dirty="0" smtClean="0"/>
              <a:t>mechanisms, no need to have separate schemes for different group BU types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Group </a:t>
            </a:r>
            <a:r>
              <a:rPr lang="en-US" altLang="zh-CN" sz="1600" dirty="0"/>
              <a:t>addressed management frames </a:t>
            </a:r>
            <a:r>
              <a:rPr lang="en-US" altLang="zh-CN" sz="1600" dirty="0" smtClean="0"/>
              <a:t>are sent </a:t>
            </a:r>
            <a:r>
              <a:rPr lang="en-US" altLang="zh-CN" sz="1600" dirty="0"/>
              <a:t>on its </a:t>
            </a:r>
            <a:r>
              <a:rPr lang="en-US" altLang="zh-CN" sz="1600" dirty="0" smtClean="0"/>
              <a:t>corresponding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Broadcast </a:t>
            </a:r>
            <a:r>
              <a:rPr lang="en-US" altLang="zh-CN" sz="1600" dirty="0"/>
              <a:t>addressed data frames </a:t>
            </a:r>
            <a:r>
              <a:rPr lang="en-US" altLang="zh-CN" sz="1600" dirty="0" smtClean="0"/>
              <a:t>are sent </a:t>
            </a:r>
            <a:r>
              <a:rPr lang="en-US" altLang="zh-CN" sz="1600" dirty="0"/>
              <a:t>on all the links of the AP </a:t>
            </a:r>
            <a:r>
              <a:rPr lang="en-US" altLang="zh-CN" sz="1600" dirty="0" smtClean="0"/>
              <a:t>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Multicast addressed data frames are sent in some link(s) as per AP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MLD’s implementation algorithm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/>
              <a:t>Multicast addressed data </a:t>
            </a:r>
            <a:r>
              <a:rPr lang="en-US" altLang="zh-CN" sz="1200" dirty="0" smtClean="0"/>
              <a:t>frames are sent to a specific group of STAs, not to all the STAs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However, each STA MLD in this specific group may configure a different link to monitor traffic indication.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Maybe AP could </a:t>
            </a:r>
            <a:r>
              <a:rPr lang="en-US" altLang="zh-CN" sz="1200" dirty="0"/>
              <a:t>choose some </a:t>
            </a:r>
            <a:r>
              <a:rPr lang="en-US" altLang="zh-CN" sz="1200" dirty="0" smtClean="0"/>
              <a:t>implementation algorithm to deliver them separately on one or more links as </a:t>
            </a:r>
            <a:r>
              <a:rPr lang="en-US" altLang="zh-CN" sz="1200" dirty="0"/>
              <a:t>AP know this specific group </a:t>
            </a:r>
            <a:r>
              <a:rPr lang="en-US" altLang="zh-CN" sz="1200" dirty="0" smtClean="0"/>
              <a:t>, not duplicate them of all the links and send them on a configured link</a:t>
            </a:r>
          </a:p>
          <a:p>
            <a:pPr lvl="1" indent="285750">
              <a:buFont typeface="Arial" panose="020B0604020202020204" pitchFamily="34" charset="0"/>
              <a:buChar char="–"/>
            </a:pPr>
            <a:endParaRPr lang="en-US" altLang="zh-CN" sz="1200" dirty="0"/>
          </a:p>
          <a:p>
            <a:pPr lvl="1" indent="285750">
              <a:buFont typeface="Arial" panose="020B0604020202020204" pitchFamily="34" charset="0"/>
              <a:buChar char="–"/>
            </a:pPr>
            <a:endParaRPr lang="en-US" altLang="zh-CN" sz="12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76200" y="4953000"/>
            <a:ext cx="8955081" cy="1521582"/>
            <a:chOff x="76200" y="4401593"/>
            <a:chExt cx="8955081" cy="2072407"/>
          </a:xfrm>
        </p:grpSpPr>
        <p:sp>
          <p:nvSpPr>
            <p:cNvPr id="8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4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16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17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8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19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接连接符 25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6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连接符 37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接连接符 39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134"/>
            <p:cNvSpPr/>
            <p:nvPr/>
          </p:nvSpPr>
          <p:spPr bwMode="auto">
            <a:xfrm>
              <a:off x="5026320" y="5882350"/>
              <a:ext cx="1115948" cy="27222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5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6280194" y="6207592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</a:t>
            </a:r>
            <a:r>
              <a:rPr lang="en-US" altLang="zh-CN" dirty="0" smtClean="0"/>
              <a:t>delivery with configured 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2631" y="1832392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For option 1, it requires a configured link to receive traffic for a STA MLD, otherwise the AP MLD does not know how to deliver them (lazy scheme-do duplication)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Actually if there </a:t>
            </a:r>
            <a:r>
              <a:rPr lang="en-US" altLang="zh-CN" sz="1600" dirty="0" smtClean="0"/>
              <a:t>is a </a:t>
            </a:r>
            <a:r>
              <a:rPr lang="en-US" altLang="zh-CN" sz="1600" dirty="0"/>
              <a:t>configured </a:t>
            </a:r>
            <a:r>
              <a:rPr lang="en-US" altLang="zh-CN" sz="1600" dirty="0" smtClean="0"/>
              <a:t>link but different configured link </a:t>
            </a:r>
            <a:r>
              <a:rPr lang="en-US" altLang="zh-CN" sz="1600" dirty="0"/>
              <a:t>for each STA </a:t>
            </a:r>
            <a:r>
              <a:rPr lang="en-US" altLang="zh-CN" sz="1600" dirty="0" smtClean="0"/>
              <a:t>MLD</a:t>
            </a:r>
            <a:r>
              <a:rPr lang="zh-CN" altLang="en-US" sz="1600" dirty="0" smtClean="0"/>
              <a:t>，</a:t>
            </a:r>
            <a:r>
              <a:rPr lang="en-US" altLang="zh-CN" sz="1600" dirty="0" smtClean="0"/>
              <a:t>it still needs duplication</a:t>
            </a:r>
            <a:endParaRPr lang="en-US" altLang="zh-CN" sz="1600" dirty="0"/>
          </a:p>
          <a:p>
            <a:r>
              <a:rPr lang="en-US" altLang="zh-CN" sz="2000" dirty="0" smtClean="0"/>
              <a:t>Example without configured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No need group BUs duplication of all the </a:t>
            </a:r>
            <a:r>
              <a:rPr lang="en-US" altLang="zh-CN" sz="1600" dirty="0" smtClean="0"/>
              <a:t>links </a:t>
            </a:r>
            <a:r>
              <a:rPr lang="en-US" altLang="zh-CN" sz="1600" dirty="0"/>
              <a:t>in option 2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/>
              <a:t>Example </a:t>
            </a:r>
            <a:r>
              <a:rPr lang="en-US" altLang="zh-CN" sz="2000" dirty="0" smtClean="0"/>
              <a:t>with configured link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84" name="组合 83"/>
          <p:cNvGrpSpPr/>
          <p:nvPr/>
        </p:nvGrpSpPr>
        <p:grpSpPr>
          <a:xfrm>
            <a:off x="1219200" y="5454093"/>
            <a:ext cx="6781800" cy="951780"/>
            <a:chOff x="76200" y="4902528"/>
            <a:chExt cx="6096000" cy="1266172"/>
          </a:xfrm>
        </p:grpSpPr>
        <p:sp>
          <p:nvSpPr>
            <p:cNvPr id="38" name="Rectangle 27"/>
            <p:cNvSpPr/>
            <p:nvPr/>
          </p:nvSpPr>
          <p:spPr bwMode="auto">
            <a:xfrm>
              <a:off x="213246" y="50302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40" name="Rectangle 78"/>
            <p:cNvSpPr/>
            <p:nvPr/>
          </p:nvSpPr>
          <p:spPr bwMode="auto">
            <a:xfrm>
              <a:off x="76200" y="4953001"/>
              <a:ext cx="778967" cy="116214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111"/>
            <p:cNvSpPr txBox="1"/>
            <p:nvPr/>
          </p:nvSpPr>
          <p:spPr>
            <a:xfrm>
              <a:off x="838200" y="5097901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42" name="TextBox 120"/>
            <p:cNvSpPr txBox="1"/>
            <p:nvPr/>
          </p:nvSpPr>
          <p:spPr>
            <a:xfrm>
              <a:off x="4711534" y="522849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3" name="TextBox 121"/>
            <p:cNvSpPr txBox="1"/>
            <p:nvPr/>
          </p:nvSpPr>
          <p:spPr>
            <a:xfrm>
              <a:off x="1377849" y="502565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47" name="Straight Connector 102"/>
            <p:cNvCxnSpPr/>
            <p:nvPr/>
          </p:nvCxnSpPr>
          <p:spPr bwMode="auto">
            <a:xfrm>
              <a:off x="1427131" y="5253044"/>
              <a:ext cx="3678269" cy="2742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49" name="Rectangle 134"/>
            <p:cNvSpPr/>
            <p:nvPr/>
          </p:nvSpPr>
          <p:spPr bwMode="auto">
            <a:xfrm>
              <a:off x="2230572" y="4937023"/>
              <a:ext cx="717675" cy="31228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直接连接符 53"/>
            <p:cNvCxnSpPr/>
            <p:nvPr/>
          </p:nvCxnSpPr>
          <p:spPr bwMode="auto">
            <a:xfrm>
              <a:off x="1826708" y="514384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直接连接符 54"/>
            <p:cNvCxnSpPr/>
            <p:nvPr/>
          </p:nvCxnSpPr>
          <p:spPr bwMode="auto">
            <a:xfrm flipH="1">
              <a:off x="1735633" y="5143849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直接连接符 55"/>
            <p:cNvCxnSpPr/>
            <p:nvPr/>
          </p:nvCxnSpPr>
          <p:spPr bwMode="auto">
            <a:xfrm flipH="1">
              <a:off x="1907192" y="5151566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直接连接符 56"/>
            <p:cNvCxnSpPr/>
            <p:nvPr/>
          </p:nvCxnSpPr>
          <p:spPr bwMode="auto">
            <a:xfrm flipH="1">
              <a:off x="2058546" y="5147990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8" name="Rectangle 134"/>
            <p:cNvSpPr/>
            <p:nvPr/>
          </p:nvSpPr>
          <p:spPr bwMode="auto">
            <a:xfrm>
              <a:off x="3180553" y="4902528"/>
              <a:ext cx="866878" cy="37034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192152" y="57541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126"/>
            <p:cNvSpPr/>
            <p:nvPr/>
          </p:nvSpPr>
          <p:spPr bwMode="auto">
            <a:xfrm>
              <a:off x="1389350" y="5851163"/>
              <a:ext cx="3716050" cy="6882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Box 129"/>
            <p:cNvSpPr txBox="1"/>
            <p:nvPr/>
          </p:nvSpPr>
          <p:spPr>
            <a:xfrm>
              <a:off x="4719369" y="59224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Box 130"/>
            <p:cNvSpPr txBox="1"/>
            <p:nvPr/>
          </p:nvSpPr>
          <p:spPr>
            <a:xfrm>
              <a:off x="1396094" y="566554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Straight Connector 127"/>
            <p:cNvCxnSpPr/>
            <p:nvPr/>
          </p:nvCxnSpPr>
          <p:spPr bwMode="auto">
            <a:xfrm>
              <a:off x="1385833" y="5914260"/>
              <a:ext cx="3871967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66" name="TextBox 169"/>
            <p:cNvSpPr txBox="1"/>
            <p:nvPr/>
          </p:nvSpPr>
          <p:spPr>
            <a:xfrm>
              <a:off x="796780" y="579791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7" name="直接连接符 66"/>
            <p:cNvCxnSpPr/>
            <p:nvPr/>
          </p:nvCxnSpPr>
          <p:spPr bwMode="auto">
            <a:xfrm>
              <a:off x="2453275" y="581111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直接连接符 67"/>
            <p:cNvCxnSpPr/>
            <p:nvPr/>
          </p:nvCxnSpPr>
          <p:spPr bwMode="auto">
            <a:xfrm flipH="1">
              <a:off x="2362200" y="5811111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H="1">
              <a:off x="2533759" y="5818828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H="1">
              <a:off x="2685113" y="5815252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1" name="Rectangle 134"/>
            <p:cNvSpPr/>
            <p:nvPr/>
          </p:nvSpPr>
          <p:spPr bwMode="auto">
            <a:xfrm>
              <a:off x="2832776" y="5596496"/>
              <a:ext cx="717675" cy="31402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134"/>
            <p:cNvSpPr/>
            <p:nvPr/>
          </p:nvSpPr>
          <p:spPr bwMode="auto">
            <a:xfrm>
              <a:off x="3694987" y="5518470"/>
              <a:ext cx="894373" cy="41403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27"/>
            <p:cNvSpPr/>
            <p:nvPr/>
          </p:nvSpPr>
          <p:spPr bwMode="auto">
            <a:xfrm>
              <a:off x="5530279" y="5056867"/>
              <a:ext cx="489521" cy="352406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5" name="Rectangle 78"/>
            <p:cNvSpPr/>
            <p:nvPr/>
          </p:nvSpPr>
          <p:spPr bwMode="auto">
            <a:xfrm>
              <a:off x="5393233" y="4979613"/>
              <a:ext cx="778967" cy="1135536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ctangle 58"/>
            <p:cNvSpPr/>
            <p:nvPr/>
          </p:nvSpPr>
          <p:spPr bwMode="auto">
            <a:xfrm>
              <a:off x="5518996" y="5708059"/>
              <a:ext cx="489521" cy="32267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126"/>
            <p:cNvSpPr/>
            <p:nvPr/>
          </p:nvSpPr>
          <p:spPr bwMode="auto">
            <a:xfrm>
              <a:off x="2859548" y="6029290"/>
              <a:ext cx="491067" cy="135900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3396812" y="5936256"/>
              <a:ext cx="1419408" cy="230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1219200" y="4160043"/>
            <a:ext cx="6781800" cy="926410"/>
            <a:chOff x="76200" y="4937023"/>
            <a:chExt cx="6096000" cy="1232422"/>
          </a:xfrm>
        </p:grpSpPr>
        <p:sp>
          <p:nvSpPr>
            <p:cNvPr id="86" name="Rectangle 27"/>
            <p:cNvSpPr/>
            <p:nvPr/>
          </p:nvSpPr>
          <p:spPr bwMode="auto">
            <a:xfrm>
              <a:off x="213246" y="50302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87" name="Rectangle 78"/>
            <p:cNvSpPr/>
            <p:nvPr/>
          </p:nvSpPr>
          <p:spPr bwMode="auto">
            <a:xfrm>
              <a:off x="76200" y="4953001"/>
              <a:ext cx="778967" cy="116214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Box 111"/>
            <p:cNvSpPr txBox="1"/>
            <p:nvPr/>
          </p:nvSpPr>
          <p:spPr>
            <a:xfrm>
              <a:off x="838200" y="5097901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89" name="TextBox 120"/>
            <p:cNvSpPr txBox="1"/>
            <p:nvPr/>
          </p:nvSpPr>
          <p:spPr>
            <a:xfrm>
              <a:off x="4711534" y="522849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90" name="TextBox 121"/>
            <p:cNvSpPr txBox="1"/>
            <p:nvPr/>
          </p:nvSpPr>
          <p:spPr>
            <a:xfrm>
              <a:off x="1370000" y="5013979"/>
              <a:ext cx="647318" cy="180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91" name="Straight Connector 102"/>
            <p:cNvCxnSpPr/>
            <p:nvPr/>
          </p:nvCxnSpPr>
          <p:spPr bwMode="auto">
            <a:xfrm>
              <a:off x="1427131" y="5253044"/>
              <a:ext cx="3678269" cy="2742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92" name="Rectangle 134"/>
            <p:cNvSpPr/>
            <p:nvPr/>
          </p:nvSpPr>
          <p:spPr bwMode="auto">
            <a:xfrm>
              <a:off x="2230572" y="4937023"/>
              <a:ext cx="717675" cy="31228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3" name="直接连接符 92"/>
            <p:cNvCxnSpPr/>
            <p:nvPr/>
          </p:nvCxnSpPr>
          <p:spPr bwMode="auto">
            <a:xfrm>
              <a:off x="1826708" y="514384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直接连接符 93"/>
            <p:cNvCxnSpPr/>
            <p:nvPr/>
          </p:nvCxnSpPr>
          <p:spPr bwMode="auto">
            <a:xfrm flipH="1">
              <a:off x="1735633" y="5143849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直接连接符 94"/>
            <p:cNvCxnSpPr/>
            <p:nvPr/>
          </p:nvCxnSpPr>
          <p:spPr bwMode="auto">
            <a:xfrm flipH="1">
              <a:off x="1907192" y="5151566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直接连接符 95"/>
            <p:cNvCxnSpPr/>
            <p:nvPr/>
          </p:nvCxnSpPr>
          <p:spPr bwMode="auto">
            <a:xfrm flipH="1">
              <a:off x="2058546" y="5147990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7" name="Rectangle 134"/>
            <p:cNvSpPr/>
            <p:nvPr/>
          </p:nvSpPr>
          <p:spPr bwMode="auto">
            <a:xfrm>
              <a:off x="3180552" y="4979613"/>
              <a:ext cx="1359422" cy="29601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1+2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Rectangle 58"/>
            <p:cNvSpPr/>
            <p:nvPr/>
          </p:nvSpPr>
          <p:spPr bwMode="auto">
            <a:xfrm>
              <a:off x="192152" y="57541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Rectangle 126"/>
            <p:cNvSpPr/>
            <p:nvPr/>
          </p:nvSpPr>
          <p:spPr bwMode="auto">
            <a:xfrm>
              <a:off x="1389350" y="5851163"/>
              <a:ext cx="3716050" cy="6882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TextBox 129"/>
            <p:cNvSpPr txBox="1"/>
            <p:nvPr/>
          </p:nvSpPr>
          <p:spPr>
            <a:xfrm>
              <a:off x="4760919" y="5923224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TextBox 130"/>
            <p:cNvSpPr txBox="1"/>
            <p:nvPr/>
          </p:nvSpPr>
          <p:spPr>
            <a:xfrm>
              <a:off x="1380393" y="563988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2" name="Straight Connector 127"/>
            <p:cNvCxnSpPr/>
            <p:nvPr/>
          </p:nvCxnSpPr>
          <p:spPr bwMode="auto">
            <a:xfrm>
              <a:off x="1385833" y="5914260"/>
              <a:ext cx="3871967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03" name="TextBox 169"/>
            <p:cNvSpPr txBox="1"/>
            <p:nvPr/>
          </p:nvSpPr>
          <p:spPr>
            <a:xfrm>
              <a:off x="796780" y="579791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4" name="直接连接符 103"/>
            <p:cNvCxnSpPr/>
            <p:nvPr/>
          </p:nvCxnSpPr>
          <p:spPr bwMode="auto">
            <a:xfrm>
              <a:off x="2453275" y="581111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5" name="直接连接符 104"/>
            <p:cNvCxnSpPr/>
            <p:nvPr/>
          </p:nvCxnSpPr>
          <p:spPr bwMode="auto">
            <a:xfrm flipH="1">
              <a:off x="2362200" y="5811111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6" name="直接连接符 105"/>
            <p:cNvCxnSpPr/>
            <p:nvPr/>
          </p:nvCxnSpPr>
          <p:spPr bwMode="auto">
            <a:xfrm flipH="1">
              <a:off x="2533759" y="5818828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7" name="直接连接符 106"/>
            <p:cNvCxnSpPr/>
            <p:nvPr/>
          </p:nvCxnSpPr>
          <p:spPr bwMode="auto">
            <a:xfrm flipH="1">
              <a:off x="2685113" y="5815252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8" name="Rectangle 134"/>
            <p:cNvSpPr/>
            <p:nvPr/>
          </p:nvSpPr>
          <p:spPr bwMode="auto">
            <a:xfrm>
              <a:off x="2832776" y="5596496"/>
              <a:ext cx="717675" cy="31402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Rectangle 134"/>
            <p:cNvSpPr/>
            <p:nvPr/>
          </p:nvSpPr>
          <p:spPr bwMode="auto">
            <a:xfrm>
              <a:off x="3694987" y="5596223"/>
              <a:ext cx="1375332" cy="331071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</a:t>
              </a:r>
              <a:r>
                <a:rPr kumimoji="0" lang="en-US" altLang="zh-CN" sz="9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1+2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Rectangle 27"/>
            <p:cNvSpPr/>
            <p:nvPr/>
          </p:nvSpPr>
          <p:spPr bwMode="auto">
            <a:xfrm>
              <a:off x="5530279" y="5056867"/>
              <a:ext cx="489521" cy="352406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1" name="Rectangle 78"/>
            <p:cNvSpPr/>
            <p:nvPr/>
          </p:nvSpPr>
          <p:spPr bwMode="auto">
            <a:xfrm>
              <a:off x="5393233" y="4979613"/>
              <a:ext cx="778967" cy="1135536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Rectangle 58"/>
            <p:cNvSpPr/>
            <p:nvPr/>
          </p:nvSpPr>
          <p:spPr bwMode="auto">
            <a:xfrm>
              <a:off x="5518996" y="5708059"/>
              <a:ext cx="489521" cy="32267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81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with configured 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8788" y="1741035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In option 1, </a:t>
            </a:r>
            <a:r>
              <a:rPr lang="en-US" altLang="zh-CN" sz="1800" dirty="0"/>
              <a:t>a STA MLD </a:t>
            </a:r>
            <a:r>
              <a:rPr lang="en-US" altLang="zh-CN" sz="1800" dirty="0" smtClean="0"/>
              <a:t>uses a configured link to receive group addressed BUs </a:t>
            </a:r>
          </a:p>
          <a:p>
            <a:r>
              <a:rPr lang="en-US" altLang="zh-CN" sz="1800" dirty="0" smtClean="0"/>
              <a:t>However in option 2, a STA MLD could use one or more links to monitor the group addressed BUs notification and then to receive its group addressed BUs on the corresponding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same </a:t>
            </a:r>
            <a:r>
              <a:rPr lang="en-US" altLang="zh-CN" sz="1600" dirty="0" smtClean="0"/>
              <a:t>design philosophy as the existing group BU delivery mechanism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same way as Wake up Radio where it uses group BUs notification to tell the STA whether there are group BUs after DTIM beacon for primary connective radio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No burden to separate different group addressed </a:t>
            </a:r>
            <a:r>
              <a:rPr lang="en-US" altLang="zh-CN" sz="1600" dirty="0" smtClean="0"/>
              <a:t>BUs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Note that option </a:t>
            </a:r>
            <a:r>
              <a:rPr lang="en-US" altLang="zh-CN" sz="1800" b="1" dirty="0">
                <a:ea typeface="+mn-ea"/>
                <a:cs typeface="+mn-cs"/>
              </a:rPr>
              <a:t>2 can still work </a:t>
            </a:r>
            <a:r>
              <a:rPr lang="en-US" altLang="zh-CN" sz="1800" b="1" dirty="0" smtClean="0">
                <a:ea typeface="+mn-ea"/>
                <a:cs typeface="+mn-cs"/>
              </a:rPr>
              <a:t>without obvious overhead increment if there is no </a:t>
            </a:r>
            <a:r>
              <a:rPr lang="en-US" altLang="zh-CN" sz="1800" b="1" dirty="0">
                <a:ea typeface="+mn-ea"/>
                <a:cs typeface="+mn-cs"/>
              </a:rPr>
              <a:t>configured </a:t>
            </a:r>
            <a:r>
              <a:rPr lang="en-US" altLang="zh-CN" sz="1800" b="1" dirty="0" smtClean="0">
                <a:ea typeface="+mn-ea"/>
                <a:cs typeface="+mn-cs"/>
              </a:rPr>
              <a:t>link for the non-AP MLD</a:t>
            </a:r>
            <a:endParaRPr lang="zh-CN" altLang="en-US" sz="18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91400" y="6475413"/>
            <a:ext cx="1184620" cy="184666"/>
          </a:xfrm>
        </p:spPr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82" name="组合 81"/>
          <p:cNvGrpSpPr/>
          <p:nvPr/>
        </p:nvGrpSpPr>
        <p:grpSpPr>
          <a:xfrm>
            <a:off x="1066800" y="4835108"/>
            <a:ext cx="6781800" cy="1731586"/>
            <a:chOff x="954088" y="4439897"/>
            <a:chExt cx="6781800" cy="1731586"/>
          </a:xfrm>
        </p:grpSpPr>
        <p:sp>
          <p:nvSpPr>
            <p:cNvPr id="74" name="Rectangle 126"/>
            <p:cNvSpPr/>
            <p:nvPr/>
          </p:nvSpPr>
          <p:spPr bwMode="auto">
            <a:xfrm>
              <a:off x="3824123" y="4733816"/>
              <a:ext cx="2652877" cy="101039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27"/>
            <p:cNvSpPr/>
            <p:nvPr/>
          </p:nvSpPr>
          <p:spPr bwMode="auto">
            <a:xfrm>
              <a:off x="1106552" y="4530611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78"/>
            <p:cNvSpPr/>
            <p:nvPr/>
          </p:nvSpPr>
          <p:spPr bwMode="auto">
            <a:xfrm>
              <a:off x="954088" y="4439897"/>
              <a:ext cx="866601" cy="136461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111"/>
            <p:cNvSpPr txBox="1"/>
            <p:nvPr/>
          </p:nvSpPr>
          <p:spPr>
            <a:xfrm>
              <a:off x="1801813" y="4610042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1" name="TextBox 120"/>
            <p:cNvSpPr txBox="1"/>
            <p:nvPr/>
          </p:nvSpPr>
          <p:spPr>
            <a:xfrm>
              <a:off x="6110897" y="4763389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2" name="TextBox 121"/>
            <p:cNvSpPr txBox="1"/>
            <p:nvPr/>
          </p:nvSpPr>
          <p:spPr>
            <a:xfrm>
              <a:off x="2402173" y="4525210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13" name="Straight Connector 102"/>
            <p:cNvCxnSpPr/>
            <p:nvPr/>
          </p:nvCxnSpPr>
          <p:spPr bwMode="auto">
            <a:xfrm>
              <a:off x="2613526" y="4792214"/>
              <a:ext cx="4092074" cy="3220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4" name="Rectangle 134"/>
            <p:cNvSpPr/>
            <p:nvPr/>
          </p:nvSpPr>
          <p:spPr bwMode="auto">
            <a:xfrm>
              <a:off x="4227144" y="4525209"/>
              <a:ext cx="798413" cy="262617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 bwMode="auto">
            <a:xfrm>
              <a:off x="3777845" y="4663995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 bwMode="auto">
            <a:xfrm flipH="1">
              <a:off x="3676525" y="4663995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 flipH="1">
              <a:off x="3867385" y="4673056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4035766" y="4668857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Rectangle 134"/>
            <p:cNvSpPr/>
            <p:nvPr/>
          </p:nvSpPr>
          <p:spPr bwMode="auto">
            <a:xfrm>
              <a:off x="5283998" y="4531996"/>
              <a:ext cx="964402" cy="28350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58"/>
            <p:cNvSpPr/>
            <p:nvPr/>
          </p:nvSpPr>
          <p:spPr bwMode="auto">
            <a:xfrm>
              <a:off x="1083085" y="5380630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126"/>
            <p:cNvSpPr/>
            <p:nvPr/>
          </p:nvSpPr>
          <p:spPr bwMode="auto">
            <a:xfrm>
              <a:off x="2414967" y="5494538"/>
              <a:ext cx="4134106" cy="8081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129"/>
            <p:cNvSpPr txBox="1"/>
            <p:nvPr/>
          </p:nvSpPr>
          <p:spPr>
            <a:xfrm>
              <a:off x="6119614" y="5578279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130"/>
            <p:cNvSpPr txBox="1"/>
            <p:nvPr/>
          </p:nvSpPr>
          <p:spPr>
            <a:xfrm>
              <a:off x="2422470" y="5276586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Connector 127"/>
            <p:cNvCxnSpPr/>
            <p:nvPr/>
          </p:nvCxnSpPr>
          <p:spPr bwMode="auto">
            <a:xfrm>
              <a:off x="2456318" y="5571840"/>
              <a:ext cx="430756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25" name="TextBox 169"/>
            <p:cNvSpPr txBox="1"/>
            <p:nvPr/>
          </p:nvSpPr>
          <p:spPr>
            <a:xfrm>
              <a:off x="1755733" y="5432007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 bwMode="auto">
            <a:xfrm>
              <a:off x="2920721" y="5447508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819400" y="5447508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3010259" y="5456570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 flipH="1">
              <a:off x="3178641" y="5452371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134"/>
            <p:cNvSpPr/>
            <p:nvPr/>
          </p:nvSpPr>
          <p:spPr bwMode="auto">
            <a:xfrm>
              <a:off x="3342916" y="5306703"/>
              <a:ext cx="798413" cy="25753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27"/>
            <p:cNvSpPr/>
            <p:nvPr/>
          </p:nvSpPr>
          <p:spPr bwMode="auto">
            <a:xfrm>
              <a:off x="7021751" y="4561859"/>
              <a:ext cx="544592" cy="413803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3" name="Rectangle 78"/>
            <p:cNvSpPr/>
            <p:nvPr/>
          </p:nvSpPr>
          <p:spPr bwMode="auto">
            <a:xfrm>
              <a:off x="6869287" y="4471145"/>
              <a:ext cx="866601" cy="13333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58"/>
            <p:cNvSpPr/>
            <p:nvPr/>
          </p:nvSpPr>
          <p:spPr bwMode="auto">
            <a:xfrm>
              <a:off x="7009199" y="5326502"/>
              <a:ext cx="544592" cy="37889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2496574" y="5709818"/>
              <a:ext cx="14263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STA MLD has group BU on link 1</a:t>
              </a:r>
              <a:endParaRPr lang="zh-CN" altLang="en-US" dirty="0"/>
            </a:p>
          </p:txBody>
        </p:sp>
        <p:cxnSp>
          <p:nvCxnSpPr>
            <p:cNvPr id="43" name="直接箭头连接符 42"/>
            <p:cNvCxnSpPr>
              <a:endCxn id="41" idx="0"/>
            </p:cNvCxnSpPr>
            <p:nvPr/>
          </p:nvCxnSpPr>
          <p:spPr bwMode="auto">
            <a:xfrm flipH="1">
              <a:off x="3209741" y="5575727"/>
              <a:ext cx="386865" cy="13409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5" name="Rectangle 126"/>
            <p:cNvSpPr/>
            <p:nvPr/>
          </p:nvSpPr>
          <p:spPr bwMode="auto">
            <a:xfrm>
              <a:off x="4544306" y="5721125"/>
              <a:ext cx="546312" cy="10215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5068150" y="5649811"/>
              <a:ext cx="1579091" cy="17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Rectangle 126"/>
            <p:cNvSpPr/>
            <p:nvPr/>
          </p:nvSpPr>
          <p:spPr bwMode="auto">
            <a:xfrm>
              <a:off x="4532376" y="5969052"/>
              <a:ext cx="546312" cy="10215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5090618" y="5882317"/>
              <a:ext cx="15790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Reception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358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that the group addressed BUs delivery immediately </a:t>
            </a:r>
            <a:r>
              <a:rPr lang="en-US" altLang="zh-CN" dirty="0"/>
              <a:t>after DTIM </a:t>
            </a:r>
            <a:r>
              <a:rPr lang="en-US" altLang="zh-CN" dirty="0" smtClean="0"/>
              <a:t>beacon is link specific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Follow the existing group addressed </a:t>
            </a:r>
            <a:r>
              <a:rPr lang="en-US" altLang="zh-CN" sz="1600" dirty="0" smtClean="0"/>
              <a:t>BUs </a:t>
            </a:r>
            <a:r>
              <a:rPr lang="en-US" altLang="zh-CN" sz="1600" dirty="0"/>
              <a:t>delivery mechanisms, no need to have separate schemes for different types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Each AP in  the AP MLD transmits the group addressed Management frames independently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</a:t>
            </a:r>
            <a:r>
              <a:rPr lang="en-US" altLang="zh-CN" b="0" dirty="0"/>
              <a:t> </a:t>
            </a:r>
            <a:r>
              <a:rPr lang="en-US" altLang="zh-CN" dirty="0"/>
              <a:t>IEEE </a:t>
            </a:r>
            <a:r>
              <a:rPr lang="en-US" altLang="zh-CN" dirty="0" smtClean="0"/>
              <a:t>802.11-19/1988</a:t>
            </a:r>
            <a:r>
              <a:rPr lang="it-IT" altLang="zh-CN" dirty="0" smtClean="0"/>
              <a:t>r0 </a:t>
            </a:r>
            <a:r>
              <a:rPr lang="en-US" altLang="zh-CN" dirty="0" smtClean="0"/>
              <a:t>Power save for Multi-link</a:t>
            </a:r>
          </a:p>
          <a:p>
            <a:r>
              <a:rPr lang="en-US" altLang="zh-CN" dirty="0" smtClean="0"/>
              <a:t>[2]</a:t>
            </a:r>
            <a:r>
              <a:rPr lang="en-US" altLang="zh-CN" b="0" dirty="0" smtClean="0"/>
              <a:t> </a:t>
            </a:r>
            <a:r>
              <a:rPr lang="en-US" altLang="zh-CN" dirty="0"/>
              <a:t>IEEE </a:t>
            </a:r>
            <a:r>
              <a:rPr lang="en-US" altLang="zh-CN" dirty="0" smtClean="0"/>
              <a:t>802.11-19/1526</a:t>
            </a:r>
            <a:r>
              <a:rPr lang="it-IT" altLang="zh-CN" dirty="0" smtClean="0"/>
              <a:t>r3 </a:t>
            </a:r>
            <a:r>
              <a:rPr lang="en-GB" altLang="zh-CN" dirty="0" smtClean="0"/>
              <a:t>Multi-link </a:t>
            </a:r>
            <a:r>
              <a:rPr lang="en-GB" altLang="zh-CN" dirty="0"/>
              <a:t>operation: anchor </a:t>
            </a:r>
            <a:r>
              <a:rPr lang="en-GB" altLang="zh-CN" dirty="0" smtClean="0"/>
              <a:t>channel</a:t>
            </a:r>
          </a:p>
          <a:p>
            <a:r>
              <a:rPr lang="en-US" altLang="zh-CN" dirty="0" smtClean="0"/>
              <a:t>[3] </a:t>
            </a:r>
            <a:r>
              <a:rPr lang="en-US" altLang="zh-CN" dirty="0"/>
              <a:t>IEEE </a:t>
            </a:r>
            <a:r>
              <a:rPr lang="en-US" altLang="zh-CN" dirty="0" smtClean="0"/>
              <a:t>802.11-20/0488</a:t>
            </a:r>
            <a:r>
              <a:rPr lang="it-IT" altLang="zh-CN" dirty="0" smtClean="0"/>
              <a:t>r0 </a:t>
            </a:r>
            <a:r>
              <a:rPr lang="en-GB" altLang="en-US" dirty="0" smtClean="0"/>
              <a:t>Multi-link </a:t>
            </a:r>
            <a:r>
              <a:rPr lang="en-GB" altLang="en-US" dirty="0"/>
              <a:t>Group Addressed Data Delivery</a:t>
            </a:r>
            <a:endParaRPr lang="en-US" altLang="zh-CN" dirty="0" smtClean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73050</TotalTime>
  <Words>1098</Words>
  <Application>Microsoft Office PowerPoint</Application>
  <PresentationFormat>全屏显示(4:3)</PresentationFormat>
  <Paragraphs>200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Times New Roman</vt:lpstr>
      <vt:lpstr>802-11-Submission</vt:lpstr>
      <vt:lpstr>Document</vt:lpstr>
      <vt:lpstr>Group addressed frames delivery for MLO</vt:lpstr>
      <vt:lpstr>Background</vt:lpstr>
      <vt:lpstr>Group addressed BUs</vt:lpstr>
      <vt:lpstr>Group addressed BUs delivery</vt:lpstr>
      <vt:lpstr>Group addressed BUs delivery</vt:lpstr>
      <vt:lpstr>Group addressed BUs delivery with configured link</vt:lpstr>
      <vt:lpstr>Group addressed BUs delivery with configured link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614</cp:revision>
  <cp:lastPrinted>1998-02-10T13:28:06Z</cp:lastPrinted>
  <dcterms:created xsi:type="dcterms:W3CDTF">2013-11-12T18:41:50Z</dcterms:created>
  <dcterms:modified xsi:type="dcterms:W3CDTF">2020-09-01T11:13:55Z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(3)gPNMpWykjiiPVkjpRjQsBJRRZKBSojk/HA52wGhr6rcwbOQAIrAWpAroSD6rHuqZijSA1CnQ
Ts27UFyfMtrdkcOeXYyAmY8zdGUjrCMz8ixuQx3fFG+oLCqQ+ROHfNOuImSdxWw4p6Xr+ooY
A9OM/kXjQ4zpvuLUif1LBeX/6uoR+Tl6elZ42VrYNdFGITTzCSM3mEKjodbZfWH8iekYsdBu
Q7wRGGNjhFKz2aQINp</vt:lpwstr>
  </property>
  <property fmtid="{D5CDD505-2E9C-101B-9397-08002B2CF9AE}" pid="4" name="_2015_ms_pID_7253431">
    <vt:lpwstr>6i6NE+8yf86XZsTXmlYWWSNN4uQ28nPSx3QSIfoX810o4w7H3Frj+D
lSrxo7kd35U52pnKwn2+bDpbuqgrcFJCY1qylgwwvZ5JSCpqmPAtQ6sRwHc4zyVc0wivsO81
TGvecM/VCBp7SBwS53XXQI1EysZRbQDlm9dNjnNFNicNYRjMCJECTX2rnWY1LQc3XkDNI3YM
K0+FDWLxNZAgC1QuUjodYE/QDGCcXg4DW4HY</vt:lpwstr>
  </property>
  <property fmtid="{D5CDD505-2E9C-101B-9397-08002B2CF9AE}" pid="5" name="_2015_ms_pID_7253432">
    <vt:lpwstr>8/ee425pxcz6eLTxYEIQjzc=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1594562349</vt:lpwstr>
  </property>
</Properties>
</file>