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77" r:id="rId3"/>
    <p:sldId id="378" r:id="rId4"/>
    <p:sldId id="379" r:id="rId5"/>
    <p:sldId id="381" r:id="rId6"/>
    <p:sldId id="380" r:id="rId7"/>
    <p:sldId id="382" r:id="rId8"/>
    <p:sldId id="383" r:id="rId9"/>
    <p:sldId id="348" r:id="rId10"/>
    <p:sldId id="384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B050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802.11-20/0661-01-00be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>
                <a:solidFill>
                  <a:schemeClr val="tx1"/>
                </a:solidFill>
              </a:rPr>
              <a:t>Group addressed frames delivery for MLO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04</a:t>
            </a:r>
            <a:r>
              <a:rPr lang="en-US" sz="2000" b="0" dirty="0" smtClean="0"/>
              <a:t>-20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303805"/>
              </p:ext>
            </p:extLst>
          </p:nvPr>
        </p:nvGraphicFramePr>
        <p:xfrm>
          <a:off x="1144587" y="2819400"/>
          <a:ext cx="6931025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4" name="Document" r:id="rId4" imgW="8377264" imgH="4838877" progId="Word.Document.8">
                  <p:embed/>
                </p:oleObj>
              </mc:Choice>
              <mc:Fallback>
                <p:oleObj name="Document" r:id="rId4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7" y="2819400"/>
                        <a:ext cx="6931025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</a:t>
            </a:r>
            <a:r>
              <a:rPr lang="en-US" altLang="zh-CN" dirty="0" smtClean="0"/>
              <a:t>group addressed BUs transmission immediate after DTIM beacon is link specific for multi-link operation</a:t>
            </a:r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7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9812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In the SFD, we agreed that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GB" altLang="zh-CN" sz="1600" dirty="0"/>
              <a:t>A non-AP MLD monitors and performs basic operations (such as traffic indication, BSS parameter updates, etc.) on one or more link(s).</a:t>
            </a:r>
            <a:endParaRPr lang="zh-CN" altLang="zh-CN" sz="1600" dirty="0"/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As per reference [1] [2</a:t>
            </a:r>
            <a:r>
              <a:rPr lang="en-US" altLang="zh-CN" sz="2400" b="1" dirty="0" smtClean="0">
                <a:ea typeface="+mn-ea"/>
                <a:cs typeface="+mn-cs"/>
              </a:rPr>
              <a:t>], it is straight forward to just have one link to monitor the traffic notification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Today, DL traffic includes DL individual addressed BUs and group addressed BUs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DL traffic </a:t>
            </a:r>
            <a:r>
              <a:rPr lang="en-US" altLang="zh-CN" sz="1600" dirty="0" smtClean="0"/>
              <a:t>notification </a:t>
            </a:r>
            <a:r>
              <a:rPr lang="en-US" altLang="zh-CN" sz="1600" dirty="0"/>
              <a:t>is carried in Beacon frame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In this contribution, we focus on </a:t>
            </a:r>
            <a:r>
              <a:rPr lang="en-US" altLang="zh-CN" sz="2400" b="1" dirty="0"/>
              <a:t>group addressed </a:t>
            </a:r>
            <a:r>
              <a:rPr lang="en-US" altLang="zh-CN" sz="2400" b="1" dirty="0" smtClean="0"/>
              <a:t>BUs delivery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These group </a:t>
            </a:r>
            <a:r>
              <a:rPr lang="en-US" altLang="zh-CN" sz="1600" dirty="0" smtClean="0"/>
              <a:t>addressed </a:t>
            </a:r>
            <a:r>
              <a:rPr lang="en-US" altLang="zh-CN" sz="1600" dirty="0"/>
              <a:t>BUs </a:t>
            </a:r>
            <a:r>
              <a:rPr lang="en-US" altLang="zh-CN" sz="1600" dirty="0" smtClean="0"/>
              <a:t>do not require acknowledgement</a:t>
            </a:r>
            <a:r>
              <a:rPr lang="en-US" altLang="zh-CN" sz="1600" dirty="0"/>
              <a:t>,</a:t>
            </a:r>
            <a:r>
              <a:rPr lang="en-US" altLang="zh-CN" sz="1600" dirty="0" smtClean="0"/>
              <a:t> like GCR </a:t>
            </a:r>
            <a:r>
              <a:rPr lang="en-US" altLang="zh-CN" sz="1600" dirty="0"/>
              <a:t>group address </a:t>
            </a:r>
            <a:r>
              <a:rPr lang="en-US" altLang="zh-CN" sz="1600" dirty="0" smtClean="0"/>
              <a:t>frames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Try</a:t>
            </a:r>
            <a:r>
              <a:rPr lang="zh-CN" altLang="en-US" sz="1600" dirty="0"/>
              <a:t> </a:t>
            </a:r>
            <a:r>
              <a:rPr lang="en-US" altLang="zh-CN" sz="1600" dirty="0" smtClean="0"/>
              <a:t>to reuse the existing </a:t>
            </a:r>
            <a:r>
              <a:rPr lang="en-US" altLang="zh-CN" sz="1600" dirty="0"/>
              <a:t>group addressed BUs delivery </a:t>
            </a:r>
            <a:r>
              <a:rPr lang="en-US" altLang="zh-CN" sz="1600" dirty="0" smtClean="0"/>
              <a:t>mechanism for multi-link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6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Group addressed BUs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From frame type perspective, group </a:t>
            </a:r>
            <a:r>
              <a:rPr lang="en-US" altLang="zh-CN" dirty="0"/>
              <a:t>addressed </a:t>
            </a:r>
            <a:r>
              <a:rPr lang="en-US" altLang="zh-CN" dirty="0" smtClean="0"/>
              <a:t>BUs contains the following two types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Group addressed management </a:t>
            </a:r>
            <a:r>
              <a:rPr lang="en-US" altLang="zh-CN" sz="1600" dirty="0" smtClean="0"/>
              <a:t>frames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Group addressed </a:t>
            </a:r>
            <a:r>
              <a:rPr lang="en-US" altLang="zh-CN" sz="1600" dirty="0"/>
              <a:t>data </a:t>
            </a:r>
            <a:r>
              <a:rPr lang="en-US" altLang="zh-CN" sz="1600" dirty="0" smtClean="0"/>
              <a:t>frames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From </a:t>
            </a:r>
            <a:r>
              <a:rPr lang="en-US" altLang="zh-CN" sz="2400" b="1" dirty="0" smtClean="0">
                <a:ea typeface="+mn-ea"/>
                <a:cs typeface="+mn-cs"/>
              </a:rPr>
              <a:t>transmission scheme perspective</a:t>
            </a:r>
            <a:r>
              <a:rPr lang="en-US" altLang="zh-CN" sz="2400" b="1" dirty="0">
                <a:ea typeface="+mn-ea"/>
                <a:cs typeface="+mn-cs"/>
              </a:rPr>
              <a:t>, </a:t>
            </a:r>
            <a:r>
              <a:rPr lang="en-US" altLang="zh-CN" sz="2400" b="1" dirty="0" smtClean="0">
                <a:ea typeface="+mn-ea"/>
                <a:cs typeface="+mn-cs"/>
              </a:rPr>
              <a:t>group </a:t>
            </a:r>
            <a:r>
              <a:rPr lang="en-US" altLang="zh-CN" sz="2400" b="1" dirty="0">
                <a:ea typeface="+mn-ea"/>
                <a:cs typeface="+mn-cs"/>
              </a:rPr>
              <a:t>addressed BUs </a:t>
            </a:r>
            <a:r>
              <a:rPr lang="en-US" altLang="zh-CN" sz="2400" b="1" dirty="0" smtClean="0">
                <a:ea typeface="+mn-ea"/>
                <a:cs typeface="+mn-cs"/>
              </a:rPr>
              <a:t>can also be classified as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Broadcast BUs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Multicast BUs</a:t>
            </a:r>
            <a:endParaRPr lang="en-US" altLang="zh-CN" sz="16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In</a:t>
            </a:r>
            <a:r>
              <a:rPr lang="zh-CN" altLang="en-US" sz="2400" b="1" dirty="0">
                <a:ea typeface="+mn-ea"/>
                <a:cs typeface="+mn-cs"/>
              </a:rPr>
              <a:t> </a:t>
            </a:r>
            <a:r>
              <a:rPr lang="en-US" altLang="zh-CN" sz="2400" b="1" dirty="0">
                <a:ea typeface="+mn-ea"/>
                <a:cs typeface="+mn-cs"/>
              </a:rPr>
              <a:t>the existing spec, </a:t>
            </a:r>
            <a:r>
              <a:rPr lang="en-US" altLang="zh-CN" sz="2400" b="1" dirty="0" smtClean="0">
                <a:ea typeface="+mn-ea"/>
                <a:cs typeface="+mn-cs"/>
              </a:rPr>
              <a:t>group addressed BUs (if any</a:t>
            </a:r>
            <a:r>
              <a:rPr lang="en-US" altLang="zh-CN" sz="2400" b="1" dirty="0">
                <a:ea typeface="+mn-ea"/>
                <a:cs typeface="+mn-cs"/>
              </a:rPr>
              <a:t>)</a:t>
            </a:r>
            <a:r>
              <a:rPr lang="en-US" altLang="zh-CN" sz="2400" b="1" dirty="0" smtClean="0">
                <a:ea typeface="+mn-ea"/>
                <a:cs typeface="+mn-cs"/>
              </a:rPr>
              <a:t> are immediately delivered after DTIM beacon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Whether there </a:t>
            </a:r>
            <a:r>
              <a:rPr lang="en-US" altLang="zh-CN" sz="1600" dirty="0" smtClean="0"/>
              <a:t>are </a:t>
            </a:r>
            <a:r>
              <a:rPr lang="en-US" altLang="zh-CN" sz="1600" dirty="0"/>
              <a:t>group addressed </a:t>
            </a:r>
            <a:r>
              <a:rPr lang="en-US" altLang="zh-CN" sz="1600" dirty="0" smtClean="0"/>
              <a:t>BUs </a:t>
            </a:r>
            <a:r>
              <a:rPr lang="en-US" altLang="zh-CN" sz="1600" dirty="0"/>
              <a:t>is indicated by the first bit of Bitmap Control field in the TIM </a:t>
            </a:r>
            <a:r>
              <a:rPr lang="en-US" altLang="zh-CN" sz="1600" dirty="0" smtClean="0"/>
              <a:t>element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No further finer mechanisms for different types of group addressed BUs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0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</a:t>
            </a:r>
            <a:r>
              <a:rPr lang="en-US" altLang="zh-CN" dirty="0" smtClean="0"/>
              <a:t>BUs delivery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9799" y="1656567"/>
            <a:ext cx="8064125" cy="4114800"/>
          </a:xfrm>
        </p:spPr>
        <p:txBody>
          <a:bodyPr/>
          <a:lstStyle/>
          <a:p>
            <a:r>
              <a:rPr lang="en-US" altLang="zh-CN" sz="2000" dirty="0" smtClean="0"/>
              <a:t>There may exists two schemes to delivery group addressed BUs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ea typeface="+mn-ea"/>
                <a:cs typeface="+mn-cs"/>
              </a:rPr>
              <a:t>Opt 1</a:t>
            </a:r>
            <a:r>
              <a:rPr lang="zh-CN" altLang="en-US" b="1" dirty="0">
                <a:ea typeface="+mn-ea"/>
                <a:cs typeface="+mn-cs"/>
              </a:rPr>
              <a:t>： </a:t>
            </a:r>
            <a:r>
              <a:rPr lang="en-US" altLang="zh-CN" b="1" dirty="0">
                <a:ea typeface="+mn-ea"/>
                <a:cs typeface="+mn-cs"/>
              </a:rPr>
              <a:t>Deliver all the group </a:t>
            </a:r>
            <a:r>
              <a:rPr lang="en-US" altLang="zh-CN" b="1" dirty="0" smtClean="0">
                <a:ea typeface="+mn-ea"/>
                <a:cs typeface="+mn-cs"/>
              </a:rPr>
              <a:t>addressed </a:t>
            </a:r>
            <a:r>
              <a:rPr lang="en-US" altLang="zh-CN" b="1" dirty="0">
                <a:ea typeface="+mn-ea"/>
                <a:cs typeface="+mn-cs"/>
              </a:rPr>
              <a:t>BUs of all the links to the STA MLD on a configured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It may be applied to multicast addressed data frames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But it can not be applied to either group addressed management frames or broadcast addressed data frames because of coexistence of legacy STAs 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Broadcast addressed data frames shall be sent on all the links of the AP MLD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Group addressed management frames shall be sent on its related link, otherwise it would bloat the group addressed BUs transmission time on a configured link and waste the power of the legacy STA and single link STA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In this option, </a:t>
            </a:r>
            <a:r>
              <a:rPr lang="en-US" altLang="zh-CN" sz="1600" dirty="0"/>
              <a:t>i</a:t>
            </a:r>
            <a:r>
              <a:rPr lang="en-US" altLang="zh-CN" sz="1600" dirty="0" smtClean="0"/>
              <a:t>t is likely to have duplicated group addressed BU on every links if each STA MLD </a:t>
            </a:r>
            <a:r>
              <a:rPr lang="en-US" altLang="zh-CN" sz="1600" dirty="0"/>
              <a:t>has </a:t>
            </a:r>
            <a:r>
              <a:rPr lang="en-US" altLang="zh-CN" sz="1600" dirty="0" smtClean="0"/>
              <a:t>a different </a:t>
            </a:r>
            <a:r>
              <a:rPr lang="en-US" altLang="zh-CN" sz="1600" dirty="0"/>
              <a:t>configured </a:t>
            </a:r>
            <a:r>
              <a:rPr lang="en-US" altLang="zh-CN" sz="1600" dirty="0" smtClean="0"/>
              <a:t>link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95" name="组合 94"/>
          <p:cNvGrpSpPr/>
          <p:nvPr/>
        </p:nvGrpSpPr>
        <p:grpSpPr>
          <a:xfrm>
            <a:off x="76200" y="4800600"/>
            <a:ext cx="8955081" cy="1673982"/>
            <a:chOff x="76200" y="4401593"/>
            <a:chExt cx="8955081" cy="2072407"/>
          </a:xfrm>
        </p:grpSpPr>
        <p:sp>
          <p:nvSpPr>
            <p:cNvPr id="39" name="Rectangle 27"/>
            <p:cNvSpPr/>
            <p:nvPr/>
          </p:nvSpPr>
          <p:spPr bwMode="auto">
            <a:xfrm>
              <a:off x="213246" y="4506816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40" name="Rectangle 58"/>
            <p:cNvSpPr/>
            <p:nvPr/>
          </p:nvSpPr>
          <p:spPr bwMode="auto">
            <a:xfrm>
              <a:off x="222390" y="5144327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2</a:t>
              </a:r>
            </a:p>
          </p:txBody>
        </p:sp>
        <p:sp>
          <p:nvSpPr>
            <p:cNvPr id="41" name="Rectangle 78"/>
            <p:cNvSpPr/>
            <p:nvPr/>
          </p:nvSpPr>
          <p:spPr bwMode="auto">
            <a:xfrm>
              <a:off x="76200" y="4401593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TextBox 111"/>
            <p:cNvSpPr txBox="1"/>
            <p:nvPr/>
          </p:nvSpPr>
          <p:spPr>
            <a:xfrm>
              <a:off x="855167" y="459895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44" name="TextBox 120"/>
            <p:cNvSpPr txBox="1"/>
            <p:nvPr/>
          </p:nvSpPr>
          <p:spPr>
            <a:xfrm>
              <a:off x="7570615" y="478946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45" name="TextBox 121"/>
            <p:cNvSpPr txBox="1"/>
            <p:nvPr/>
          </p:nvSpPr>
          <p:spPr>
            <a:xfrm>
              <a:off x="1394816" y="4500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46" name="TextBox 129"/>
            <p:cNvSpPr txBox="1"/>
            <p:nvPr/>
          </p:nvSpPr>
          <p:spPr>
            <a:xfrm>
              <a:off x="7570615" y="5542757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xtBox 130"/>
            <p:cNvSpPr txBox="1"/>
            <p:nvPr/>
          </p:nvSpPr>
          <p:spPr>
            <a:xfrm>
              <a:off x="1379396" y="5262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</a:p>
          </p:txBody>
        </p:sp>
        <p:cxnSp>
          <p:nvCxnSpPr>
            <p:cNvPr id="48" name="Straight Connector 127"/>
            <p:cNvCxnSpPr/>
            <p:nvPr/>
          </p:nvCxnSpPr>
          <p:spPr bwMode="auto">
            <a:xfrm flipV="1">
              <a:off x="1385833" y="5519062"/>
              <a:ext cx="6777092" cy="1488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49" name="Straight Connector 102"/>
            <p:cNvCxnSpPr/>
            <p:nvPr/>
          </p:nvCxnSpPr>
          <p:spPr bwMode="auto">
            <a:xfrm flipV="1">
              <a:off x="1444098" y="4805962"/>
              <a:ext cx="6791230" cy="429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50" name="TextBox 169"/>
            <p:cNvSpPr txBox="1"/>
            <p:nvPr/>
          </p:nvSpPr>
          <p:spPr>
            <a:xfrm>
              <a:off x="796780" y="537547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2</a:t>
              </a:r>
            </a:p>
          </p:txBody>
        </p:sp>
        <p:sp>
          <p:nvSpPr>
            <p:cNvPr id="54" name="Rectangle 134"/>
            <p:cNvSpPr/>
            <p:nvPr/>
          </p:nvSpPr>
          <p:spPr bwMode="auto">
            <a:xfrm>
              <a:off x="2247539" y="455563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5" name="直接连接符 54"/>
            <p:cNvCxnSpPr/>
            <p:nvPr/>
          </p:nvCxnSpPr>
          <p:spPr bwMode="auto">
            <a:xfrm>
              <a:off x="2765544" y="5393455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直接连接符 55"/>
            <p:cNvCxnSpPr/>
            <p:nvPr/>
          </p:nvCxnSpPr>
          <p:spPr bwMode="auto">
            <a:xfrm flipH="1">
              <a:off x="2674469" y="539345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直接连接符 56"/>
            <p:cNvCxnSpPr/>
            <p:nvPr/>
          </p:nvCxnSpPr>
          <p:spPr bwMode="auto">
            <a:xfrm flipH="1">
              <a:off x="2846028" y="5403966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直接连接符 57"/>
            <p:cNvCxnSpPr/>
            <p:nvPr/>
          </p:nvCxnSpPr>
          <p:spPr bwMode="auto">
            <a:xfrm flipH="1">
              <a:off x="2997382" y="539909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9" name="直接连接符 58"/>
            <p:cNvCxnSpPr/>
            <p:nvPr/>
          </p:nvCxnSpPr>
          <p:spPr bwMode="auto">
            <a:xfrm>
              <a:off x="1843675" y="466153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直接连接符 59"/>
            <p:cNvCxnSpPr/>
            <p:nvPr/>
          </p:nvCxnSpPr>
          <p:spPr bwMode="auto">
            <a:xfrm flipH="1">
              <a:off x="1752600" y="466153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直接连接符 60"/>
            <p:cNvCxnSpPr/>
            <p:nvPr/>
          </p:nvCxnSpPr>
          <p:spPr bwMode="auto">
            <a:xfrm flipH="1">
              <a:off x="1924159" y="4672042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直接连接符 61"/>
            <p:cNvCxnSpPr/>
            <p:nvPr/>
          </p:nvCxnSpPr>
          <p:spPr bwMode="auto">
            <a:xfrm flipH="1">
              <a:off x="2075513" y="466717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3" name="Rectangle 134"/>
            <p:cNvSpPr/>
            <p:nvPr/>
          </p:nvSpPr>
          <p:spPr bwMode="auto">
            <a:xfrm>
              <a:off x="3197519" y="4555632"/>
              <a:ext cx="910002" cy="26839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Rectangle 58"/>
            <p:cNvSpPr/>
            <p:nvPr/>
          </p:nvSpPr>
          <p:spPr bwMode="auto">
            <a:xfrm>
              <a:off x="246465" y="5872151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Rectangle 134"/>
            <p:cNvSpPr/>
            <p:nvPr/>
          </p:nvSpPr>
          <p:spPr bwMode="auto">
            <a:xfrm>
              <a:off x="3145045" y="527932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Rectangle 134"/>
            <p:cNvSpPr/>
            <p:nvPr/>
          </p:nvSpPr>
          <p:spPr bwMode="auto">
            <a:xfrm>
              <a:off x="4007255" y="5286567"/>
              <a:ext cx="874529" cy="232495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Rectangle 126"/>
            <p:cNvSpPr/>
            <p:nvPr/>
          </p:nvSpPr>
          <p:spPr bwMode="auto">
            <a:xfrm>
              <a:off x="1389350" y="6043790"/>
              <a:ext cx="6535450" cy="8561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TextBox 129"/>
            <p:cNvSpPr txBox="1"/>
            <p:nvPr/>
          </p:nvSpPr>
          <p:spPr>
            <a:xfrm>
              <a:off x="7620000" y="615457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TextBox 130"/>
            <p:cNvSpPr txBox="1"/>
            <p:nvPr/>
          </p:nvSpPr>
          <p:spPr>
            <a:xfrm>
              <a:off x="1379396" y="585833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3" name="Straight Connector 127"/>
            <p:cNvCxnSpPr/>
            <p:nvPr/>
          </p:nvCxnSpPr>
          <p:spPr bwMode="auto">
            <a:xfrm>
              <a:off x="1385833" y="6129729"/>
              <a:ext cx="6777092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74" name="TextBox 169"/>
            <p:cNvSpPr txBox="1"/>
            <p:nvPr/>
          </p:nvSpPr>
          <p:spPr>
            <a:xfrm>
              <a:off x="796780" y="597125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5" name="直接连接符 74"/>
            <p:cNvCxnSpPr/>
            <p:nvPr/>
          </p:nvCxnSpPr>
          <p:spPr bwMode="auto">
            <a:xfrm>
              <a:off x="3784608" y="598923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6" name="直接连接符 75"/>
            <p:cNvCxnSpPr/>
            <p:nvPr/>
          </p:nvCxnSpPr>
          <p:spPr bwMode="auto">
            <a:xfrm flipH="1">
              <a:off x="3693533" y="598923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7" name="直接连接符 76"/>
            <p:cNvCxnSpPr/>
            <p:nvPr/>
          </p:nvCxnSpPr>
          <p:spPr bwMode="auto">
            <a:xfrm flipH="1">
              <a:off x="3865092" y="5999750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8" name="直接连接符 77"/>
            <p:cNvCxnSpPr/>
            <p:nvPr/>
          </p:nvCxnSpPr>
          <p:spPr bwMode="auto">
            <a:xfrm flipH="1">
              <a:off x="4016446" y="599487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9" name="Rectangle 134"/>
            <p:cNvSpPr/>
            <p:nvPr/>
          </p:nvSpPr>
          <p:spPr bwMode="auto">
            <a:xfrm>
              <a:off x="4164109" y="5875105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Rectangle 134"/>
            <p:cNvSpPr/>
            <p:nvPr/>
          </p:nvSpPr>
          <p:spPr bwMode="auto">
            <a:xfrm>
              <a:off x="5026319" y="5882351"/>
              <a:ext cx="2593681" cy="247378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1+2+3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Rectangle 27"/>
            <p:cNvSpPr/>
            <p:nvPr/>
          </p:nvSpPr>
          <p:spPr bwMode="auto">
            <a:xfrm>
              <a:off x="8389360" y="4555703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90" name="Rectangle 58"/>
            <p:cNvSpPr/>
            <p:nvPr/>
          </p:nvSpPr>
          <p:spPr bwMode="auto">
            <a:xfrm>
              <a:off x="8398504" y="5193214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91" name="Rectangle 78"/>
            <p:cNvSpPr/>
            <p:nvPr/>
          </p:nvSpPr>
          <p:spPr bwMode="auto">
            <a:xfrm>
              <a:off x="8252314" y="4450480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Rectangle 58"/>
            <p:cNvSpPr/>
            <p:nvPr/>
          </p:nvSpPr>
          <p:spPr bwMode="auto">
            <a:xfrm>
              <a:off x="8422579" y="5921038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Rectangle 126"/>
            <p:cNvSpPr/>
            <p:nvPr/>
          </p:nvSpPr>
          <p:spPr bwMode="auto">
            <a:xfrm>
              <a:off x="2432514" y="6286401"/>
              <a:ext cx="918102" cy="116939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文本框 93"/>
            <p:cNvSpPr txBox="1"/>
            <p:nvPr/>
          </p:nvSpPr>
          <p:spPr>
            <a:xfrm>
              <a:off x="3396812" y="6159688"/>
              <a:ext cx="1419408" cy="314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96" name="文本框 95"/>
          <p:cNvSpPr txBox="1"/>
          <p:nvPr/>
        </p:nvSpPr>
        <p:spPr>
          <a:xfrm>
            <a:off x="6197810" y="6198442"/>
            <a:ext cx="1188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Legacy STA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33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delivery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600200"/>
            <a:ext cx="7772400" cy="4114800"/>
          </a:xfrm>
        </p:spPr>
        <p:txBody>
          <a:bodyPr/>
          <a:lstStyle/>
          <a:p>
            <a:r>
              <a:rPr lang="en-US" altLang="zh-CN" sz="2000" dirty="0"/>
              <a:t>Opt </a:t>
            </a:r>
            <a:r>
              <a:rPr lang="en-US" altLang="zh-CN" sz="2000" dirty="0" smtClean="0"/>
              <a:t>2: Deliver the </a:t>
            </a:r>
            <a:r>
              <a:rPr lang="en-US" altLang="zh-CN" sz="2000" dirty="0"/>
              <a:t>group </a:t>
            </a:r>
            <a:r>
              <a:rPr lang="en-US" altLang="zh-CN" sz="2000" dirty="0" smtClean="0"/>
              <a:t>addressed </a:t>
            </a:r>
            <a:r>
              <a:rPr lang="en-US" altLang="zh-CN" sz="2000" dirty="0"/>
              <a:t>BUs </a:t>
            </a:r>
            <a:r>
              <a:rPr lang="en-US" altLang="zh-CN" sz="2000" dirty="0" smtClean="0"/>
              <a:t>on a related link immediately after DTIM beacon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Follow the existing group </a:t>
            </a:r>
            <a:r>
              <a:rPr lang="en-US" altLang="zh-CN" sz="1600" dirty="0" smtClean="0"/>
              <a:t>addressed BUs </a:t>
            </a:r>
            <a:r>
              <a:rPr lang="en-US" altLang="zh-CN" sz="1600" dirty="0"/>
              <a:t>delivery </a:t>
            </a:r>
            <a:r>
              <a:rPr lang="en-US" altLang="zh-CN" sz="1600" dirty="0" smtClean="0"/>
              <a:t>mechanisms, no need to have separate schemes for different types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Group </a:t>
            </a:r>
            <a:r>
              <a:rPr lang="en-US" altLang="zh-CN" sz="1600" dirty="0"/>
              <a:t>addressed management frames </a:t>
            </a:r>
            <a:r>
              <a:rPr lang="en-US" altLang="zh-CN" sz="1600" dirty="0" smtClean="0"/>
              <a:t>are sent </a:t>
            </a:r>
            <a:r>
              <a:rPr lang="en-US" altLang="zh-CN" sz="1600" dirty="0"/>
              <a:t>on its related </a:t>
            </a:r>
            <a:r>
              <a:rPr lang="en-US" altLang="zh-CN" sz="1600" dirty="0" smtClean="0"/>
              <a:t>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Broadcast </a:t>
            </a:r>
            <a:r>
              <a:rPr lang="en-US" altLang="zh-CN" sz="1600" dirty="0"/>
              <a:t>addressed data frames </a:t>
            </a:r>
            <a:r>
              <a:rPr lang="en-US" altLang="zh-CN" sz="1600" dirty="0" smtClean="0"/>
              <a:t>are sent </a:t>
            </a:r>
            <a:r>
              <a:rPr lang="en-US" altLang="zh-CN" sz="1600" dirty="0"/>
              <a:t>on all the links of the AP </a:t>
            </a:r>
            <a:r>
              <a:rPr lang="en-US" altLang="zh-CN" sz="1600" dirty="0" smtClean="0"/>
              <a:t>MLD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Multicast addressed data frames are sent in some link(s) as per AP</a:t>
            </a:r>
            <a:r>
              <a:rPr lang="zh-CN" altLang="en-US" sz="1600" dirty="0"/>
              <a:t> </a:t>
            </a:r>
            <a:r>
              <a:rPr lang="en-US" altLang="zh-CN" sz="1600" dirty="0" smtClean="0"/>
              <a:t>MLD’s implementation algorithm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/>
              <a:t>Multicast addressed data </a:t>
            </a:r>
            <a:r>
              <a:rPr lang="en-US" altLang="zh-CN" sz="1200" dirty="0" smtClean="0"/>
              <a:t>frames are sent to a specific group of STAs, not to all the STAs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However, each STA MLD in this specific group may configured a different link to monitor traffic indication. 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200" dirty="0" smtClean="0"/>
              <a:t>Maybe AP could </a:t>
            </a:r>
            <a:r>
              <a:rPr lang="en-US" altLang="zh-CN" sz="1200" dirty="0"/>
              <a:t>choose some </a:t>
            </a:r>
            <a:r>
              <a:rPr lang="en-US" altLang="zh-CN" sz="1200" dirty="0" smtClean="0"/>
              <a:t>implementation algorithm to deliver them separately only on one or more links as </a:t>
            </a:r>
            <a:r>
              <a:rPr lang="en-US" altLang="zh-CN" sz="1200" dirty="0"/>
              <a:t>AP know this specific group </a:t>
            </a:r>
            <a:r>
              <a:rPr lang="en-US" altLang="zh-CN" sz="1200" dirty="0" smtClean="0"/>
              <a:t>, not duplicate them of all the links and send them on a configured link</a:t>
            </a:r>
          </a:p>
          <a:p>
            <a:pPr lvl="1" indent="285750">
              <a:buFont typeface="Arial" panose="020B0604020202020204" pitchFamily="34" charset="0"/>
              <a:buChar char="–"/>
            </a:pPr>
            <a:endParaRPr lang="en-US" altLang="zh-CN" sz="1200" dirty="0"/>
          </a:p>
          <a:p>
            <a:pPr lvl="1" indent="285750">
              <a:buFont typeface="Arial" panose="020B0604020202020204" pitchFamily="34" charset="0"/>
              <a:buChar char="–"/>
            </a:pPr>
            <a:endParaRPr lang="en-US" altLang="zh-CN" sz="12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76200" y="4953000"/>
            <a:ext cx="8955081" cy="1521582"/>
            <a:chOff x="76200" y="4401593"/>
            <a:chExt cx="8955081" cy="2072407"/>
          </a:xfrm>
        </p:grpSpPr>
        <p:sp>
          <p:nvSpPr>
            <p:cNvPr id="8" name="Rectangle 27"/>
            <p:cNvSpPr/>
            <p:nvPr/>
          </p:nvSpPr>
          <p:spPr bwMode="auto">
            <a:xfrm>
              <a:off x="213246" y="4506816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9" name="Rectangle 58"/>
            <p:cNvSpPr/>
            <p:nvPr/>
          </p:nvSpPr>
          <p:spPr bwMode="auto">
            <a:xfrm>
              <a:off x="222390" y="5144327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2</a:t>
              </a:r>
            </a:p>
          </p:txBody>
        </p:sp>
        <p:sp>
          <p:nvSpPr>
            <p:cNvPr id="10" name="Rectangle 78"/>
            <p:cNvSpPr/>
            <p:nvPr/>
          </p:nvSpPr>
          <p:spPr bwMode="auto">
            <a:xfrm>
              <a:off x="76200" y="4401593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11"/>
            <p:cNvSpPr txBox="1"/>
            <p:nvPr/>
          </p:nvSpPr>
          <p:spPr>
            <a:xfrm>
              <a:off x="855167" y="459895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12" name="TextBox 120"/>
            <p:cNvSpPr txBox="1"/>
            <p:nvPr/>
          </p:nvSpPr>
          <p:spPr>
            <a:xfrm>
              <a:off x="7570615" y="478946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13" name="TextBox 121"/>
            <p:cNvSpPr txBox="1"/>
            <p:nvPr/>
          </p:nvSpPr>
          <p:spPr>
            <a:xfrm>
              <a:off x="1394816" y="4500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14" name="TextBox 129"/>
            <p:cNvSpPr txBox="1"/>
            <p:nvPr/>
          </p:nvSpPr>
          <p:spPr>
            <a:xfrm>
              <a:off x="7570615" y="5542757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30"/>
            <p:cNvSpPr txBox="1"/>
            <p:nvPr/>
          </p:nvSpPr>
          <p:spPr>
            <a:xfrm>
              <a:off x="1379396" y="5262551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</a:p>
          </p:txBody>
        </p:sp>
        <p:cxnSp>
          <p:nvCxnSpPr>
            <p:cNvPr id="16" name="Straight Connector 127"/>
            <p:cNvCxnSpPr/>
            <p:nvPr/>
          </p:nvCxnSpPr>
          <p:spPr bwMode="auto">
            <a:xfrm flipV="1">
              <a:off x="1385833" y="5519062"/>
              <a:ext cx="6777092" cy="1488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17" name="Straight Connector 102"/>
            <p:cNvCxnSpPr/>
            <p:nvPr/>
          </p:nvCxnSpPr>
          <p:spPr bwMode="auto">
            <a:xfrm flipV="1">
              <a:off x="1444098" y="4805962"/>
              <a:ext cx="6791230" cy="429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8" name="TextBox 169"/>
            <p:cNvSpPr txBox="1"/>
            <p:nvPr/>
          </p:nvSpPr>
          <p:spPr>
            <a:xfrm>
              <a:off x="796780" y="537547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2</a:t>
              </a:r>
            </a:p>
          </p:txBody>
        </p:sp>
        <p:sp>
          <p:nvSpPr>
            <p:cNvPr id="19" name="Rectangle 134"/>
            <p:cNvSpPr/>
            <p:nvPr/>
          </p:nvSpPr>
          <p:spPr bwMode="auto">
            <a:xfrm>
              <a:off x="2247539" y="455563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 bwMode="auto">
            <a:xfrm>
              <a:off x="2765544" y="5393455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直接连接符 20"/>
            <p:cNvCxnSpPr/>
            <p:nvPr/>
          </p:nvCxnSpPr>
          <p:spPr bwMode="auto">
            <a:xfrm flipH="1">
              <a:off x="2674469" y="539345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直接连接符 21"/>
            <p:cNvCxnSpPr/>
            <p:nvPr/>
          </p:nvCxnSpPr>
          <p:spPr bwMode="auto">
            <a:xfrm flipH="1">
              <a:off x="2846028" y="5403966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直接连接符 22"/>
            <p:cNvCxnSpPr/>
            <p:nvPr/>
          </p:nvCxnSpPr>
          <p:spPr bwMode="auto">
            <a:xfrm flipH="1">
              <a:off x="2997382" y="5399095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直接连接符 23"/>
            <p:cNvCxnSpPr/>
            <p:nvPr/>
          </p:nvCxnSpPr>
          <p:spPr bwMode="auto">
            <a:xfrm>
              <a:off x="1843675" y="466153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直接连接符 24"/>
            <p:cNvCxnSpPr/>
            <p:nvPr/>
          </p:nvCxnSpPr>
          <p:spPr bwMode="auto">
            <a:xfrm flipH="1">
              <a:off x="1752600" y="466153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直接连接符 25"/>
            <p:cNvCxnSpPr/>
            <p:nvPr/>
          </p:nvCxnSpPr>
          <p:spPr bwMode="auto">
            <a:xfrm flipH="1">
              <a:off x="1924159" y="4672042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直接连接符 26"/>
            <p:cNvCxnSpPr/>
            <p:nvPr/>
          </p:nvCxnSpPr>
          <p:spPr bwMode="auto">
            <a:xfrm flipH="1">
              <a:off x="2075513" y="4667171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8" name="Rectangle 134"/>
            <p:cNvSpPr/>
            <p:nvPr/>
          </p:nvSpPr>
          <p:spPr bwMode="auto">
            <a:xfrm>
              <a:off x="3197519" y="4555632"/>
              <a:ext cx="910002" cy="26839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angle 58"/>
            <p:cNvSpPr/>
            <p:nvPr/>
          </p:nvSpPr>
          <p:spPr bwMode="auto">
            <a:xfrm>
              <a:off x="246465" y="5872151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134"/>
            <p:cNvSpPr/>
            <p:nvPr/>
          </p:nvSpPr>
          <p:spPr bwMode="auto">
            <a:xfrm>
              <a:off x="3145045" y="5279321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134"/>
            <p:cNvSpPr/>
            <p:nvPr/>
          </p:nvSpPr>
          <p:spPr bwMode="auto">
            <a:xfrm>
              <a:off x="4007255" y="5286567"/>
              <a:ext cx="874529" cy="232495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126"/>
            <p:cNvSpPr/>
            <p:nvPr/>
          </p:nvSpPr>
          <p:spPr bwMode="auto">
            <a:xfrm>
              <a:off x="1389350" y="6043790"/>
              <a:ext cx="6535450" cy="8561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129"/>
            <p:cNvSpPr txBox="1"/>
            <p:nvPr/>
          </p:nvSpPr>
          <p:spPr>
            <a:xfrm>
              <a:off x="7620000" y="615457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Box 130"/>
            <p:cNvSpPr txBox="1"/>
            <p:nvPr/>
          </p:nvSpPr>
          <p:spPr>
            <a:xfrm>
              <a:off x="1379396" y="5858335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5" name="Straight Connector 127"/>
            <p:cNvCxnSpPr/>
            <p:nvPr/>
          </p:nvCxnSpPr>
          <p:spPr bwMode="auto">
            <a:xfrm>
              <a:off x="1385833" y="6129729"/>
              <a:ext cx="6777092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6" name="TextBox 169"/>
            <p:cNvSpPr txBox="1"/>
            <p:nvPr/>
          </p:nvSpPr>
          <p:spPr>
            <a:xfrm>
              <a:off x="796780" y="597125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直接连接符 36"/>
            <p:cNvCxnSpPr/>
            <p:nvPr/>
          </p:nvCxnSpPr>
          <p:spPr bwMode="auto">
            <a:xfrm>
              <a:off x="3784608" y="598923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直接连接符 37"/>
            <p:cNvCxnSpPr/>
            <p:nvPr/>
          </p:nvCxnSpPr>
          <p:spPr bwMode="auto">
            <a:xfrm flipH="1">
              <a:off x="3693533" y="598923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直接连接符 38"/>
            <p:cNvCxnSpPr/>
            <p:nvPr/>
          </p:nvCxnSpPr>
          <p:spPr bwMode="auto">
            <a:xfrm flipH="1">
              <a:off x="3865092" y="5999750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直接连接符 39"/>
            <p:cNvCxnSpPr/>
            <p:nvPr/>
          </p:nvCxnSpPr>
          <p:spPr bwMode="auto">
            <a:xfrm flipH="1">
              <a:off x="4016446" y="5994879"/>
              <a:ext cx="91075" cy="1337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1" name="Rectangle 134"/>
            <p:cNvSpPr/>
            <p:nvPr/>
          </p:nvSpPr>
          <p:spPr bwMode="auto">
            <a:xfrm>
              <a:off x="4164109" y="5875105"/>
              <a:ext cx="717675" cy="24953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134"/>
            <p:cNvSpPr/>
            <p:nvPr/>
          </p:nvSpPr>
          <p:spPr bwMode="auto">
            <a:xfrm>
              <a:off x="5026320" y="5882350"/>
              <a:ext cx="1115948" cy="272229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27"/>
            <p:cNvSpPr/>
            <p:nvPr/>
          </p:nvSpPr>
          <p:spPr bwMode="auto">
            <a:xfrm>
              <a:off x="8389360" y="4555703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4" name="Rectangle 58"/>
            <p:cNvSpPr/>
            <p:nvPr/>
          </p:nvSpPr>
          <p:spPr bwMode="auto">
            <a:xfrm>
              <a:off x="8398504" y="5193214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kern="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45" name="Rectangle 78"/>
            <p:cNvSpPr/>
            <p:nvPr/>
          </p:nvSpPr>
          <p:spPr bwMode="auto">
            <a:xfrm>
              <a:off x="8252314" y="4450480"/>
              <a:ext cx="778967" cy="19069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58"/>
            <p:cNvSpPr/>
            <p:nvPr/>
          </p:nvSpPr>
          <p:spPr bwMode="auto">
            <a:xfrm>
              <a:off x="8422579" y="5921038"/>
              <a:ext cx="489521" cy="37473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3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126"/>
            <p:cNvSpPr/>
            <p:nvPr/>
          </p:nvSpPr>
          <p:spPr bwMode="auto">
            <a:xfrm>
              <a:off x="2432514" y="6286401"/>
              <a:ext cx="918102" cy="116939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3396812" y="6159688"/>
              <a:ext cx="1419408" cy="3143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49" name="文本框 48"/>
          <p:cNvSpPr txBox="1"/>
          <p:nvPr/>
        </p:nvSpPr>
        <p:spPr>
          <a:xfrm>
            <a:off x="6280194" y="6207592"/>
            <a:ext cx="1188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Legacy STA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59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</a:t>
            </a:r>
            <a:r>
              <a:rPr lang="en-US" altLang="zh-CN" dirty="0" smtClean="0"/>
              <a:t>delivery with configured link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1636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For both option 1 and option 2, it requires a configured link to monitor/receive traffic or traffic indication for a STA MLD, otherwise the AP MLD does not know how to deliver them or transmits the group address BUs of all the links on every link (lazy scheme)</a:t>
            </a:r>
          </a:p>
          <a:p>
            <a:r>
              <a:rPr lang="en-US" altLang="zh-CN" sz="2000" dirty="0" smtClean="0"/>
              <a:t>Example without configured link</a:t>
            </a:r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r>
              <a:rPr lang="en-US" altLang="zh-CN" sz="2000" dirty="0"/>
              <a:t>Example </a:t>
            </a:r>
            <a:r>
              <a:rPr lang="en-US" altLang="zh-CN" sz="2000" dirty="0" smtClean="0"/>
              <a:t>with configured link</a:t>
            </a: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84" name="组合 83"/>
          <p:cNvGrpSpPr/>
          <p:nvPr/>
        </p:nvGrpSpPr>
        <p:grpSpPr>
          <a:xfrm>
            <a:off x="1219200" y="5360407"/>
            <a:ext cx="6781800" cy="951780"/>
            <a:chOff x="76200" y="4902528"/>
            <a:chExt cx="6096000" cy="1266172"/>
          </a:xfrm>
        </p:grpSpPr>
        <p:sp>
          <p:nvSpPr>
            <p:cNvPr id="38" name="Rectangle 27"/>
            <p:cNvSpPr/>
            <p:nvPr/>
          </p:nvSpPr>
          <p:spPr bwMode="auto">
            <a:xfrm>
              <a:off x="213246" y="5030256"/>
              <a:ext cx="489521" cy="275134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40" name="Rectangle 78"/>
            <p:cNvSpPr/>
            <p:nvPr/>
          </p:nvSpPr>
          <p:spPr bwMode="auto">
            <a:xfrm>
              <a:off x="76200" y="4953001"/>
              <a:ext cx="778967" cy="1162148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TextBox 111"/>
            <p:cNvSpPr txBox="1"/>
            <p:nvPr/>
          </p:nvSpPr>
          <p:spPr>
            <a:xfrm>
              <a:off x="838200" y="5097901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42" name="TextBox 120"/>
            <p:cNvSpPr txBox="1"/>
            <p:nvPr/>
          </p:nvSpPr>
          <p:spPr>
            <a:xfrm>
              <a:off x="4711534" y="5228496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43" name="TextBox 121"/>
            <p:cNvSpPr txBox="1"/>
            <p:nvPr/>
          </p:nvSpPr>
          <p:spPr>
            <a:xfrm>
              <a:off x="1377849" y="5025656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cxnSp>
          <p:nvCxnSpPr>
            <p:cNvPr id="47" name="Straight Connector 102"/>
            <p:cNvCxnSpPr/>
            <p:nvPr/>
          </p:nvCxnSpPr>
          <p:spPr bwMode="auto">
            <a:xfrm>
              <a:off x="1427131" y="5253044"/>
              <a:ext cx="3678269" cy="27429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49" name="Rectangle 134"/>
            <p:cNvSpPr/>
            <p:nvPr/>
          </p:nvSpPr>
          <p:spPr bwMode="auto">
            <a:xfrm>
              <a:off x="2230572" y="4937023"/>
              <a:ext cx="717675" cy="31228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4" name="直接连接符 53"/>
            <p:cNvCxnSpPr/>
            <p:nvPr/>
          </p:nvCxnSpPr>
          <p:spPr bwMode="auto">
            <a:xfrm>
              <a:off x="1826708" y="514384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直接连接符 54"/>
            <p:cNvCxnSpPr/>
            <p:nvPr/>
          </p:nvCxnSpPr>
          <p:spPr bwMode="auto">
            <a:xfrm flipH="1">
              <a:off x="1735633" y="5143849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直接连接符 55"/>
            <p:cNvCxnSpPr/>
            <p:nvPr/>
          </p:nvCxnSpPr>
          <p:spPr bwMode="auto">
            <a:xfrm flipH="1">
              <a:off x="1907192" y="5151566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直接连接符 56"/>
            <p:cNvCxnSpPr/>
            <p:nvPr/>
          </p:nvCxnSpPr>
          <p:spPr bwMode="auto">
            <a:xfrm flipH="1">
              <a:off x="2058546" y="5147990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8" name="Rectangle 134"/>
            <p:cNvSpPr/>
            <p:nvPr/>
          </p:nvSpPr>
          <p:spPr bwMode="auto">
            <a:xfrm>
              <a:off x="3180553" y="4902528"/>
              <a:ext cx="866878" cy="370349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192152" y="5754156"/>
              <a:ext cx="489521" cy="275134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Rectangle 126"/>
            <p:cNvSpPr/>
            <p:nvPr/>
          </p:nvSpPr>
          <p:spPr bwMode="auto">
            <a:xfrm>
              <a:off x="1389350" y="5851163"/>
              <a:ext cx="3716050" cy="6882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TextBox 129"/>
            <p:cNvSpPr txBox="1"/>
            <p:nvPr/>
          </p:nvSpPr>
          <p:spPr>
            <a:xfrm>
              <a:off x="4719369" y="592247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TextBox 130"/>
            <p:cNvSpPr txBox="1"/>
            <p:nvPr/>
          </p:nvSpPr>
          <p:spPr>
            <a:xfrm>
              <a:off x="1396094" y="5665549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5" name="Straight Connector 127"/>
            <p:cNvCxnSpPr/>
            <p:nvPr/>
          </p:nvCxnSpPr>
          <p:spPr bwMode="auto">
            <a:xfrm>
              <a:off x="1385833" y="5914260"/>
              <a:ext cx="3871967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66" name="TextBox 169"/>
            <p:cNvSpPr txBox="1"/>
            <p:nvPr/>
          </p:nvSpPr>
          <p:spPr>
            <a:xfrm>
              <a:off x="796780" y="579791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7" name="直接连接符 66"/>
            <p:cNvCxnSpPr/>
            <p:nvPr/>
          </p:nvCxnSpPr>
          <p:spPr bwMode="auto">
            <a:xfrm>
              <a:off x="2453275" y="581111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8" name="直接连接符 67"/>
            <p:cNvCxnSpPr/>
            <p:nvPr/>
          </p:nvCxnSpPr>
          <p:spPr bwMode="auto">
            <a:xfrm flipH="1">
              <a:off x="2362200" y="5811111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直接连接符 68"/>
            <p:cNvCxnSpPr/>
            <p:nvPr/>
          </p:nvCxnSpPr>
          <p:spPr bwMode="auto">
            <a:xfrm flipH="1">
              <a:off x="2533759" y="5818828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直接连接符 69"/>
            <p:cNvCxnSpPr/>
            <p:nvPr/>
          </p:nvCxnSpPr>
          <p:spPr bwMode="auto">
            <a:xfrm flipH="1">
              <a:off x="2685113" y="5815252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1" name="Rectangle 134"/>
            <p:cNvSpPr/>
            <p:nvPr/>
          </p:nvSpPr>
          <p:spPr bwMode="auto">
            <a:xfrm>
              <a:off x="2832776" y="5596496"/>
              <a:ext cx="717675" cy="314028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Rectangle 134"/>
            <p:cNvSpPr/>
            <p:nvPr/>
          </p:nvSpPr>
          <p:spPr bwMode="auto">
            <a:xfrm>
              <a:off x="3694987" y="5518470"/>
              <a:ext cx="894373" cy="41403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BU2 and/or</a:t>
              </a:r>
              <a:r>
                <a:rPr kumimoji="0" lang="en-US" altLang="zh-CN" sz="8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notification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Rectangle 27"/>
            <p:cNvSpPr/>
            <p:nvPr/>
          </p:nvSpPr>
          <p:spPr bwMode="auto">
            <a:xfrm>
              <a:off x="5530279" y="5056867"/>
              <a:ext cx="489521" cy="352406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5" name="Rectangle 78"/>
            <p:cNvSpPr/>
            <p:nvPr/>
          </p:nvSpPr>
          <p:spPr bwMode="auto">
            <a:xfrm>
              <a:off x="5393233" y="4979613"/>
              <a:ext cx="778967" cy="1135536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Rectangle 58"/>
            <p:cNvSpPr/>
            <p:nvPr/>
          </p:nvSpPr>
          <p:spPr bwMode="auto">
            <a:xfrm>
              <a:off x="5518996" y="5708059"/>
              <a:ext cx="489521" cy="32267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Rectangle 126"/>
            <p:cNvSpPr/>
            <p:nvPr/>
          </p:nvSpPr>
          <p:spPr bwMode="auto">
            <a:xfrm>
              <a:off x="2859548" y="6029290"/>
              <a:ext cx="491067" cy="135900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文本框 77"/>
            <p:cNvSpPr txBox="1"/>
            <p:nvPr/>
          </p:nvSpPr>
          <p:spPr>
            <a:xfrm>
              <a:off x="3396812" y="5936256"/>
              <a:ext cx="1419408" cy="230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5" name="组合 84"/>
          <p:cNvGrpSpPr/>
          <p:nvPr/>
        </p:nvGrpSpPr>
        <p:grpSpPr>
          <a:xfrm>
            <a:off x="1168312" y="3983069"/>
            <a:ext cx="6781800" cy="926410"/>
            <a:chOff x="76200" y="4937023"/>
            <a:chExt cx="6096000" cy="1232422"/>
          </a:xfrm>
        </p:grpSpPr>
        <p:sp>
          <p:nvSpPr>
            <p:cNvPr id="86" name="Rectangle 27"/>
            <p:cNvSpPr/>
            <p:nvPr/>
          </p:nvSpPr>
          <p:spPr bwMode="auto">
            <a:xfrm>
              <a:off x="213246" y="5030256"/>
              <a:ext cx="489521" cy="275134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87" name="Rectangle 78"/>
            <p:cNvSpPr/>
            <p:nvPr/>
          </p:nvSpPr>
          <p:spPr bwMode="auto">
            <a:xfrm>
              <a:off x="76200" y="4953001"/>
              <a:ext cx="778967" cy="1162148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TextBox 111"/>
            <p:cNvSpPr txBox="1"/>
            <p:nvPr/>
          </p:nvSpPr>
          <p:spPr>
            <a:xfrm>
              <a:off x="838200" y="5097901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89" name="TextBox 120"/>
            <p:cNvSpPr txBox="1"/>
            <p:nvPr/>
          </p:nvSpPr>
          <p:spPr>
            <a:xfrm>
              <a:off x="4711534" y="5228496"/>
              <a:ext cx="647318" cy="180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90" name="TextBox 121"/>
            <p:cNvSpPr txBox="1"/>
            <p:nvPr/>
          </p:nvSpPr>
          <p:spPr>
            <a:xfrm>
              <a:off x="1370000" y="5013979"/>
              <a:ext cx="647318" cy="1807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cxnSp>
          <p:nvCxnSpPr>
            <p:cNvPr id="91" name="Straight Connector 102"/>
            <p:cNvCxnSpPr/>
            <p:nvPr/>
          </p:nvCxnSpPr>
          <p:spPr bwMode="auto">
            <a:xfrm>
              <a:off x="1427131" y="5253044"/>
              <a:ext cx="3678269" cy="27429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92" name="Rectangle 134"/>
            <p:cNvSpPr/>
            <p:nvPr/>
          </p:nvSpPr>
          <p:spPr bwMode="auto">
            <a:xfrm>
              <a:off x="2230572" y="4937023"/>
              <a:ext cx="717675" cy="312285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3" name="直接连接符 92"/>
            <p:cNvCxnSpPr/>
            <p:nvPr/>
          </p:nvCxnSpPr>
          <p:spPr bwMode="auto">
            <a:xfrm>
              <a:off x="1826708" y="5143849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4" name="直接连接符 93"/>
            <p:cNvCxnSpPr/>
            <p:nvPr/>
          </p:nvCxnSpPr>
          <p:spPr bwMode="auto">
            <a:xfrm flipH="1">
              <a:off x="1735633" y="5143849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5" name="直接连接符 94"/>
            <p:cNvCxnSpPr/>
            <p:nvPr/>
          </p:nvCxnSpPr>
          <p:spPr bwMode="auto">
            <a:xfrm flipH="1">
              <a:off x="1907192" y="5151566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6" name="直接连接符 95"/>
            <p:cNvCxnSpPr/>
            <p:nvPr/>
          </p:nvCxnSpPr>
          <p:spPr bwMode="auto">
            <a:xfrm flipH="1">
              <a:off x="2058546" y="5147990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7" name="Rectangle 134"/>
            <p:cNvSpPr/>
            <p:nvPr/>
          </p:nvSpPr>
          <p:spPr bwMode="auto">
            <a:xfrm>
              <a:off x="3180552" y="4979613"/>
              <a:ext cx="1359422" cy="296019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1+2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Rectangle 58"/>
            <p:cNvSpPr/>
            <p:nvPr/>
          </p:nvSpPr>
          <p:spPr bwMode="auto">
            <a:xfrm>
              <a:off x="192152" y="5754156"/>
              <a:ext cx="489521" cy="275134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Rectangle 126"/>
            <p:cNvSpPr/>
            <p:nvPr/>
          </p:nvSpPr>
          <p:spPr bwMode="auto">
            <a:xfrm>
              <a:off x="1389350" y="5851163"/>
              <a:ext cx="3716050" cy="68825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TextBox 129"/>
            <p:cNvSpPr txBox="1"/>
            <p:nvPr/>
          </p:nvSpPr>
          <p:spPr>
            <a:xfrm>
              <a:off x="4760919" y="5923224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TextBox 130"/>
            <p:cNvSpPr txBox="1"/>
            <p:nvPr/>
          </p:nvSpPr>
          <p:spPr>
            <a:xfrm>
              <a:off x="1380393" y="563988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2" name="Straight Connector 127"/>
            <p:cNvCxnSpPr/>
            <p:nvPr/>
          </p:nvCxnSpPr>
          <p:spPr bwMode="auto">
            <a:xfrm>
              <a:off x="1385833" y="5914260"/>
              <a:ext cx="3871967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03" name="TextBox 169"/>
            <p:cNvSpPr txBox="1"/>
            <p:nvPr/>
          </p:nvSpPr>
          <p:spPr>
            <a:xfrm>
              <a:off x="796780" y="5797910"/>
              <a:ext cx="647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4" name="直接连接符 103"/>
            <p:cNvCxnSpPr/>
            <p:nvPr/>
          </p:nvCxnSpPr>
          <p:spPr bwMode="auto">
            <a:xfrm>
              <a:off x="2453275" y="5811111"/>
              <a:ext cx="40627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5" name="直接连接符 104"/>
            <p:cNvCxnSpPr/>
            <p:nvPr/>
          </p:nvCxnSpPr>
          <p:spPr bwMode="auto">
            <a:xfrm flipH="1">
              <a:off x="2362200" y="5811111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6" name="直接连接符 105"/>
            <p:cNvCxnSpPr/>
            <p:nvPr/>
          </p:nvCxnSpPr>
          <p:spPr bwMode="auto">
            <a:xfrm flipH="1">
              <a:off x="2533759" y="5818828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7" name="直接连接符 106"/>
            <p:cNvCxnSpPr/>
            <p:nvPr/>
          </p:nvCxnSpPr>
          <p:spPr bwMode="auto">
            <a:xfrm flipH="1">
              <a:off x="2685113" y="5815252"/>
              <a:ext cx="91075" cy="981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8" name="Rectangle 134"/>
            <p:cNvSpPr/>
            <p:nvPr/>
          </p:nvSpPr>
          <p:spPr bwMode="auto">
            <a:xfrm>
              <a:off x="2832776" y="5596496"/>
              <a:ext cx="717675" cy="314028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Rectangle 134"/>
            <p:cNvSpPr/>
            <p:nvPr/>
          </p:nvSpPr>
          <p:spPr bwMode="auto">
            <a:xfrm>
              <a:off x="3694987" y="5596223"/>
              <a:ext cx="1375332" cy="331071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</a:t>
              </a:r>
              <a:r>
                <a:rPr kumimoji="0" lang="en-US" altLang="zh-CN" sz="800" b="0" i="0" u="none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1+2</a:t>
              </a: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Rectangle 27"/>
            <p:cNvSpPr/>
            <p:nvPr/>
          </p:nvSpPr>
          <p:spPr bwMode="auto">
            <a:xfrm>
              <a:off x="5530279" y="5056867"/>
              <a:ext cx="489521" cy="352406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11" name="Rectangle 78"/>
            <p:cNvSpPr/>
            <p:nvPr/>
          </p:nvSpPr>
          <p:spPr bwMode="auto">
            <a:xfrm>
              <a:off x="5393233" y="4979613"/>
              <a:ext cx="778967" cy="1135536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Rectangle 58"/>
            <p:cNvSpPr/>
            <p:nvPr/>
          </p:nvSpPr>
          <p:spPr bwMode="auto">
            <a:xfrm>
              <a:off x="5518996" y="5708059"/>
              <a:ext cx="489521" cy="322675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816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Group addressed BUs delivery with configured link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8788" y="1741035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In option 1, </a:t>
            </a:r>
            <a:r>
              <a:rPr lang="en-US" altLang="zh-CN" sz="2000" dirty="0"/>
              <a:t>a STA MLD </a:t>
            </a:r>
            <a:r>
              <a:rPr lang="en-US" altLang="zh-CN" sz="2000" dirty="0" smtClean="0"/>
              <a:t>uses a configured link to receive group addressed BUs </a:t>
            </a:r>
          </a:p>
          <a:p>
            <a:r>
              <a:rPr lang="en-US" altLang="zh-CN" sz="2000" dirty="0" smtClean="0"/>
              <a:t>However in option 2, a STA MLD uses a configured link to monitor the group addressed BUs notification and then to receive its group addressed BUs on the corresponding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 same </a:t>
            </a:r>
            <a:r>
              <a:rPr lang="en-US" altLang="zh-CN" sz="1600" dirty="0" smtClean="0"/>
              <a:t>design philosophy as the existing group BU delivery mechanism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same way as Wake up Radio where it uses group BUs notification to tell the STA whether there are group BUs after DTIM beacon for primary connective radio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No burden to separate different group addressed </a:t>
            </a:r>
            <a:r>
              <a:rPr lang="en-US" altLang="zh-CN" sz="1600" dirty="0" smtClean="0"/>
              <a:t>BUs</a:t>
            </a:r>
          </a:p>
          <a:p>
            <a:pPr lvl="1">
              <a:buFont typeface="Arial" panose="020B0604020202020204" pitchFamily="34" charset="0"/>
              <a:buChar char="–"/>
            </a:pP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391400" y="6475413"/>
            <a:ext cx="1184620" cy="184666"/>
          </a:xfrm>
        </p:spPr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82" name="组合 81"/>
          <p:cNvGrpSpPr/>
          <p:nvPr/>
        </p:nvGrpSpPr>
        <p:grpSpPr>
          <a:xfrm>
            <a:off x="1066800" y="4725539"/>
            <a:ext cx="6781800" cy="1731586"/>
            <a:chOff x="954088" y="4439897"/>
            <a:chExt cx="6781800" cy="1731586"/>
          </a:xfrm>
        </p:grpSpPr>
        <p:sp>
          <p:nvSpPr>
            <p:cNvPr id="74" name="Rectangle 126"/>
            <p:cNvSpPr/>
            <p:nvPr/>
          </p:nvSpPr>
          <p:spPr bwMode="auto">
            <a:xfrm>
              <a:off x="3824123" y="4733816"/>
              <a:ext cx="2652877" cy="101039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ectangle 27"/>
            <p:cNvSpPr/>
            <p:nvPr/>
          </p:nvSpPr>
          <p:spPr bwMode="auto">
            <a:xfrm>
              <a:off x="1106552" y="4530611"/>
              <a:ext cx="544592" cy="323068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1</a:t>
              </a:r>
            </a:p>
          </p:txBody>
        </p:sp>
        <p:sp>
          <p:nvSpPr>
            <p:cNvPr id="9" name="Rectangle 78"/>
            <p:cNvSpPr/>
            <p:nvPr/>
          </p:nvSpPr>
          <p:spPr bwMode="auto">
            <a:xfrm>
              <a:off x="954088" y="4439897"/>
              <a:ext cx="866601" cy="1364619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Box 111"/>
            <p:cNvSpPr txBox="1"/>
            <p:nvPr/>
          </p:nvSpPr>
          <p:spPr>
            <a:xfrm>
              <a:off x="1801813" y="4610042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1</a:t>
              </a:r>
            </a:p>
          </p:txBody>
        </p:sp>
        <p:sp>
          <p:nvSpPr>
            <p:cNvPr id="11" name="TextBox 120"/>
            <p:cNvSpPr txBox="1"/>
            <p:nvPr/>
          </p:nvSpPr>
          <p:spPr>
            <a:xfrm>
              <a:off x="6110897" y="4763389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12" name="TextBox 121"/>
            <p:cNvSpPr txBox="1"/>
            <p:nvPr/>
          </p:nvSpPr>
          <p:spPr>
            <a:xfrm>
              <a:off x="2402173" y="4525210"/>
              <a:ext cx="720141" cy="212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AP1</a:t>
              </a:r>
            </a:p>
          </p:txBody>
        </p:sp>
        <p:cxnSp>
          <p:nvCxnSpPr>
            <p:cNvPr id="13" name="Straight Connector 102"/>
            <p:cNvCxnSpPr/>
            <p:nvPr/>
          </p:nvCxnSpPr>
          <p:spPr bwMode="auto">
            <a:xfrm>
              <a:off x="2613526" y="4792214"/>
              <a:ext cx="4092074" cy="32208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4" name="Rectangle 134"/>
            <p:cNvSpPr/>
            <p:nvPr/>
          </p:nvSpPr>
          <p:spPr bwMode="auto">
            <a:xfrm>
              <a:off x="4227144" y="4525209"/>
              <a:ext cx="798413" cy="262617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5" name="直接连接符 14"/>
            <p:cNvCxnSpPr/>
            <p:nvPr/>
          </p:nvCxnSpPr>
          <p:spPr bwMode="auto">
            <a:xfrm>
              <a:off x="3777845" y="4663995"/>
              <a:ext cx="45198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直接连接符 15"/>
            <p:cNvCxnSpPr/>
            <p:nvPr/>
          </p:nvCxnSpPr>
          <p:spPr bwMode="auto">
            <a:xfrm flipH="1">
              <a:off x="3676525" y="4663995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直接连接符 16"/>
            <p:cNvCxnSpPr/>
            <p:nvPr/>
          </p:nvCxnSpPr>
          <p:spPr bwMode="auto">
            <a:xfrm flipH="1">
              <a:off x="3867385" y="4673056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直接连接符 17"/>
            <p:cNvCxnSpPr/>
            <p:nvPr/>
          </p:nvCxnSpPr>
          <p:spPr bwMode="auto">
            <a:xfrm flipH="1">
              <a:off x="4035766" y="4668857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" name="Rectangle 134"/>
            <p:cNvSpPr/>
            <p:nvPr/>
          </p:nvSpPr>
          <p:spPr bwMode="auto">
            <a:xfrm>
              <a:off x="5283998" y="4531996"/>
              <a:ext cx="964402" cy="283506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Group BU 1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58"/>
            <p:cNvSpPr/>
            <p:nvPr/>
          </p:nvSpPr>
          <p:spPr bwMode="auto">
            <a:xfrm>
              <a:off x="1083085" y="5380630"/>
              <a:ext cx="544592" cy="323068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AP 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126"/>
            <p:cNvSpPr/>
            <p:nvPr/>
          </p:nvSpPr>
          <p:spPr bwMode="auto">
            <a:xfrm>
              <a:off x="2414967" y="5494538"/>
              <a:ext cx="4134106" cy="80816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Box 129"/>
            <p:cNvSpPr txBox="1"/>
            <p:nvPr/>
          </p:nvSpPr>
          <p:spPr>
            <a:xfrm>
              <a:off x="6119614" y="5578279"/>
              <a:ext cx="720141" cy="28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130"/>
            <p:cNvSpPr txBox="1"/>
            <p:nvPr/>
          </p:nvSpPr>
          <p:spPr>
            <a:xfrm>
              <a:off x="2422470" y="5276586"/>
              <a:ext cx="720141" cy="28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4" name="Straight Connector 127"/>
            <p:cNvCxnSpPr/>
            <p:nvPr/>
          </p:nvCxnSpPr>
          <p:spPr bwMode="auto">
            <a:xfrm>
              <a:off x="2456318" y="5571840"/>
              <a:ext cx="4307563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25" name="TextBox 169"/>
            <p:cNvSpPr txBox="1"/>
            <p:nvPr/>
          </p:nvSpPr>
          <p:spPr>
            <a:xfrm>
              <a:off x="1755733" y="5432007"/>
              <a:ext cx="720141" cy="289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</a:t>
              </a:r>
              <a:r>
                <a:rPr lang="en-US" sz="100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 bwMode="auto">
            <a:xfrm>
              <a:off x="2920721" y="5447508"/>
              <a:ext cx="45198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直接连接符 26"/>
            <p:cNvCxnSpPr/>
            <p:nvPr/>
          </p:nvCxnSpPr>
          <p:spPr bwMode="auto">
            <a:xfrm flipH="1">
              <a:off x="2819400" y="5447508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直接连接符 27"/>
            <p:cNvCxnSpPr/>
            <p:nvPr/>
          </p:nvCxnSpPr>
          <p:spPr bwMode="auto">
            <a:xfrm flipH="1">
              <a:off x="3010259" y="5456570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直接连接符 28"/>
            <p:cNvCxnSpPr/>
            <p:nvPr/>
          </p:nvCxnSpPr>
          <p:spPr bwMode="auto">
            <a:xfrm flipH="1">
              <a:off x="3178641" y="5452371"/>
              <a:ext cx="101321" cy="1152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Rectangle 134"/>
            <p:cNvSpPr/>
            <p:nvPr/>
          </p:nvSpPr>
          <p:spPr bwMode="auto">
            <a:xfrm>
              <a:off x="3342916" y="5306703"/>
              <a:ext cx="798413" cy="257538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DTIM B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27"/>
            <p:cNvSpPr/>
            <p:nvPr/>
          </p:nvSpPr>
          <p:spPr bwMode="auto">
            <a:xfrm>
              <a:off x="7021751" y="4561859"/>
              <a:ext cx="544592" cy="413803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3" name="Rectangle 78"/>
            <p:cNvSpPr/>
            <p:nvPr/>
          </p:nvSpPr>
          <p:spPr bwMode="auto">
            <a:xfrm>
              <a:off x="6869287" y="4471145"/>
              <a:ext cx="866601" cy="1333371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58"/>
            <p:cNvSpPr/>
            <p:nvPr/>
          </p:nvSpPr>
          <p:spPr bwMode="auto">
            <a:xfrm>
              <a:off x="7009199" y="5326502"/>
              <a:ext cx="544592" cy="37889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 2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2496574" y="5709818"/>
              <a:ext cx="14263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STA MLD has group BU on link 1</a:t>
              </a:r>
              <a:endParaRPr lang="zh-CN" altLang="en-US" dirty="0"/>
            </a:p>
          </p:txBody>
        </p:sp>
        <p:cxnSp>
          <p:nvCxnSpPr>
            <p:cNvPr id="43" name="直接箭头连接符 42"/>
            <p:cNvCxnSpPr>
              <a:endCxn id="41" idx="0"/>
            </p:cNvCxnSpPr>
            <p:nvPr/>
          </p:nvCxnSpPr>
          <p:spPr bwMode="auto">
            <a:xfrm flipH="1">
              <a:off x="3209741" y="5575727"/>
              <a:ext cx="386865" cy="13409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75" name="Rectangle 126"/>
            <p:cNvSpPr/>
            <p:nvPr/>
          </p:nvSpPr>
          <p:spPr bwMode="auto">
            <a:xfrm>
              <a:off x="4544306" y="5721125"/>
              <a:ext cx="546312" cy="102156"/>
            </a:xfrm>
            <a:prstGeom prst="rect">
              <a:avLst/>
            </a:prstGeom>
            <a:solidFill>
              <a:srgbClr val="A6A6A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文本框 75"/>
            <p:cNvSpPr txBox="1"/>
            <p:nvPr/>
          </p:nvSpPr>
          <p:spPr>
            <a:xfrm>
              <a:off x="5068150" y="5649811"/>
              <a:ext cx="1579091" cy="1734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Configured link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77" name="Rectangle 126"/>
            <p:cNvSpPr/>
            <p:nvPr/>
          </p:nvSpPr>
          <p:spPr bwMode="auto">
            <a:xfrm>
              <a:off x="4532376" y="5969052"/>
              <a:ext cx="546312" cy="10215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文本框 78"/>
            <p:cNvSpPr txBox="1"/>
            <p:nvPr/>
          </p:nvSpPr>
          <p:spPr>
            <a:xfrm>
              <a:off x="5090618" y="5882317"/>
              <a:ext cx="15790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Reception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358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</a:t>
            </a:r>
            <a:r>
              <a:rPr lang="en-US" altLang="zh-CN" dirty="0"/>
              <a:t>configured </a:t>
            </a:r>
            <a:r>
              <a:rPr lang="en-US" altLang="zh-CN" dirty="0" smtClean="0"/>
              <a:t>link is needed for the non-AP MLD to receive traffic indication or traffic</a:t>
            </a:r>
          </a:p>
          <a:p>
            <a:r>
              <a:rPr lang="en-US" altLang="zh-CN" dirty="0" smtClean="0"/>
              <a:t>We propose </a:t>
            </a:r>
            <a:r>
              <a:rPr lang="en-US" altLang="zh-CN" dirty="0" smtClean="0"/>
              <a:t>that delivering </a:t>
            </a:r>
            <a:r>
              <a:rPr lang="en-US" altLang="zh-CN" dirty="0" smtClean="0"/>
              <a:t>the group addressed BUs </a:t>
            </a:r>
            <a:r>
              <a:rPr lang="en-US" altLang="zh-CN" dirty="0" smtClean="0"/>
              <a:t>immediately </a:t>
            </a:r>
            <a:r>
              <a:rPr lang="en-US" altLang="zh-CN" dirty="0"/>
              <a:t>after DTIM </a:t>
            </a:r>
            <a:r>
              <a:rPr lang="en-US" altLang="zh-CN" dirty="0" smtClean="0"/>
              <a:t>beacon is link specific</a:t>
            </a:r>
            <a:endParaRPr lang="en-US" altLang="zh-CN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Follow the existing group addressed </a:t>
            </a:r>
            <a:r>
              <a:rPr lang="en-US" altLang="zh-CN" sz="1600" dirty="0" smtClean="0"/>
              <a:t>BUs </a:t>
            </a:r>
            <a:r>
              <a:rPr lang="en-US" altLang="zh-CN" sz="1600" dirty="0"/>
              <a:t>delivery mechanisms, no need to have separate schemes for different types 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This scheme shall be at least applied to group addressed management frames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67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</a:t>
            </a:r>
            <a:r>
              <a:rPr lang="en-US" altLang="zh-CN" b="0" dirty="0"/>
              <a:t> </a:t>
            </a:r>
            <a:r>
              <a:rPr lang="en-US" altLang="zh-CN" dirty="0"/>
              <a:t>IEEE </a:t>
            </a:r>
            <a:r>
              <a:rPr lang="en-US" altLang="zh-CN" dirty="0" smtClean="0"/>
              <a:t>802.11-19/1988</a:t>
            </a:r>
            <a:r>
              <a:rPr lang="it-IT" altLang="zh-CN" dirty="0" smtClean="0"/>
              <a:t>r0 </a:t>
            </a:r>
            <a:r>
              <a:rPr lang="en-US" altLang="zh-CN" dirty="0" smtClean="0"/>
              <a:t>Power save for Multi-link</a:t>
            </a:r>
          </a:p>
          <a:p>
            <a:r>
              <a:rPr lang="en-US" altLang="zh-CN" dirty="0" smtClean="0"/>
              <a:t>[2]</a:t>
            </a:r>
            <a:r>
              <a:rPr lang="en-US" altLang="zh-CN" b="0" dirty="0" smtClean="0"/>
              <a:t> </a:t>
            </a:r>
            <a:r>
              <a:rPr lang="en-US" altLang="zh-CN" dirty="0"/>
              <a:t>IEEE </a:t>
            </a:r>
            <a:r>
              <a:rPr lang="en-US" altLang="zh-CN" dirty="0" smtClean="0"/>
              <a:t>802.11-19/1526</a:t>
            </a:r>
            <a:r>
              <a:rPr lang="it-IT" altLang="zh-CN" dirty="0" smtClean="0"/>
              <a:t>r3 </a:t>
            </a:r>
            <a:r>
              <a:rPr lang="en-GB" altLang="zh-CN" dirty="0" smtClean="0"/>
              <a:t>Multi-link </a:t>
            </a:r>
            <a:r>
              <a:rPr lang="en-GB" altLang="zh-CN" dirty="0"/>
              <a:t>operation: anchor </a:t>
            </a:r>
            <a:r>
              <a:rPr lang="en-GB" altLang="zh-CN" dirty="0" smtClean="0"/>
              <a:t>channel</a:t>
            </a:r>
          </a:p>
          <a:p>
            <a:r>
              <a:rPr lang="en-US" altLang="zh-CN" dirty="0" smtClean="0"/>
              <a:t>[3] </a:t>
            </a:r>
            <a:r>
              <a:rPr lang="en-US" altLang="zh-CN" dirty="0"/>
              <a:t>IEEE </a:t>
            </a:r>
            <a:r>
              <a:rPr lang="en-US" altLang="zh-CN" dirty="0" smtClean="0"/>
              <a:t>802.11-20/0488</a:t>
            </a:r>
            <a:r>
              <a:rPr lang="it-IT" altLang="zh-CN" dirty="0" smtClean="0"/>
              <a:t>r0 </a:t>
            </a:r>
            <a:r>
              <a:rPr lang="en-GB" altLang="en-US" dirty="0" smtClean="0"/>
              <a:t>Multi-link </a:t>
            </a:r>
            <a:r>
              <a:rPr lang="en-GB" altLang="en-US" dirty="0"/>
              <a:t>Group Addressed Data Delivery</a:t>
            </a:r>
            <a:endParaRPr lang="en-US" altLang="zh-CN" dirty="0" smtClean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72807</TotalTime>
  <Words>1070</Words>
  <Application>Microsoft Office PowerPoint</Application>
  <PresentationFormat>全屏显示(4:3)</PresentationFormat>
  <Paragraphs>198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MS PGothic</vt:lpstr>
      <vt:lpstr>Arial</vt:lpstr>
      <vt:lpstr>Times New Roman</vt:lpstr>
      <vt:lpstr>802-11-Submission</vt:lpstr>
      <vt:lpstr>Document</vt:lpstr>
      <vt:lpstr>Group addressed frames delivery for MLO</vt:lpstr>
      <vt:lpstr>Background</vt:lpstr>
      <vt:lpstr>Group addressed BUs</vt:lpstr>
      <vt:lpstr>Group addressed BUs delivery</vt:lpstr>
      <vt:lpstr>Group addressed BUs delivery</vt:lpstr>
      <vt:lpstr>Group addressed BUs delivery with configured link</vt:lpstr>
      <vt:lpstr>Group addressed BUs delivery with configured link</vt:lpstr>
      <vt:lpstr>Summary</vt:lpstr>
      <vt:lpstr>References</vt:lpstr>
      <vt:lpstr>SP 1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603</cp:revision>
  <cp:lastPrinted>1998-02-10T13:28:06Z</cp:lastPrinted>
  <dcterms:created xsi:type="dcterms:W3CDTF">2013-11-12T18:41:50Z</dcterms:created>
  <dcterms:modified xsi:type="dcterms:W3CDTF">2020-06-23T01:29:01Z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(3)uySsFdZ/NGH3fzyHyp3fwfKPSoxVdkn6C/A2L33uTLTFXh1Mml1BxC5YVcRzh5dT3X+Nm//F
YTDJxT5eeuzwnsbX4WY2s07n8FvDIrLmGvrSQQAOU9Dmc4oPN34IJCLWoxg8fRsRJ2KxeylK
9Md0JLqpjrcdy3O4iwAhIzTX5Sqt4pwJcYVlcpIoHBZzy0/7VPwoa0nf1tJyLFxIQoaMbk+6
o47snrTW6fz7MtAIKw</vt:lpwstr>
  </property>
  <property fmtid="{D5CDD505-2E9C-101B-9397-08002B2CF9AE}" pid="4" name="_2015_ms_pID_7253431">
    <vt:lpwstr>jBKrnVH2bLrDNxfXo+ztQTnJeJ9bRS/30o1QkBnWAgIw8MiGbzUSXf
eNLKFb7vvD4zCrmns+NGhqgjO1R1l/d34Xuh+HOzBpKvX0EWRFCeK45T/suGj6b6QhyERsRb
le+ZSHxNSnSmUDowI5vH8unnJjHuiMyi2cRDqJjB5URmxDNCcB+1p/e0Z5p+yszKJZXB9itJ
xekgTYicTQ0I6tSa8QiO+xVjvUk/RCZEWWwU</vt:lpwstr>
  </property>
  <property fmtid="{D5CDD505-2E9C-101B-9397-08002B2CF9AE}" pid="5" name="_2015_ms_pID_7253432">
    <vt:lpwstr>2HoO/zxvsjFuhWoPZGTiumo=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1586957438</vt:lpwstr>
  </property>
</Properties>
</file>