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 id="2147483671" r:id="rId2"/>
    <p:sldMasterId id="2147483672" r:id="rId3"/>
  </p:sldMasterIdLst>
  <p:notesMasterIdLst>
    <p:notesMasterId r:id="rId21"/>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DD8C62C-8874-44B1-BEAE-57142B1C4403}">
  <a:tblStyle styleId="{CDD8C62C-8874-44B1-BEAE-57142B1C4403}"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980"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Google Shape;125;g89edc66467_2_45: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26" name="Google Shape;126;g89edc66467_2_45: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27" name="Google Shape;127;g89edc66467_2_45: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28" name="Google Shape;128;g89edc66467_2_45: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a:t>
            </a:fld>
            <a:endParaRPr sz="1200" b="0" i="0" u="none" strike="noStrike" cap="none">
              <a:solidFill>
                <a:srgbClr val="000000"/>
              </a:solidFill>
              <a:latin typeface="Times New Roman"/>
              <a:ea typeface="Times New Roman"/>
              <a:cs typeface="Times New Roman"/>
              <a:sym typeface="Times New Roman"/>
            </a:endParaRPr>
          </a:p>
        </p:txBody>
      </p:sp>
      <p:sp>
        <p:nvSpPr>
          <p:cNvPr id="129" name="Google Shape;129;g89edc66467_2_45: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30" name="Google Shape;130;g89edc66467_2_45: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31" name="Google Shape;131;g89edc66467_2_45: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820a937fae_0_164: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19" name="Google Shape;219;g820a937fae_0_164: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20" name="Google Shape;220;g820a937fae_0_164: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21" name="Google Shape;221;g820a937fae_0_164: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10</a:t>
            </a:fld>
            <a:endParaRPr sz="1200" b="0" i="0" u="none" strike="noStrike" cap="none">
              <a:solidFill>
                <a:srgbClr val="000000"/>
              </a:solidFill>
              <a:latin typeface="Times New Roman"/>
              <a:ea typeface="Times New Roman"/>
              <a:cs typeface="Times New Roman"/>
              <a:sym typeface="Times New Roman"/>
            </a:endParaRPr>
          </a:p>
        </p:txBody>
      </p:sp>
      <p:sp>
        <p:nvSpPr>
          <p:cNvPr id="222" name="Google Shape;222;g820a937fae_0_164: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23" name="Google Shape;223;g820a937fae_0_164: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24" name="Google Shape;224;g820a937fae_0_164: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89edc66467_2_21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29" name="Google Shape;229;g89edc66467_2_21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30" name="Google Shape;230;g89edc66467_2_21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31" name="Google Shape;231;g89edc66467_2_21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11</a:t>
            </a:fld>
            <a:endParaRPr sz="1200" b="0" i="0" u="none" strike="noStrike" cap="none">
              <a:solidFill>
                <a:srgbClr val="000000"/>
              </a:solidFill>
              <a:latin typeface="Times New Roman"/>
              <a:ea typeface="Times New Roman"/>
              <a:cs typeface="Times New Roman"/>
              <a:sym typeface="Times New Roman"/>
            </a:endParaRPr>
          </a:p>
        </p:txBody>
      </p:sp>
      <p:sp>
        <p:nvSpPr>
          <p:cNvPr id="232" name="Google Shape;232;g89edc66467_2_21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33" name="Google Shape;233;g89edc66467_2_21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34" name="Google Shape;234;g89edc66467_2_21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8b8ab42ff4_1_1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41" name="Google Shape;241;g8b8ab42ff4_1_1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42" name="Google Shape;242;g8b8ab42ff4_1_1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43" name="Google Shape;243;g8b8ab42ff4_1_1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12</a:t>
            </a:fld>
            <a:endParaRPr sz="1200" b="0" i="0" u="none" strike="noStrike" cap="none">
              <a:solidFill>
                <a:srgbClr val="000000"/>
              </a:solidFill>
              <a:latin typeface="Times New Roman"/>
              <a:ea typeface="Times New Roman"/>
              <a:cs typeface="Times New Roman"/>
              <a:sym typeface="Times New Roman"/>
            </a:endParaRPr>
          </a:p>
        </p:txBody>
      </p:sp>
      <p:sp>
        <p:nvSpPr>
          <p:cNvPr id="244" name="Google Shape;244;g8b8ab42ff4_1_1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45" name="Google Shape;245;g8b8ab42ff4_1_1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46" name="Google Shape;246;g8b8ab42ff4_1_1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8b8ab42ff4_1_22: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53" name="Google Shape;253;g8b8ab42ff4_1_22: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54" name="Google Shape;254;g8b8ab42ff4_1_22: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55" name="Google Shape;255;g8b8ab42ff4_1_22: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13</a:t>
            </a:fld>
            <a:endParaRPr sz="1200" b="0" i="0" u="none" strike="noStrike" cap="none">
              <a:solidFill>
                <a:srgbClr val="000000"/>
              </a:solidFill>
              <a:latin typeface="Times New Roman"/>
              <a:ea typeface="Times New Roman"/>
              <a:cs typeface="Times New Roman"/>
              <a:sym typeface="Times New Roman"/>
            </a:endParaRPr>
          </a:p>
        </p:txBody>
      </p:sp>
      <p:sp>
        <p:nvSpPr>
          <p:cNvPr id="256" name="Google Shape;256;g8b8ab42ff4_1_22: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57" name="Google Shape;257;g8b8ab42ff4_1_22: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58" name="Google Shape;258;g8b8ab42ff4_1_22: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g89edc66467_2_234: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66" name="Google Shape;266;g89edc66467_2_234: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67" name="Google Shape;267;g89edc66467_2_234: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68" name="Google Shape;268;g89edc66467_2_234: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14</a:t>
            </a:fld>
            <a:endParaRPr sz="1200" b="0" i="0" u="none" strike="noStrike" cap="none">
              <a:solidFill>
                <a:srgbClr val="000000"/>
              </a:solidFill>
              <a:latin typeface="Times New Roman"/>
              <a:ea typeface="Times New Roman"/>
              <a:cs typeface="Times New Roman"/>
              <a:sym typeface="Times New Roman"/>
            </a:endParaRPr>
          </a:p>
        </p:txBody>
      </p:sp>
      <p:sp>
        <p:nvSpPr>
          <p:cNvPr id="269" name="Google Shape;269;g89edc66467_2_234: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70" name="Google Shape;270;g89edc66467_2_234: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71" name="Google Shape;271;g89edc66467_2_234: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g89edc66467_2_267: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79" name="Google Shape;279;g89edc66467_2_267: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80" name="Google Shape;280;g89edc66467_2_267: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81" name="Google Shape;281;g89edc66467_2_267: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15</a:t>
            </a:fld>
            <a:endParaRPr sz="1200" b="0" i="0" u="none" strike="noStrike" cap="none">
              <a:solidFill>
                <a:srgbClr val="000000"/>
              </a:solidFill>
              <a:latin typeface="Times New Roman"/>
              <a:ea typeface="Times New Roman"/>
              <a:cs typeface="Times New Roman"/>
              <a:sym typeface="Times New Roman"/>
            </a:endParaRPr>
          </a:p>
        </p:txBody>
      </p:sp>
      <p:sp>
        <p:nvSpPr>
          <p:cNvPr id="282" name="Google Shape;282;g89edc66467_2_267: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83" name="Google Shape;283;g89edc66467_2_267: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84" name="Google Shape;284;g89edc66467_2_267: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g89edc66467_2_276: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89" name="Google Shape;289;g89edc66467_2_276: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90" name="Google Shape;290;g89edc66467_2_276: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91" name="Google Shape;291;g89edc66467_2_276: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16</a:t>
            </a:fld>
            <a:endParaRPr sz="1200" b="0" i="0" u="none" strike="noStrike" cap="none">
              <a:solidFill>
                <a:srgbClr val="000000"/>
              </a:solidFill>
              <a:latin typeface="Times New Roman"/>
              <a:ea typeface="Times New Roman"/>
              <a:cs typeface="Times New Roman"/>
              <a:sym typeface="Times New Roman"/>
            </a:endParaRPr>
          </a:p>
        </p:txBody>
      </p:sp>
      <p:sp>
        <p:nvSpPr>
          <p:cNvPr id="292" name="Google Shape;292;g89edc66467_2_276: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93" name="Google Shape;293;g89edc66467_2_276: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94" name="Google Shape;294;g89edc66467_2_276: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g8b8ab42ff4_1_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99" name="Google Shape;299;g8b8ab42ff4_1_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300" name="Google Shape;300;g8b8ab42ff4_1_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301" name="Google Shape;301;g8b8ab42ff4_1_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17</a:t>
            </a:fld>
            <a:endParaRPr sz="1200" b="0" i="0" u="none" strike="noStrike" cap="none">
              <a:solidFill>
                <a:srgbClr val="000000"/>
              </a:solidFill>
              <a:latin typeface="Times New Roman"/>
              <a:ea typeface="Times New Roman"/>
              <a:cs typeface="Times New Roman"/>
              <a:sym typeface="Times New Roman"/>
            </a:endParaRPr>
          </a:p>
        </p:txBody>
      </p:sp>
      <p:sp>
        <p:nvSpPr>
          <p:cNvPr id="302" name="Google Shape;302;g8b8ab42ff4_1_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303" name="Google Shape;303;g8b8ab42ff4_1_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304" name="Google Shape;304;g8b8ab42ff4_1_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89edc66467_2_12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39" name="Google Shape;139;g89edc66467_2_12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40" name="Google Shape;140;g89edc66467_2_12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41" name="Google Shape;141;g89edc66467_2_12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2</a:t>
            </a:fld>
            <a:endParaRPr sz="1200" b="0" i="0" u="none" strike="noStrike" cap="none">
              <a:solidFill>
                <a:srgbClr val="000000"/>
              </a:solidFill>
              <a:latin typeface="Times New Roman"/>
              <a:ea typeface="Times New Roman"/>
              <a:cs typeface="Times New Roman"/>
              <a:sym typeface="Times New Roman"/>
            </a:endParaRPr>
          </a:p>
        </p:txBody>
      </p:sp>
      <p:sp>
        <p:nvSpPr>
          <p:cNvPr id="142" name="Google Shape;142;g89edc66467_2_12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43" name="Google Shape;143;g89edc66467_2_12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44" name="Google Shape;144;g89edc66467_2_12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89edc66467_0_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49" name="Google Shape;149;g89edc66467_0_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50" name="Google Shape;150;g89edc66467_0_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51" name="Google Shape;151;g89edc66467_0_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3</a:t>
            </a:fld>
            <a:endParaRPr sz="1200" b="0" i="0" u="none" strike="noStrike" cap="none">
              <a:solidFill>
                <a:srgbClr val="000000"/>
              </a:solidFill>
              <a:latin typeface="Times New Roman"/>
              <a:ea typeface="Times New Roman"/>
              <a:cs typeface="Times New Roman"/>
              <a:sym typeface="Times New Roman"/>
            </a:endParaRPr>
          </a:p>
        </p:txBody>
      </p:sp>
      <p:sp>
        <p:nvSpPr>
          <p:cNvPr id="152" name="Google Shape;152;g89edc66467_0_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53" name="Google Shape;153;g89edc66467_0_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54" name="Google Shape;154;g89edc66467_0_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89edc66467_0_9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59" name="Google Shape;159;g89edc66467_0_9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60" name="Google Shape;160;g89edc66467_0_9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61" name="Google Shape;161;g89edc66467_0_9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4</a:t>
            </a:fld>
            <a:endParaRPr sz="1200" b="0" i="0" u="none" strike="noStrike" cap="none">
              <a:solidFill>
                <a:srgbClr val="000000"/>
              </a:solidFill>
              <a:latin typeface="Times New Roman"/>
              <a:ea typeface="Times New Roman"/>
              <a:cs typeface="Times New Roman"/>
              <a:sym typeface="Times New Roman"/>
            </a:endParaRPr>
          </a:p>
        </p:txBody>
      </p:sp>
      <p:sp>
        <p:nvSpPr>
          <p:cNvPr id="162" name="Google Shape;162;g89edc66467_0_9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63" name="Google Shape;163;g89edc66467_0_9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64" name="Google Shape;164;g89edc66467_0_9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820a937fae_0_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doc.: IEEE 802.11-yy/xxxxr0</a:t>
            </a:r>
            <a:endParaRPr sz="1400"/>
          </a:p>
        </p:txBody>
      </p:sp>
      <p:sp>
        <p:nvSpPr>
          <p:cNvPr id="169" name="Google Shape;169;g820a937fae_0_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SzPts val="1400"/>
              <a:buNone/>
            </a:pPr>
            <a:r>
              <a:rPr lang="en" sz="1400" b="1">
                <a:solidFill>
                  <a:srgbClr val="000000"/>
                </a:solidFill>
                <a:latin typeface="Times New Roman"/>
                <a:ea typeface="Times New Roman"/>
                <a:cs typeface="Times New Roman"/>
                <a:sym typeface="Times New Roman"/>
              </a:rPr>
              <a:t>Month Year</a:t>
            </a:r>
            <a:endParaRPr sz="1400"/>
          </a:p>
        </p:txBody>
      </p:sp>
      <p:sp>
        <p:nvSpPr>
          <p:cNvPr id="170" name="Google Shape;170;g820a937fae_0_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400"/>
              <a:buNone/>
            </a:pPr>
            <a:r>
              <a:rPr lang="en" sz="1200">
                <a:solidFill>
                  <a:srgbClr val="000000"/>
                </a:solidFill>
                <a:latin typeface="Times New Roman"/>
                <a:ea typeface="Times New Roman"/>
                <a:cs typeface="Times New Roman"/>
                <a:sym typeface="Times New Roman"/>
              </a:rPr>
              <a:t>John Doe, Some Company</a:t>
            </a:r>
            <a:endParaRPr sz="1400"/>
          </a:p>
        </p:txBody>
      </p:sp>
      <p:sp>
        <p:nvSpPr>
          <p:cNvPr id="171" name="Google Shape;171;g820a937fae_0_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SzPts val="1200"/>
              <a:buNone/>
            </a:pPr>
            <a:r>
              <a:rPr lang="en" sz="1200">
                <a:solidFill>
                  <a:srgbClr val="000000"/>
                </a:solidFill>
                <a:latin typeface="Times New Roman"/>
                <a:ea typeface="Times New Roman"/>
                <a:cs typeface="Times New Roman"/>
                <a:sym typeface="Times New Roman"/>
              </a:rPr>
              <a:t>Page </a:t>
            </a:r>
            <a:fld id="{00000000-1234-1234-1234-123412341234}" type="slidenum">
              <a:rPr lang="en"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72" name="Google Shape;172;g820a937fae_0_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73" name="Google Shape;173;g820a937fae_0_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74" name="Google Shape;174;g820a937fae_0_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89edc66467_2_258: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79" name="Google Shape;179;g89edc66467_2_258: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80" name="Google Shape;180;g89edc66467_2_258: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81" name="Google Shape;181;g89edc66467_2_258: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6</a:t>
            </a:fld>
            <a:endParaRPr sz="1200" b="0" i="0" u="none" strike="noStrike" cap="none">
              <a:solidFill>
                <a:srgbClr val="000000"/>
              </a:solidFill>
              <a:latin typeface="Times New Roman"/>
              <a:ea typeface="Times New Roman"/>
              <a:cs typeface="Times New Roman"/>
              <a:sym typeface="Times New Roman"/>
            </a:endParaRPr>
          </a:p>
        </p:txBody>
      </p:sp>
      <p:sp>
        <p:nvSpPr>
          <p:cNvPr id="182" name="Google Shape;182;g89edc66467_2_258: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83" name="Google Shape;183;g89edc66467_2_258: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84" name="Google Shape;184;g89edc66467_2_258: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89edc66467_0_36: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89" name="Google Shape;189;g89edc66467_0_36: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190" name="Google Shape;190;g89edc66467_0_36: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191" name="Google Shape;191;g89edc66467_0_36: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7</a:t>
            </a:fld>
            <a:endParaRPr sz="1200" b="0" i="0" u="none" strike="noStrike" cap="none">
              <a:solidFill>
                <a:srgbClr val="000000"/>
              </a:solidFill>
              <a:latin typeface="Times New Roman"/>
              <a:ea typeface="Times New Roman"/>
              <a:cs typeface="Times New Roman"/>
              <a:sym typeface="Times New Roman"/>
            </a:endParaRPr>
          </a:p>
        </p:txBody>
      </p:sp>
      <p:sp>
        <p:nvSpPr>
          <p:cNvPr id="192" name="Google Shape;192;g89edc66467_0_36: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193" name="Google Shape;193;g89edc66467_0_36: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194" name="Google Shape;194;g89edc66467_0_36: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89edc66467_0_9: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199" name="Google Shape;199;g89edc66467_0_9: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00" name="Google Shape;200;g89edc66467_0_9: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01" name="Google Shape;201;g89edc66467_0_9: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8</a:t>
            </a:fld>
            <a:endParaRPr sz="1200" b="0" i="0" u="none" strike="noStrike" cap="none">
              <a:solidFill>
                <a:srgbClr val="000000"/>
              </a:solidFill>
              <a:latin typeface="Times New Roman"/>
              <a:ea typeface="Times New Roman"/>
              <a:cs typeface="Times New Roman"/>
              <a:sym typeface="Times New Roman"/>
            </a:endParaRPr>
          </a:p>
        </p:txBody>
      </p:sp>
      <p:sp>
        <p:nvSpPr>
          <p:cNvPr id="202" name="Google Shape;202;g89edc66467_0_9: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03" name="Google Shape;203;g89edc66467_0_9: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04" name="Google Shape;204;g89edc66467_0_9: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8bbd342e7f_1_0:notes"/>
          <p:cNvSpPr txBox="1">
            <a:spLocks noGrp="1"/>
          </p:cNvSpPr>
          <p:nvPr>
            <p:ph type="hdr" idx="2"/>
          </p:nvPr>
        </p:nvSpPr>
        <p:spPr>
          <a:xfrm>
            <a:off x="5578406" y="95413"/>
            <a:ext cx="633000" cy="20820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doc.: IEEE 802.11-yy/xxxxr0</a:t>
            </a:r>
            <a:endParaRPr sz="1400" b="0" i="0" u="none" strike="noStrike" cap="none">
              <a:solidFill>
                <a:srgbClr val="000000"/>
              </a:solidFill>
              <a:latin typeface="Arial"/>
              <a:ea typeface="Arial"/>
              <a:cs typeface="Arial"/>
              <a:sym typeface="Arial"/>
            </a:endParaRPr>
          </a:p>
        </p:txBody>
      </p:sp>
      <p:sp>
        <p:nvSpPr>
          <p:cNvPr id="209" name="Google Shape;209;g8bbd342e7f_1_0:notes"/>
          <p:cNvSpPr txBox="1">
            <a:spLocks noGrp="1"/>
          </p:cNvSpPr>
          <p:nvPr>
            <p:ph type="dt" idx="10"/>
          </p:nvPr>
        </p:nvSpPr>
        <p:spPr>
          <a:xfrm>
            <a:off x="646863" y="95413"/>
            <a:ext cx="816600" cy="208200"/>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rgbClr val="000000"/>
                </a:solidFill>
                <a:latin typeface="Times New Roman"/>
                <a:ea typeface="Times New Roman"/>
                <a:cs typeface="Times New Roman"/>
                <a:sym typeface="Times New Roman"/>
              </a:rPr>
              <a:t>Month Year</a:t>
            </a:r>
            <a:endParaRPr sz="1400" b="0" i="0" u="none" strike="noStrike" cap="none">
              <a:solidFill>
                <a:srgbClr val="000000"/>
              </a:solidFill>
              <a:latin typeface="Arial"/>
              <a:ea typeface="Arial"/>
              <a:cs typeface="Arial"/>
              <a:sym typeface="Arial"/>
            </a:endParaRPr>
          </a:p>
        </p:txBody>
      </p:sp>
      <p:sp>
        <p:nvSpPr>
          <p:cNvPr id="210" name="Google Shape;210;g8bbd342e7f_1_0:notes"/>
          <p:cNvSpPr txBox="1">
            <a:spLocks noGrp="1"/>
          </p:cNvSpPr>
          <p:nvPr>
            <p:ph type="ftr" idx="11"/>
          </p:nvPr>
        </p:nvSpPr>
        <p:spPr>
          <a:xfrm>
            <a:off x="5298936" y="8853069"/>
            <a:ext cx="912000" cy="17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400"/>
              <a:buFont typeface="Arial"/>
              <a:buNone/>
            </a:pPr>
            <a:r>
              <a:rPr lang="en" sz="1200" b="0" i="0" u="none" strike="noStrike" cap="none">
                <a:solidFill>
                  <a:srgbClr val="000000"/>
                </a:solidFill>
                <a:latin typeface="Times New Roman"/>
                <a:ea typeface="Times New Roman"/>
                <a:cs typeface="Times New Roman"/>
                <a:sym typeface="Times New Roman"/>
              </a:rPr>
              <a:t>John Doe, Some Company</a:t>
            </a:r>
            <a:endParaRPr sz="1400" b="0" i="0" u="none" strike="noStrike" cap="none">
              <a:solidFill>
                <a:srgbClr val="000000"/>
              </a:solidFill>
              <a:latin typeface="Arial"/>
              <a:ea typeface="Arial"/>
              <a:cs typeface="Arial"/>
              <a:sym typeface="Arial"/>
            </a:endParaRPr>
          </a:p>
        </p:txBody>
      </p:sp>
      <p:sp>
        <p:nvSpPr>
          <p:cNvPr id="211" name="Google Shape;211;g8bbd342e7f_1_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 sz="1200" b="0" i="0" u="none" strike="noStrike" cap="none">
                <a:solidFill>
                  <a:srgbClr val="000000"/>
                </a:solidFill>
                <a:latin typeface="Times New Roman"/>
                <a:ea typeface="Times New Roman"/>
                <a:cs typeface="Times New Roman"/>
                <a:sym typeface="Times New Roman"/>
              </a:rPr>
              <a:t>9</a:t>
            </a:fld>
            <a:endParaRPr sz="1200" b="0" i="0" u="none" strike="noStrike" cap="none">
              <a:solidFill>
                <a:srgbClr val="000000"/>
              </a:solidFill>
              <a:latin typeface="Times New Roman"/>
              <a:ea typeface="Times New Roman"/>
              <a:cs typeface="Times New Roman"/>
              <a:sym typeface="Times New Roman"/>
            </a:endParaRPr>
          </a:p>
        </p:txBody>
      </p:sp>
      <p:sp>
        <p:nvSpPr>
          <p:cNvPr id="212" name="Google Shape;212;g8bbd342e7f_1_0:notes"/>
          <p:cNvSpPr txBox="1"/>
          <p:nvPr/>
        </p:nvSpPr>
        <p:spPr>
          <a:xfrm>
            <a:off x="1141430" y="691353"/>
            <a:ext cx="45753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lt1"/>
              </a:solidFill>
              <a:latin typeface="Times New Roman"/>
              <a:ea typeface="Times New Roman"/>
              <a:cs typeface="Times New Roman"/>
              <a:sym typeface="Times New Roman"/>
            </a:endParaRPr>
          </a:p>
        </p:txBody>
      </p:sp>
      <p:sp>
        <p:nvSpPr>
          <p:cNvPr id="213" name="Google Shape;213;g8bbd342e7f_1_0:notes"/>
          <p:cNvSpPr txBox="1">
            <a:spLocks noGrp="1"/>
          </p:cNvSpPr>
          <p:nvPr>
            <p:ph type="body" idx="1"/>
          </p:nvPr>
        </p:nvSpPr>
        <p:spPr>
          <a:xfrm>
            <a:off x="913772" y="4343635"/>
            <a:ext cx="5030400" cy="4207800"/>
          </a:xfrm>
          <a:prstGeom prst="rect">
            <a:avLst/>
          </a:prstGeom>
          <a:noFill/>
          <a:ln>
            <a:noFill/>
          </a:ln>
        </p:spPr>
        <p:txBody>
          <a:bodyPr spcFirstLastPara="1" wrap="square" lIns="92450" tIns="45500" rIns="92450" bIns="45500" anchor="ctr" anchorCtr="0">
            <a:noAutofit/>
          </a:bodyPr>
          <a:lstStyle/>
          <a:p>
            <a:pPr marL="0" marR="0" lvl="0" indent="0" algn="l" rtl="0">
              <a:lnSpc>
                <a:spcPct val="100000"/>
              </a:lnSpc>
              <a:spcBef>
                <a:spcPts val="0"/>
              </a:spcBef>
              <a:spcAft>
                <a:spcPts val="0"/>
              </a:spcAft>
              <a:buSzPts val="1400"/>
              <a:buNone/>
            </a:pPr>
            <a:endParaRPr sz="1200" b="0" i="0" u="none" strike="noStrike" cap="none">
              <a:solidFill>
                <a:srgbClr val="000000"/>
              </a:solidFill>
              <a:latin typeface="Times New Roman"/>
              <a:ea typeface="Times New Roman"/>
              <a:cs typeface="Times New Roman"/>
              <a:sym typeface="Times New Roman"/>
            </a:endParaRPr>
          </a:p>
        </p:txBody>
      </p:sp>
      <p:sp>
        <p:nvSpPr>
          <p:cNvPr id="214" name="Google Shape;214;g8bbd342e7f_1_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56" name="Google Shape;56;p14"/>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57" name="Google Shape;57;p1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8"/>
        <p:cNvGrpSpPr/>
        <p:nvPr/>
      </p:nvGrpSpPr>
      <p:grpSpPr>
        <a:xfrm>
          <a:off x="0" y="0"/>
          <a:ext cx="0" cy="0"/>
          <a:chOff x="0" y="0"/>
          <a:chExt cx="0" cy="0"/>
        </a:xfrm>
      </p:grpSpPr>
      <p:sp>
        <p:nvSpPr>
          <p:cNvPr id="59" name="Google Shape;59;p1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60" name="Google Shape;60;p1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61" name="Google Shape;61;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71"/>
        <p:cNvGrpSpPr/>
        <p:nvPr/>
      </p:nvGrpSpPr>
      <p:grpSpPr>
        <a:xfrm>
          <a:off x="0" y="0"/>
          <a:ext cx="0" cy="0"/>
          <a:chOff x="0" y="0"/>
          <a:chExt cx="0" cy="0"/>
        </a:xfrm>
      </p:grpSpPr>
      <p:sp>
        <p:nvSpPr>
          <p:cNvPr id="72" name="Google Shape;72;p17"/>
          <p:cNvSpPr txBox="1">
            <a:spLocks noGrp="1"/>
          </p:cNvSpPr>
          <p:nvPr>
            <p:ph type="title"/>
          </p:nvPr>
        </p:nvSpPr>
        <p:spPr>
          <a:xfrm>
            <a:off x="784861" y="461011"/>
            <a:ext cx="7770900" cy="7989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73" name="Google Shape;73;p17"/>
          <p:cNvSpPr txBox="1">
            <a:spLocks noGrp="1"/>
          </p:cNvSpPr>
          <p:nvPr>
            <p:ph type="body" idx="1"/>
          </p:nvPr>
        </p:nvSpPr>
        <p:spPr>
          <a:xfrm>
            <a:off x="685763" y="704251"/>
            <a:ext cx="7770900" cy="3084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74" name="Google Shape;74;p17"/>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75"/>
        <p:cNvGrpSpPr/>
        <p:nvPr/>
      </p:nvGrpSpPr>
      <p:grpSpPr>
        <a:xfrm>
          <a:off x="0" y="0"/>
          <a:ext cx="0" cy="0"/>
          <a:chOff x="0" y="0"/>
          <a:chExt cx="0" cy="0"/>
        </a:xfrm>
      </p:grpSpPr>
      <p:sp>
        <p:nvSpPr>
          <p:cNvPr id="76" name="Google Shape;76;p18"/>
          <p:cNvSpPr txBox="1">
            <a:spLocks noGrp="1"/>
          </p:cNvSpPr>
          <p:nvPr>
            <p:ph type="ctrTitle"/>
          </p:nvPr>
        </p:nvSpPr>
        <p:spPr>
          <a:xfrm>
            <a:off x="685800" y="1597819"/>
            <a:ext cx="7772400" cy="11025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77" name="Google Shape;77;p18"/>
          <p:cNvSpPr txBox="1">
            <a:spLocks noGrp="1"/>
          </p:cNvSpPr>
          <p:nvPr>
            <p:ph type="subTitle" idx="1"/>
          </p:nvPr>
        </p:nvSpPr>
        <p:spPr>
          <a:xfrm>
            <a:off x="1371600" y="2914650"/>
            <a:ext cx="6400800" cy="1314600"/>
          </a:xfrm>
          <a:prstGeom prst="rect">
            <a:avLst/>
          </a:prstGeom>
          <a:noFill/>
          <a:ln>
            <a:noFill/>
          </a:ln>
        </p:spPr>
        <p:txBody>
          <a:bodyPr spcFirstLastPara="1" wrap="square" lIns="68575" tIns="68575" rIns="68575" bIns="68575" anchor="t" anchorCtr="0">
            <a:noAutofit/>
          </a:bodyPr>
          <a:lstStyle>
            <a:lvl1pPr marR="0" lvl="0" algn="ctr">
              <a:lnSpc>
                <a:spcPct val="100000"/>
              </a:lnSpc>
              <a:spcBef>
                <a:spcPts val="50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400"/>
              </a:spcBef>
              <a:spcAft>
                <a:spcPts val="0"/>
              </a:spcAft>
              <a:buClr>
                <a:srgbClr val="000000"/>
              </a:buClr>
              <a:buSzPts val="1500"/>
              <a:buFont typeface="Times New Roman"/>
              <a:buNone/>
              <a:defRPr sz="1500" b="0"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3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78" name="Google Shape;78;p18"/>
          <p:cNvSpPr txBox="1">
            <a:spLocks noGrp="1"/>
          </p:cNvSpPr>
          <p:nvPr>
            <p:ph type="dt" idx="10"/>
          </p:nvPr>
        </p:nvSpPr>
        <p:spPr>
          <a:xfrm>
            <a:off x="1635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79" name="Google Shape;79;p18"/>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0" name="Google Shape;80;p18"/>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1"/>
        <p:cNvGrpSpPr/>
        <p:nvPr/>
      </p:nvGrpSpPr>
      <p:grpSpPr>
        <a:xfrm>
          <a:off x="0" y="0"/>
          <a:ext cx="0" cy="0"/>
          <a:chOff x="0" y="0"/>
          <a:chExt cx="0" cy="0"/>
        </a:xfrm>
      </p:grpSpPr>
      <p:sp>
        <p:nvSpPr>
          <p:cNvPr id="82" name="Google Shape;82;p19"/>
          <p:cNvSpPr txBox="1">
            <a:spLocks noGrp="1"/>
          </p:cNvSpPr>
          <p:nvPr>
            <p:ph type="title"/>
          </p:nvPr>
        </p:nvSpPr>
        <p:spPr>
          <a:xfrm>
            <a:off x="722313" y="3305176"/>
            <a:ext cx="7772400" cy="1021500"/>
          </a:xfrm>
          <a:prstGeom prst="rect">
            <a:avLst/>
          </a:prstGeom>
          <a:noFill/>
          <a:ln>
            <a:noFill/>
          </a:ln>
        </p:spPr>
        <p:txBody>
          <a:bodyPr spcFirstLastPara="1" wrap="square" lIns="68575" tIns="68575" rIns="68575" bIns="68575" anchor="t" anchorCtr="0">
            <a:noAutofit/>
          </a:bodyPr>
          <a:lstStyle>
            <a:lvl1pPr marR="0" lvl="0" algn="l">
              <a:lnSpc>
                <a:spcPct val="100000"/>
              </a:lnSpc>
              <a:spcBef>
                <a:spcPts val="0"/>
              </a:spcBef>
              <a:spcAft>
                <a:spcPts val="0"/>
              </a:spcAft>
              <a:buSzPts val="1100"/>
              <a:buNone/>
              <a:defRPr sz="30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83" name="Google Shape;83;p19"/>
          <p:cNvSpPr txBox="1">
            <a:spLocks noGrp="1"/>
          </p:cNvSpPr>
          <p:nvPr>
            <p:ph type="body" idx="1"/>
          </p:nvPr>
        </p:nvSpPr>
        <p:spPr>
          <a:xfrm>
            <a:off x="722313" y="2180035"/>
            <a:ext cx="7772400" cy="1125000"/>
          </a:xfrm>
          <a:prstGeom prst="rect">
            <a:avLst/>
          </a:prstGeom>
          <a:noFill/>
          <a:ln>
            <a:noFill/>
          </a:ln>
        </p:spPr>
        <p:txBody>
          <a:bodyPr spcFirstLastPara="1" wrap="square" lIns="68575" tIns="68575" rIns="68575" bIns="68575" anchor="b" anchorCtr="0">
            <a:noAutofit/>
          </a:bodyPr>
          <a:lstStyle>
            <a:lvl1pPr marL="457200" marR="0" lvl="0" indent="-228600" algn="l">
              <a:lnSpc>
                <a:spcPct val="100000"/>
              </a:lnSpc>
              <a:spcBef>
                <a:spcPts val="500"/>
              </a:spcBef>
              <a:spcAft>
                <a:spcPts val="0"/>
              </a:spcAft>
              <a:buClr>
                <a:srgbClr val="000000"/>
              </a:buClr>
              <a:buSzPts val="1500"/>
              <a:buFont typeface="Times New Roman"/>
              <a:buNone/>
              <a:defRPr sz="15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Clr>
                <a:srgbClr val="000000"/>
              </a:buClr>
              <a:buSzPts val="1200"/>
              <a:buFont typeface="Times New Roman"/>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Clr>
                <a:srgbClr val="000000"/>
              </a:buClr>
              <a:buSzPts val="1100"/>
              <a:buFont typeface="Times New Roman"/>
              <a:buNone/>
              <a:defRPr sz="1100" b="0" i="0" u="none" strike="noStrike" cap="none">
                <a:solidFill>
                  <a:srgbClr val="000000"/>
                </a:solidFill>
                <a:latin typeface="Times New Roman"/>
                <a:ea typeface="Times New Roman"/>
                <a:cs typeface="Times New Roman"/>
                <a:sym typeface="Times New Roman"/>
              </a:defRPr>
            </a:lvl9pPr>
          </a:lstStyle>
          <a:p>
            <a:endParaRPr/>
          </a:p>
        </p:txBody>
      </p:sp>
      <p:sp>
        <p:nvSpPr>
          <p:cNvPr id="84" name="Google Shape;84;p19"/>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5" name="Google Shape;85;p19"/>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86" name="Google Shape;86;p19"/>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87"/>
        <p:cNvGrpSpPr/>
        <p:nvPr/>
      </p:nvGrpSpPr>
      <p:grpSpPr>
        <a:xfrm>
          <a:off x="0" y="0"/>
          <a:ext cx="0" cy="0"/>
          <a:chOff x="0" y="0"/>
          <a:chExt cx="0" cy="0"/>
        </a:xfrm>
      </p:grpSpPr>
      <p:sp>
        <p:nvSpPr>
          <p:cNvPr id="88" name="Google Shape;88;p20"/>
          <p:cNvSpPr txBox="1">
            <a:spLocks noGrp="1"/>
          </p:cNvSpPr>
          <p:nvPr>
            <p:ph type="title"/>
          </p:nvPr>
        </p:nvSpPr>
        <p:spPr>
          <a:xfrm>
            <a:off x="685800" y="457200"/>
            <a:ext cx="7770900" cy="7989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89" name="Google Shape;89;p20"/>
          <p:cNvSpPr txBox="1">
            <a:spLocks noGrp="1"/>
          </p:cNvSpPr>
          <p:nvPr>
            <p:ph type="body" idx="1"/>
          </p:nvPr>
        </p:nvSpPr>
        <p:spPr>
          <a:xfrm>
            <a:off x="685801" y="1485901"/>
            <a:ext cx="3808500" cy="3084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21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90" name="Google Shape;90;p20"/>
          <p:cNvSpPr txBox="1">
            <a:spLocks noGrp="1"/>
          </p:cNvSpPr>
          <p:nvPr>
            <p:ph type="body" idx="2"/>
          </p:nvPr>
        </p:nvSpPr>
        <p:spPr>
          <a:xfrm>
            <a:off x="4646613" y="1485901"/>
            <a:ext cx="3810000" cy="3084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21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91" name="Google Shape;91;p20"/>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2" name="Google Shape;92;p20"/>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93" name="Google Shape;93;p20"/>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94"/>
        <p:cNvGrpSpPr/>
        <p:nvPr/>
      </p:nvGrpSpPr>
      <p:grpSpPr>
        <a:xfrm>
          <a:off x="0" y="0"/>
          <a:ext cx="0" cy="0"/>
          <a:chOff x="0" y="0"/>
          <a:chExt cx="0" cy="0"/>
        </a:xfrm>
      </p:grpSpPr>
      <p:sp>
        <p:nvSpPr>
          <p:cNvPr id="95" name="Google Shape;95;p21"/>
          <p:cNvSpPr txBox="1">
            <a:spLocks noGrp="1"/>
          </p:cNvSpPr>
          <p:nvPr>
            <p:ph type="title"/>
          </p:nvPr>
        </p:nvSpPr>
        <p:spPr>
          <a:xfrm>
            <a:off x="457200" y="205978"/>
            <a:ext cx="8229600" cy="8574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96" name="Google Shape;96;p21"/>
          <p:cNvSpPr txBox="1">
            <a:spLocks noGrp="1"/>
          </p:cNvSpPr>
          <p:nvPr>
            <p:ph type="body" idx="1"/>
          </p:nvPr>
        </p:nvSpPr>
        <p:spPr>
          <a:xfrm>
            <a:off x="457200" y="1151335"/>
            <a:ext cx="4040100" cy="479700"/>
          </a:xfrm>
          <a:prstGeom prst="rect">
            <a:avLst/>
          </a:prstGeom>
          <a:noFill/>
          <a:ln>
            <a:noFill/>
          </a:ln>
        </p:spPr>
        <p:txBody>
          <a:bodyPr spcFirstLastPara="1" wrap="square" lIns="68575" tIns="68575" rIns="68575" bIns="68575" anchor="b" anchorCtr="0">
            <a:noAutofit/>
          </a:bodyPr>
          <a:lstStyle>
            <a:lvl1pPr marL="457200" marR="0" lvl="0" indent="-228600" algn="l">
              <a:lnSpc>
                <a:spcPct val="100000"/>
              </a:lnSpc>
              <a:spcBef>
                <a:spcPts val="50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Clr>
                <a:srgbClr val="000000"/>
              </a:buClr>
              <a:buSzPts val="1500"/>
              <a:buFont typeface="Times New Roman"/>
              <a:buNone/>
              <a:defRPr sz="1500" b="1"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Clr>
                <a:srgbClr val="000000"/>
              </a:buClr>
              <a:buSzPts val="1400"/>
              <a:buFont typeface="Times New Roman"/>
              <a:buNone/>
              <a:defRPr sz="1400" b="1"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9pPr>
          </a:lstStyle>
          <a:p>
            <a:endParaRPr/>
          </a:p>
        </p:txBody>
      </p:sp>
      <p:sp>
        <p:nvSpPr>
          <p:cNvPr id="97" name="Google Shape;97;p21"/>
          <p:cNvSpPr txBox="1">
            <a:spLocks noGrp="1"/>
          </p:cNvSpPr>
          <p:nvPr>
            <p:ph type="body" idx="2"/>
          </p:nvPr>
        </p:nvSpPr>
        <p:spPr>
          <a:xfrm>
            <a:off x="457200" y="1631156"/>
            <a:ext cx="4040100" cy="29634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98" name="Google Shape;98;p21"/>
          <p:cNvSpPr txBox="1">
            <a:spLocks noGrp="1"/>
          </p:cNvSpPr>
          <p:nvPr>
            <p:ph type="body" idx="3"/>
          </p:nvPr>
        </p:nvSpPr>
        <p:spPr>
          <a:xfrm>
            <a:off x="4645026" y="1151335"/>
            <a:ext cx="4041900" cy="479700"/>
          </a:xfrm>
          <a:prstGeom prst="rect">
            <a:avLst/>
          </a:prstGeom>
          <a:noFill/>
          <a:ln>
            <a:noFill/>
          </a:ln>
        </p:spPr>
        <p:txBody>
          <a:bodyPr spcFirstLastPara="1" wrap="square" lIns="68575" tIns="68575" rIns="68575" bIns="68575" anchor="b" anchorCtr="0">
            <a:noAutofit/>
          </a:bodyPr>
          <a:lstStyle>
            <a:lvl1pPr marL="457200" marR="0" lvl="0" indent="-228600" algn="l">
              <a:lnSpc>
                <a:spcPct val="100000"/>
              </a:lnSpc>
              <a:spcBef>
                <a:spcPts val="50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Clr>
                <a:srgbClr val="000000"/>
              </a:buClr>
              <a:buSzPts val="1500"/>
              <a:buFont typeface="Times New Roman"/>
              <a:buNone/>
              <a:defRPr sz="1500" b="1"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Clr>
                <a:srgbClr val="000000"/>
              </a:buClr>
              <a:buSzPts val="1400"/>
              <a:buFont typeface="Times New Roman"/>
              <a:buNone/>
              <a:defRPr sz="1400" b="1"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Clr>
                <a:srgbClr val="000000"/>
              </a:buClr>
              <a:buSzPts val="1200"/>
              <a:buFont typeface="Times New Roman"/>
              <a:buNone/>
              <a:defRPr sz="1200" b="1" i="0" u="none" strike="noStrike" cap="none">
                <a:solidFill>
                  <a:srgbClr val="000000"/>
                </a:solidFill>
                <a:latin typeface="Times New Roman"/>
                <a:ea typeface="Times New Roman"/>
                <a:cs typeface="Times New Roman"/>
                <a:sym typeface="Times New Roman"/>
              </a:defRPr>
            </a:lvl9pPr>
          </a:lstStyle>
          <a:p>
            <a:endParaRPr/>
          </a:p>
        </p:txBody>
      </p:sp>
      <p:sp>
        <p:nvSpPr>
          <p:cNvPr id="99" name="Google Shape;99;p21"/>
          <p:cNvSpPr txBox="1">
            <a:spLocks noGrp="1"/>
          </p:cNvSpPr>
          <p:nvPr>
            <p:ph type="body" idx="4"/>
          </p:nvPr>
        </p:nvSpPr>
        <p:spPr>
          <a:xfrm>
            <a:off x="4645026" y="1631156"/>
            <a:ext cx="4041900" cy="29634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100" name="Google Shape;100;p21"/>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01" name="Google Shape;101;p21"/>
          <p:cNvSpPr txBox="1">
            <a:spLocks noGrp="1"/>
          </p:cNvSpPr>
          <p:nvPr>
            <p:ph type="ftr" idx="11"/>
          </p:nvPr>
        </p:nvSpPr>
        <p:spPr>
          <a:xfrm>
            <a:off x="5643570" y="4856561"/>
            <a:ext cx="28989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02" name="Google Shape;102;p21"/>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03"/>
        <p:cNvGrpSpPr/>
        <p:nvPr/>
      </p:nvGrpSpPr>
      <p:grpSpPr>
        <a:xfrm>
          <a:off x="0" y="0"/>
          <a:ext cx="0" cy="0"/>
          <a:chOff x="0" y="0"/>
          <a:chExt cx="0" cy="0"/>
        </a:xfrm>
      </p:grpSpPr>
      <p:sp>
        <p:nvSpPr>
          <p:cNvPr id="104" name="Google Shape;104;p22"/>
          <p:cNvSpPr txBox="1">
            <a:spLocks noGrp="1"/>
          </p:cNvSpPr>
          <p:nvPr>
            <p:ph type="title"/>
          </p:nvPr>
        </p:nvSpPr>
        <p:spPr>
          <a:xfrm>
            <a:off x="685801" y="514351"/>
            <a:ext cx="7770900" cy="7989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105" name="Google Shape;105;p22"/>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06" name="Google Shape;106;p22"/>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07" name="Google Shape;107;p22"/>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8"/>
        <p:cNvGrpSpPr/>
        <p:nvPr/>
      </p:nvGrpSpPr>
      <p:grpSpPr>
        <a:xfrm>
          <a:off x="0" y="0"/>
          <a:ext cx="0" cy="0"/>
          <a:chOff x="0" y="0"/>
          <a:chExt cx="0" cy="0"/>
        </a:xfrm>
      </p:grpSpPr>
      <p:sp>
        <p:nvSpPr>
          <p:cNvPr id="109" name="Google Shape;109;p23"/>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10" name="Google Shape;110;p23"/>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11" name="Google Shape;111;p23"/>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2"/>
        <p:cNvGrpSpPr/>
        <p:nvPr/>
      </p:nvGrpSpPr>
      <p:grpSpPr>
        <a:xfrm>
          <a:off x="0" y="0"/>
          <a:ext cx="0" cy="0"/>
          <a:chOff x="0" y="0"/>
          <a:chExt cx="0" cy="0"/>
        </a:xfrm>
      </p:grpSpPr>
      <p:sp>
        <p:nvSpPr>
          <p:cNvPr id="113" name="Google Shape;113;p24"/>
          <p:cNvSpPr txBox="1">
            <a:spLocks noGrp="1"/>
          </p:cNvSpPr>
          <p:nvPr>
            <p:ph type="title"/>
          </p:nvPr>
        </p:nvSpPr>
        <p:spPr>
          <a:xfrm>
            <a:off x="685801" y="514351"/>
            <a:ext cx="7770900" cy="7989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114" name="Google Shape;114;p24"/>
          <p:cNvSpPr txBox="1">
            <a:spLocks noGrp="1"/>
          </p:cNvSpPr>
          <p:nvPr>
            <p:ph type="body" idx="1"/>
          </p:nvPr>
        </p:nvSpPr>
        <p:spPr>
          <a:xfrm rot="5400000">
            <a:off x="3028714" y="-857099"/>
            <a:ext cx="3084900" cy="7770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115" name="Google Shape;115;p24"/>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16" name="Google Shape;116;p24"/>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17" name="Google Shape;117;p24"/>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8"/>
        <p:cNvGrpSpPr/>
        <p:nvPr/>
      </p:nvGrpSpPr>
      <p:grpSpPr>
        <a:xfrm>
          <a:off x="0" y="0"/>
          <a:ext cx="0" cy="0"/>
          <a:chOff x="0" y="0"/>
          <a:chExt cx="0" cy="0"/>
        </a:xfrm>
      </p:grpSpPr>
      <p:sp>
        <p:nvSpPr>
          <p:cNvPr id="119" name="Google Shape;119;p25"/>
          <p:cNvSpPr txBox="1">
            <a:spLocks noGrp="1"/>
          </p:cNvSpPr>
          <p:nvPr>
            <p:ph type="title"/>
          </p:nvPr>
        </p:nvSpPr>
        <p:spPr>
          <a:xfrm rot="5400000">
            <a:off x="5457514" y="1571850"/>
            <a:ext cx="4056600" cy="1941600"/>
          </a:xfrm>
          <a:prstGeom prst="rect">
            <a:avLst/>
          </a:prstGeom>
          <a:noFill/>
          <a:ln>
            <a:noFill/>
          </a:ln>
        </p:spPr>
        <p:txBody>
          <a:bodyPr spcFirstLastPara="1" wrap="square" lIns="68575" tIns="68575" rIns="68575" bIns="68575" anchor="ctr" anchorCtr="0">
            <a:noAutofit/>
          </a:bodyPr>
          <a:lstStyle>
            <a:lvl1pPr marR="0" lvl="0"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a:lnSpc>
                <a:spcPct val="100000"/>
              </a:lnSpc>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120" name="Google Shape;120;p25"/>
          <p:cNvSpPr txBox="1">
            <a:spLocks noGrp="1"/>
          </p:cNvSpPr>
          <p:nvPr>
            <p:ph type="body" idx="1"/>
          </p:nvPr>
        </p:nvSpPr>
        <p:spPr>
          <a:xfrm rot="5400000">
            <a:off x="1495949" y="-295800"/>
            <a:ext cx="4056600" cy="5676900"/>
          </a:xfrm>
          <a:prstGeom prst="rect">
            <a:avLst/>
          </a:prstGeom>
          <a:noFill/>
          <a:ln>
            <a:noFill/>
          </a:ln>
        </p:spPr>
        <p:txBody>
          <a:bodyPr spcFirstLastPara="1" wrap="square" lIns="68575" tIns="68575" rIns="68575" bIns="68575" anchor="t" anchorCtr="0">
            <a:noAutofit/>
          </a:bodyPr>
          <a:lstStyle>
            <a:lvl1pPr marL="457200" marR="0" lvl="0" indent="-228600" algn="l">
              <a:lnSpc>
                <a:spcPct val="100000"/>
              </a:lnSpc>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a:lnSpc>
                <a:spcPct val="100000"/>
              </a:lnSpc>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a:lnSpc>
                <a:spcPct val="100000"/>
              </a:lnSpc>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a:lnSpc>
                <a:spcPct val="100000"/>
              </a:lnSpc>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121" name="Google Shape;121;p25"/>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a:lnSpc>
                <a:spcPct val="100000"/>
              </a:lnSpc>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22" name="Google Shape;122;p25"/>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a:lnSpc>
                <a:spcPct val="100000"/>
              </a:lnSpc>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a:lnSpc>
                <a:spcPct val="100000"/>
              </a:lnSpc>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123" name="Google Shape;123;p25"/>
          <p:cNvSpPr txBox="1">
            <a:spLocks noGrp="1"/>
          </p:cNvSpPr>
          <p:nvPr>
            <p:ph type="sldNum" idx="12"/>
          </p:nvPr>
        </p:nvSpPr>
        <p:spPr>
          <a:xfrm>
            <a:off x="4345000" y="4668158"/>
            <a:ext cx="528600" cy="461100"/>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900"/>
              <a:buFont typeface="Arial"/>
              <a:buNone/>
              <a:defRPr sz="900" b="0" i="0" u="none" strike="noStrike" cap="none">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theme" Target="../theme/theme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2"/>
        <p:cNvGrpSpPr/>
        <p:nvPr/>
      </p:nvGrpSpPr>
      <p:grpSpPr>
        <a:xfrm>
          <a:off x="0" y="0"/>
          <a:ext cx="0" cy="0"/>
          <a:chOff x="0" y="0"/>
          <a:chExt cx="0" cy="0"/>
        </a:xfrm>
      </p:grpSpPr>
      <p:sp>
        <p:nvSpPr>
          <p:cNvPr id="63" name="Google Shape;63;p16"/>
          <p:cNvSpPr txBox="1">
            <a:spLocks noGrp="1"/>
          </p:cNvSpPr>
          <p:nvPr>
            <p:ph type="title"/>
          </p:nvPr>
        </p:nvSpPr>
        <p:spPr>
          <a:xfrm>
            <a:off x="685801" y="514351"/>
            <a:ext cx="7770900" cy="798900"/>
          </a:xfrm>
          <a:prstGeom prst="rect">
            <a:avLst/>
          </a:prstGeom>
          <a:noFill/>
          <a:ln>
            <a:noFill/>
          </a:ln>
        </p:spPr>
        <p:txBody>
          <a:bodyPr spcFirstLastPara="1" wrap="square" lIns="68575" tIns="68575" rIns="68575" bIns="68575" anchor="ctr" anchorCtr="0">
            <a:noAutofit/>
          </a:bodyPr>
          <a:lstStyle>
            <a:lvl1pPr marR="0" lvl="0"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100"/>
              <a:buFont typeface="Arial"/>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64" name="Google Shape;64;p16"/>
          <p:cNvSpPr txBox="1">
            <a:spLocks noGrp="1"/>
          </p:cNvSpPr>
          <p:nvPr>
            <p:ph type="body" idx="1"/>
          </p:nvPr>
        </p:nvSpPr>
        <p:spPr>
          <a:xfrm>
            <a:off x="685801" y="1485901"/>
            <a:ext cx="7770900" cy="3084900"/>
          </a:xfrm>
          <a:prstGeom prst="rect">
            <a:avLst/>
          </a:prstGeom>
          <a:noFill/>
          <a:ln>
            <a:noFill/>
          </a:ln>
        </p:spPr>
        <p:txBody>
          <a:bodyPr spcFirstLastPara="1" wrap="square" lIns="68575" tIns="68575" rIns="68575" bIns="68575" anchor="t" anchorCtr="0">
            <a:noAutofit/>
          </a:bodyPr>
          <a:lstStyle>
            <a:lvl1pPr marL="457200" marR="0" lvl="0" indent="-228600" algn="l" rtl="0">
              <a:lnSpc>
                <a:spcPct val="100000"/>
              </a:lnSpc>
              <a:spcBef>
                <a:spcPts val="500"/>
              </a:spcBef>
              <a:spcAft>
                <a:spcPts val="0"/>
              </a:spcAft>
              <a:buClr>
                <a:srgbClr val="000000"/>
              </a:buClr>
              <a:buSzPts val="1100"/>
              <a:buFont typeface="Arial"/>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400"/>
              </a:spcBef>
              <a:spcAft>
                <a:spcPts val="0"/>
              </a:spcAft>
              <a:buClr>
                <a:srgbClr val="000000"/>
              </a:buClr>
              <a:buSzPts val="1100"/>
              <a:buFont typeface="Arial"/>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300"/>
              </a:spcBef>
              <a:spcAft>
                <a:spcPts val="0"/>
              </a:spcAft>
              <a:buClr>
                <a:srgbClr val="000000"/>
              </a:buClr>
              <a:buSzPts val="1100"/>
              <a:buFont typeface="Arial"/>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300"/>
              </a:spcBef>
              <a:spcAft>
                <a:spcPts val="0"/>
              </a:spcAft>
              <a:buClr>
                <a:srgbClr val="000000"/>
              </a:buClr>
              <a:buSzPts val="1100"/>
              <a:buFont typeface="Arial"/>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65" name="Google Shape;65;p16"/>
          <p:cNvSpPr txBox="1">
            <a:spLocks noGrp="1"/>
          </p:cNvSpPr>
          <p:nvPr>
            <p:ph type="dt" idx="10"/>
          </p:nvPr>
        </p:nvSpPr>
        <p:spPr>
          <a:xfrm>
            <a:off x="696913" y="250031"/>
            <a:ext cx="1874700" cy="204900"/>
          </a:xfrm>
          <a:prstGeom prst="rect">
            <a:avLst/>
          </a:prstGeom>
          <a:noFill/>
          <a:ln>
            <a:noFill/>
          </a:ln>
        </p:spPr>
        <p:txBody>
          <a:bodyPr spcFirstLastPara="1" wrap="square" lIns="68575" tIns="68575" rIns="68575" bIns="68575" anchor="b" anchorCtr="0">
            <a:noAutofit/>
          </a:bodyPr>
          <a:lstStyle>
            <a:lvl1pPr marR="0" lvl="0" algn="l" rtl="0">
              <a:lnSpc>
                <a:spcPct val="100000"/>
              </a:lnSpc>
              <a:spcBef>
                <a:spcPts val="0"/>
              </a:spcBef>
              <a:spcAft>
                <a:spcPts val="0"/>
              </a:spcAft>
              <a:buClr>
                <a:srgbClr val="000000"/>
              </a:buClr>
              <a:buSzPts val="1100"/>
              <a:buFont typeface="Arial"/>
              <a:buNone/>
              <a:defRPr sz="1400" b="1"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66" name="Google Shape;66;p16"/>
          <p:cNvSpPr txBox="1">
            <a:spLocks noGrp="1"/>
          </p:cNvSpPr>
          <p:nvPr>
            <p:ph type="ftr" idx="11"/>
          </p:nvPr>
        </p:nvSpPr>
        <p:spPr>
          <a:xfrm>
            <a:off x="5357818" y="4856561"/>
            <a:ext cx="3184500" cy="135600"/>
          </a:xfrm>
          <a:prstGeom prst="rect">
            <a:avLst/>
          </a:prstGeom>
          <a:noFill/>
          <a:ln>
            <a:noFill/>
          </a:ln>
        </p:spPr>
        <p:txBody>
          <a:bodyPr spcFirstLastPara="1" wrap="square" lIns="68575" tIns="68575" rIns="68575" bIns="68575" anchor="t" anchorCtr="0">
            <a:noAutofit/>
          </a:bodyPr>
          <a:lstStyle>
            <a:lvl1pPr marR="0" lvl="0" algn="r" rtl="0">
              <a:lnSpc>
                <a:spcPct val="100000"/>
              </a:lnSpc>
              <a:spcBef>
                <a:spcPts val="0"/>
              </a:spcBef>
              <a:spcAft>
                <a:spcPts val="0"/>
              </a:spcAft>
              <a:buClr>
                <a:srgbClr val="000000"/>
              </a:buClr>
              <a:buSzPts val="1100"/>
              <a:buFont typeface="Arial"/>
              <a:buNone/>
              <a:defRPr sz="9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100"/>
              <a:buFont typeface="Arial"/>
              <a:buNone/>
              <a:defRPr sz="1800" b="0" i="0" u="none" strike="noStrike" cap="none">
                <a:solidFill>
                  <a:schemeClr val="lt1"/>
                </a:solidFill>
                <a:latin typeface="Times New Roman"/>
                <a:ea typeface="Times New Roman"/>
                <a:cs typeface="Times New Roman"/>
                <a:sym typeface="Times New Roman"/>
              </a:defRPr>
            </a:lvl9pPr>
          </a:lstStyle>
          <a:p>
            <a:endParaRPr/>
          </a:p>
        </p:txBody>
      </p:sp>
      <p:cxnSp>
        <p:nvCxnSpPr>
          <p:cNvPr id="67" name="Google Shape;67;p16"/>
          <p:cNvCxnSpPr/>
          <p:nvPr/>
        </p:nvCxnSpPr>
        <p:spPr>
          <a:xfrm>
            <a:off x="685800" y="457200"/>
            <a:ext cx="7772400" cy="1200"/>
          </a:xfrm>
          <a:prstGeom prst="straightConnector1">
            <a:avLst/>
          </a:prstGeom>
          <a:noFill/>
          <a:ln w="12600" cap="flat" cmpd="sng">
            <a:solidFill>
              <a:srgbClr val="000000"/>
            </a:solidFill>
            <a:prstDash val="solid"/>
            <a:miter lim="800000"/>
            <a:headEnd type="none" w="sm" len="sm"/>
            <a:tailEnd type="none" w="sm" len="sm"/>
          </a:ln>
        </p:spPr>
      </p:cxnSp>
      <p:cxnSp>
        <p:nvCxnSpPr>
          <p:cNvPr id="68" name="Google Shape;68;p16"/>
          <p:cNvCxnSpPr/>
          <p:nvPr/>
        </p:nvCxnSpPr>
        <p:spPr>
          <a:xfrm>
            <a:off x="685800" y="4857750"/>
            <a:ext cx="7848600" cy="1200"/>
          </a:xfrm>
          <a:prstGeom prst="straightConnector1">
            <a:avLst/>
          </a:prstGeom>
          <a:noFill/>
          <a:ln w="12600" cap="flat" cmpd="sng">
            <a:solidFill>
              <a:srgbClr val="000000"/>
            </a:solidFill>
            <a:prstDash val="solid"/>
            <a:miter lim="800000"/>
            <a:headEnd type="none" w="sm" len="sm"/>
            <a:tailEnd type="none" w="sm" len="sm"/>
          </a:ln>
        </p:spPr>
      </p:cxnSp>
      <p:sp>
        <p:nvSpPr>
          <p:cNvPr id="69" name="Google Shape;69;p16"/>
          <p:cNvSpPr txBox="1"/>
          <p:nvPr/>
        </p:nvSpPr>
        <p:spPr>
          <a:xfrm>
            <a:off x="118675" y="196350"/>
            <a:ext cx="1282200" cy="204900"/>
          </a:xfrm>
          <a:prstGeom prst="rect">
            <a:avLst/>
          </a:prstGeom>
          <a:noFill/>
          <a:ln>
            <a:noFill/>
          </a:ln>
        </p:spPr>
        <p:txBody>
          <a:bodyPr spcFirstLastPara="1" wrap="square" lIns="0" tIns="0" rIns="0" bIns="0" anchor="b" anchorCtr="0">
            <a:noAutofit/>
          </a:bodyPr>
          <a:lstStyle/>
          <a:p>
            <a:pPr marL="0" marR="0" lvl="0" indent="0" algn="ctr" rtl="0">
              <a:lnSpc>
                <a:spcPct val="100000"/>
              </a:lnSpc>
              <a:spcBef>
                <a:spcPts val="0"/>
              </a:spcBef>
              <a:spcAft>
                <a:spcPts val="0"/>
              </a:spcAft>
              <a:buClr>
                <a:srgbClr val="000000"/>
              </a:buClr>
              <a:buSzPts val="1400"/>
              <a:buFont typeface="Times New Roman"/>
              <a:buNone/>
            </a:pPr>
            <a:r>
              <a:rPr lang="en" b="1">
                <a:latin typeface="Times New Roman"/>
                <a:ea typeface="Times New Roman"/>
                <a:cs typeface="Times New Roman"/>
                <a:sym typeface="Times New Roman"/>
              </a:rPr>
              <a:t>July </a:t>
            </a:r>
            <a:r>
              <a:rPr lang="en" sz="1400" b="1" i="0" u="none" strike="noStrike" cap="none">
                <a:solidFill>
                  <a:srgbClr val="000000"/>
                </a:solidFill>
                <a:latin typeface="Times New Roman"/>
                <a:ea typeface="Times New Roman"/>
                <a:cs typeface="Times New Roman"/>
                <a:sym typeface="Times New Roman"/>
              </a:rPr>
              <a:t>2020</a:t>
            </a:r>
            <a:endParaRPr sz="1400" b="1" i="0" u="none" strike="noStrike" cap="none">
              <a:solidFill>
                <a:srgbClr val="000000"/>
              </a:solidFill>
              <a:latin typeface="Times New Roman"/>
              <a:ea typeface="Times New Roman"/>
              <a:cs typeface="Times New Roman"/>
              <a:sym typeface="Times New Roman"/>
            </a:endParaRPr>
          </a:p>
        </p:txBody>
      </p:sp>
      <p:sp>
        <p:nvSpPr>
          <p:cNvPr id="70" name="Google Shape;70;p16"/>
          <p:cNvSpPr txBox="1"/>
          <p:nvPr/>
        </p:nvSpPr>
        <p:spPr>
          <a:xfrm>
            <a:off x="5436703" y="196474"/>
            <a:ext cx="3500400" cy="204900"/>
          </a:xfrm>
          <a:prstGeom prst="rect">
            <a:avLst/>
          </a:prstGeom>
          <a:noFill/>
          <a:ln>
            <a:noFill/>
          </a:ln>
        </p:spPr>
        <p:txBody>
          <a:bodyPr spcFirstLastPara="1" wrap="square" lIns="0" tIns="0" rIns="0" bIns="0" anchor="b" anchorCtr="0">
            <a:noAutofit/>
          </a:bodyPr>
          <a:lstStyle/>
          <a:p>
            <a:pPr marL="0" marR="0" lvl="0" indent="0" algn="ctr" rtl="0">
              <a:lnSpc>
                <a:spcPct val="100000"/>
              </a:lnSpc>
              <a:spcBef>
                <a:spcPts val="0"/>
              </a:spcBef>
              <a:spcAft>
                <a:spcPts val="0"/>
              </a:spcAft>
              <a:buClr>
                <a:srgbClr val="000000"/>
              </a:buClr>
              <a:buSzPts val="1400"/>
              <a:buFont typeface="Times New Roman"/>
              <a:buNone/>
            </a:pPr>
            <a:r>
              <a:rPr lang="en" sz="1400" b="1" i="0" u="none" strike="noStrike" cap="none">
                <a:solidFill>
                  <a:srgbClr val="000000"/>
                </a:solidFill>
                <a:latin typeface="Times New Roman"/>
                <a:ea typeface="Times New Roman"/>
                <a:cs typeface="Times New Roman"/>
                <a:sym typeface="Times New Roman"/>
              </a:rPr>
              <a:t>doc.: IEEE 802.11-20/0659r</a:t>
            </a:r>
            <a:r>
              <a:rPr lang="en" b="1">
                <a:latin typeface="Times New Roman"/>
                <a:ea typeface="Times New Roman"/>
                <a:cs typeface="Times New Roman"/>
                <a:sym typeface="Times New Roman"/>
              </a:rPr>
              <a:t>3</a:t>
            </a:r>
            <a:endParaRPr sz="1400" b="1" i="0" u="none" strike="noStrike" cap="none">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6"/>
          <p:cNvSpPr txBox="1">
            <a:spLocks noGrp="1"/>
          </p:cNvSpPr>
          <p:nvPr>
            <p:ph type="ctrTitle"/>
          </p:nvPr>
        </p:nvSpPr>
        <p:spPr>
          <a:xfrm>
            <a:off x="400050" y="685800"/>
            <a:ext cx="8229600" cy="654000"/>
          </a:xfrm>
          <a:prstGeom prst="rect">
            <a:avLst/>
          </a:prstGeom>
          <a:noFill/>
          <a:ln>
            <a:noFill/>
          </a:ln>
        </p:spPr>
        <p:txBody>
          <a:bodyPr spcFirstLastPara="1" wrap="square" lIns="69125" tIns="34550" rIns="69125" bIns="34550" anchor="ctr" anchorCtr="0">
            <a:noAutofit/>
          </a:bodyPr>
          <a:lstStyle/>
          <a:p>
            <a:pPr marL="0" lvl="0" indent="0" algn="ctr" rtl="0">
              <a:lnSpc>
                <a:spcPct val="100000"/>
              </a:lnSpc>
              <a:spcBef>
                <a:spcPts val="0"/>
              </a:spcBef>
              <a:spcAft>
                <a:spcPts val="0"/>
              </a:spcAft>
              <a:buSzPts val="1100"/>
              <a:buNone/>
            </a:pPr>
            <a:r>
              <a:rPr lang="en" sz="2800"/>
              <a:t>TDM Multilink Operation</a:t>
            </a:r>
            <a:endParaRPr sz="2800" b="1" i="0" u="none" strike="noStrike" cap="none">
              <a:solidFill>
                <a:srgbClr val="000000"/>
              </a:solidFill>
              <a:latin typeface="Times New Roman"/>
              <a:ea typeface="Times New Roman"/>
              <a:cs typeface="Times New Roman"/>
              <a:sym typeface="Times New Roman"/>
            </a:endParaRPr>
          </a:p>
        </p:txBody>
      </p:sp>
      <p:sp>
        <p:nvSpPr>
          <p:cNvPr id="134" name="Google Shape;134;p26"/>
          <p:cNvSpPr txBox="1">
            <a:spLocks noGrp="1"/>
          </p:cNvSpPr>
          <p:nvPr>
            <p:ph type="subTitle" idx="1"/>
          </p:nvPr>
        </p:nvSpPr>
        <p:spPr>
          <a:xfrm>
            <a:off x="1249154" y="1428750"/>
            <a:ext cx="6400800" cy="357000"/>
          </a:xfrm>
          <a:prstGeom prst="rect">
            <a:avLst/>
          </a:prstGeom>
          <a:noFill/>
          <a:ln>
            <a:noFill/>
          </a:ln>
        </p:spPr>
        <p:txBody>
          <a:bodyPr spcFirstLastPara="1" wrap="square" lIns="69125" tIns="34550" rIns="69125" bIns="34550" anchor="t" anchorCtr="0">
            <a:noAutofit/>
          </a:bodyPr>
          <a:lstStyle/>
          <a:p>
            <a:pPr marL="0" marR="0" lvl="0" indent="0" algn="ctr" rtl="0">
              <a:lnSpc>
                <a:spcPct val="100000"/>
              </a:lnSpc>
              <a:spcBef>
                <a:spcPts val="0"/>
              </a:spcBef>
              <a:spcAft>
                <a:spcPts val="0"/>
              </a:spcAft>
              <a:buClr>
                <a:srgbClr val="000000"/>
              </a:buClr>
              <a:buSzPts val="1500"/>
              <a:buFont typeface="Times New Roman"/>
              <a:buNone/>
            </a:pPr>
            <a:r>
              <a:rPr lang="en" sz="1800" b="1" i="0" u="none" strike="noStrike" cap="none">
                <a:solidFill>
                  <a:srgbClr val="000000"/>
                </a:solidFill>
                <a:latin typeface="Times New Roman"/>
                <a:ea typeface="Times New Roman"/>
                <a:cs typeface="Times New Roman"/>
                <a:sym typeface="Times New Roman"/>
              </a:rPr>
              <a:t>Date:</a:t>
            </a:r>
            <a:r>
              <a:rPr lang="en" sz="1800" b="0" i="0" u="none" strike="noStrike" cap="none">
                <a:solidFill>
                  <a:srgbClr val="000000"/>
                </a:solidFill>
                <a:latin typeface="Times New Roman"/>
                <a:ea typeface="Times New Roman"/>
                <a:cs typeface="Times New Roman"/>
                <a:sym typeface="Times New Roman"/>
              </a:rPr>
              <a:t> 2020-0</a:t>
            </a:r>
            <a:r>
              <a:rPr lang="en" sz="1800">
                <a:solidFill>
                  <a:srgbClr val="000000"/>
                </a:solidFill>
                <a:latin typeface="Times New Roman"/>
                <a:ea typeface="Times New Roman"/>
                <a:cs typeface="Times New Roman"/>
                <a:sym typeface="Times New Roman"/>
              </a:rPr>
              <a:t>7</a:t>
            </a:r>
            <a:r>
              <a:rPr lang="en" sz="1800" b="0" i="0" u="none" strike="noStrike" cap="none">
                <a:solidFill>
                  <a:srgbClr val="000000"/>
                </a:solidFill>
                <a:latin typeface="Times New Roman"/>
                <a:ea typeface="Times New Roman"/>
                <a:cs typeface="Times New Roman"/>
                <a:sym typeface="Times New Roman"/>
              </a:rPr>
              <a:t>-</a:t>
            </a:r>
            <a:r>
              <a:rPr lang="en" sz="1800">
                <a:solidFill>
                  <a:srgbClr val="000000"/>
                </a:solidFill>
                <a:latin typeface="Times New Roman"/>
                <a:ea typeface="Times New Roman"/>
                <a:cs typeface="Times New Roman"/>
                <a:sym typeface="Times New Roman"/>
              </a:rPr>
              <a:t>08</a:t>
            </a:r>
            <a:endParaRPr sz="1800" i="0" u="none" strike="noStrike" cap="none">
              <a:solidFill>
                <a:srgbClr val="000000"/>
              </a:solidFill>
              <a:latin typeface="Times New Roman"/>
              <a:ea typeface="Times New Roman"/>
              <a:cs typeface="Times New Roman"/>
              <a:sym typeface="Times New Roman"/>
            </a:endParaRPr>
          </a:p>
        </p:txBody>
      </p:sp>
      <p:sp>
        <p:nvSpPr>
          <p:cNvPr id="135" name="Google Shape;135;p26"/>
          <p:cNvSpPr/>
          <p:nvPr/>
        </p:nvSpPr>
        <p:spPr>
          <a:xfrm>
            <a:off x="718260" y="1833359"/>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800" b="0" i="0" u="none" strike="noStrike" cap="none">
                <a:solidFill>
                  <a:srgbClr val="000000"/>
                </a:solidFill>
                <a:latin typeface="Times New Roman"/>
                <a:ea typeface="Times New Roman"/>
                <a:cs typeface="Times New Roman"/>
                <a:sym typeface="Times New Roman"/>
              </a:rPr>
              <a:t>Authors:</a:t>
            </a:r>
            <a:endParaRPr b="0" i="0" u="none" strike="noStrike" cap="none">
              <a:solidFill>
                <a:srgbClr val="000000"/>
              </a:solidFill>
              <a:latin typeface="Arial"/>
              <a:ea typeface="Arial"/>
              <a:cs typeface="Arial"/>
              <a:sym typeface="Arial"/>
            </a:endParaRPr>
          </a:p>
        </p:txBody>
      </p:sp>
      <p:graphicFrame>
        <p:nvGraphicFramePr>
          <p:cNvPr id="136" name="Google Shape;136;p26"/>
          <p:cNvGraphicFramePr/>
          <p:nvPr/>
        </p:nvGraphicFramePr>
        <p:xfrm>
          <a:off x="718260" y="2259923"/>
          <a:ext cx="7680400" cy="1431855"/>
        </p:xfrm>
        <a:graphic>
          <a:graphicData uri="http://schemas.openxmlformats.org/drawingml/2006/table">
            <a:tbl>
              <a:tblPr>
                <a:noFill/>
                <a:tableStyleId>{CDD8C62C-8874-44B1-BEAE-57142B1C4403}</a:tableStyleId>
              </a:tblPr>
              <a:tblGrid>
                <a:gridCol w="1658400">
                  <a:extLst>
                    <a:ext uri="{9D8B030D-6E8A-4147-A177-3AD203B41FA5}">
                      <a16:colId xmlns:a16="http://schemas.microsoft.com/office/drawing/2014/main" val="20000"/>
                    </a:ext>
                  </a:extLst>
                </a:gridCol>
                <a:gridCol w="917500">
                  <a:extLst>
                    <a:ext uri="{9D8B030D-6E8A-4147-A177-3AD203B41FA5}">
                      <a16:colId xmlns:a16="http://schemas.microsoft.com/office/drawing/2014/main" val="20001"/>
                    </a:ext>
                  </a:extLst>
                </a:gridCol>
                <a:gridCol w="1772950">
                  <a:extLst>
                    <a:ext uri="{9D8B030D-6E8A-4147-A177-3AD203B41FA5}">
                      <a16:colId xmlns:a16="http://schemas.microsoft.com/office/drawing/2014/main" val="20002"/>
                    </a:ext>
                  </a:extLst>
                </a:gridCol>
                <a:gridCol w="663400">
                  <a:extLst>
                    <a:ext uri="{9D8B030D-6E8A-4147-A177-3AD203B41FA5}">
                      <a16:colId xmlns:a16="http://schemas.microsoft.com/office/drawing/2014/main" val="20003"/>
                    </a:ext>
                  </a:extLst>
                </a:gridCol>
                <a:gridCol w="2668150">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solidFill>
                            <a:schemeClr val="dk1"/>
                          </a:solidFill>
                          <a:latin typeface="Times New Roman"/>
                          <a:ea typeface="Times New Roman"/>
                          <a:cs typeface="Times New Roman"/>
                          <a:sym typeface="Times New Roman"/>
                        </a:rPr>
                        <a:t>Name</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solidFill>
                            <a:schemeClr val="dk1"/>
                          </a:solidFill>
                          <a:latin typeface="Times New Roman"/>
                          <a:ea typeface="Times New Roman"/>
                          <a:cs typeface="Times New Roman"/>
                          <a:sym typeface="Times New Roman"/>
                        </a:rPr>
                        <a:t>Affiliations</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solidFill>
                            <a:schemeClr val="dk1"/>
                          </a:solidFill>
                          <a:latin typeface="Times New Roman"/>
                          <a:ea typeface="Times New Roman"/>
                          <a:cs typeface="Times New Roman"/>
                          <a:sym typeface="Times New Roman"/>
                        </a:rPr>
                        <a:t>Address</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solidFill>
                            <a:schemeClr val="dk1"/>
                          </a:solidFill>
                          <a:latin typeface="Times New Roman"/>
                          <a:ea typeface="Times New Roman"/>
                          <a:cs typeface="Times New Roman"/>
                          <a:sym typeface="Times New Roman"/>
                        </a:rPr>
                        <a:t>Phone</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solidFill>
                            <a:schemeClr val="dk1"/>
                          </a:solidFill>
                          <a:latin typeface="Times New Roman"/>
                          <a:ea typeface="Times New Roman"/>
                          <a:cs typeface="Times New Roman"/>
                          <a:sym typeface="Times New Roman"/>
                        </a:rPr>
                        <a:t>Email</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marR="0" lvl="0" indent="0" algn="ctr" rtl="0">
                        <a:lnSpc>
                          <a:spcPct val="100000"/>
                        </a:lnSpc>
                        <a:spcBef>
                          <a:spcPts val="0"/>
                        </a:spcBef>
                        <a:spcAft>
                          <a:spcPts val="0"/>
                        </a:spcAft>
                        <a:buClr>
                          <a:schemeClr val="dk1"/>
                        </a:buClr>
                        <a:buSzPts val="1100"/>
                        <a:buFont typeface="Arial"/>
                        <a:buNone/>
                      </a:pPr>
                      <a:r>
                        <a:rPr lang="en" sz="1300" u="none" strike="noStrike" cap="none">
                          <a:solidFill>
                            <a:schemeClr val="dk1"/>
                          </a:solidFill>
                          <a:latin typeface="Times New Roman"/>
                          <a:ea typeface="Times New Roman"/>
                          <a:cs typeface="Times New Roman"/>
                          <a:sym typeface="Times New Roman"/>
                        </a:rPr>
                        <a:t>Shubhodeep Adhikari</a:t>
                      </a:r>
                      <a:endParaRPr sz="13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4">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Broadcom</a:t>
                      </a:r>
                      <a:endParaRPr sz="1300" u="none" strike="noStrike" cap="none">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endParaRPr sz="1300" u="none" strike="noStrike" cap="none">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100"/>
                        <a:buFont typeface="Arial"/>
                        <a:buNone/>
                      </a:pPr>
                      <a:r>
                        <a:rPr lang="en" sz="1300" u="none" strike="noStrike" cap="none">
                          <a:solidFill>
                            <a:schemeClr val="dk1"/>
                          </a:solidFill>
                          <a:latin typeface="Times New Roman"/>
                          <a:ea typeface="Times New Roman"/>
                          <a:cs typeface="Times New Roman"/>
                          <a:sym typeface="Times New Roman"/>
                        </a:rPr>
                        <a:t>shubhodeep.adhikari@broadcom.com</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Sindhu Verma</a:t>
                      </a:r>
                      <a:endParaRPr sz="13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sindhu.verma@broadcom.com</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Matthew Fischer</a:t>
                      </a:r>
                      <a:endParaRPr sz="13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matthew.fischer@broadcom.com</a:t>
                      </a: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Vinko Erceg</a:t>
                      </a:r>
                      <a:endParaRPr sz="13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100"/>
                        <a:buFont typeface="Arial"/>
                        <a:buNone/>
                      </a:pPr>
                      <a:endParaRPr sz="13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300" u="none" strike="noStrike" cap="none">
                          <a:latin typeface="Times New Roman"/>
                          <a:ea typeface="Times New Roman"/>
                          <a:cs typeface="Times New Roman"/>
                          <a:sym typeface="Times New Roman"/>
                        </a:rPr>
                        <a:t>vinko.erceg@broadcom.com</a:t>
                      </a:r>
                      <a:endParaRPr sz="13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35"/>
          <p:cNvSpPr txBox="1">
            <a:spLocks noGrp="1"/>
          </p:cNvSpPr>
          <p:nvPr>
            <p:ph type="body" idx="1"/>
          </p:nvPr>
        </p:nvSpPr>
        <p:spPr>
          <a:xfrm>
            <a:off x="182000" y="489075"/>
            <a:ext cx="8832900" cy="43794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SzPts val="1100"/>
              <a:buNone/>
            </a:pPr>
            <a:r>
              <a:rPr lang="en" sz="2200"/>
              <a:t>Simulation Configuration</a:t>
            </a:r>
            <a:endParaRPr sz="2200"/>
          </a:p>
          <a:p>
            <a:pPr marL="0" lvl="0" indent="0" algn="l" rtl="0">
              <a:lnSpc>
                <a:spcPct val="115000"/>
              </a:lnSpc>
              <a:spcBef>
                <a:spcPts val="500"/>
              </a:spcBef>
              <a:spcAft>
                <a:spcPts val="0"/>
              </a:spcAft>
              <a:buSzPts val="1100"/>
              <a:buNone/>
            </a:pPr>
            <a:endParaRPr sz="2200"/>
          </a:p>
          <a:p>
            <a:pPr marL="457200" lvl="0" indent="-342900" algn="l" rtl="0">
              <a:lnSpc>
                <a:spcPct val="115000"/>
              </a:lnSpc>
              <a:spcBef>
                <a:spcPts val="0"/>
              </a:spcBef>
              <a:spcAft>
                <a:spcPts val="0"/>
              </a:spcAft>
              <a:buSzPts val="1800"/>
              <a:buChar char="●"/>
            </a:pPr>
            <a:r>
              <a:rPr lang="en" b="0"/>
              <a:t>2 80MHz links. Additionally, in some configurations, only 1 20MHz channel of an 80MHz link is used. </a:t>
            </a:r>
            <a:endParaRPr b="0"/>
          </a:p>
          <a:p>
            <a:pPr marL="457200" lvl="0" indent="-342900" algn="l" rtl="0">
              <a:lnSpc>
                <a:spcPct val="115000"/>
              </a:lnSpc>
              <a:spcBef>
                <a:spcPts val="500"/>
              </a:spcBef>
              <a:spcAft>
                <a:spcPts val="0"/>
              </a:spcAft>
              <a:buSzPts val="1800"/>
              <a:buChar char="●"/>
            </a:pPr>
            <a:r>
              <a:rPr lang="en" b="0">
                <a:solidFill>
                  <a:schemeClr val="dk1"/>
                </a:solidFill>
              </a:rPr>
              <a:t>Variable number of  nodes. A node is a transmitter-receiver pair.  No hidden nodes.</a:t>
            </a:r>
            <a:endParaRPr b="0"/>
          </a:p>
          <a:p>
            <a:pPr marL="457200" lvl="0" indent="-342900" algn="l" rtl="0">
              <a:lnSpc>
                <a:spcPct val="115000"/>
              </a:lnSpc>
              <a:spcBef>
                <a:spcPts val="0"/>
              </a:spcBef>
              <a:spcAft>
                <a:spcPts val="0"/>
              </a:spcAft>
              <a:buSzPts val="1800"/>
              <a:buChar char="●"/>
            </a:pPr>
            <a:r>
              <a:rPr lang="en" b="0"/>
              <a:t>Same PHY data rate for all nodes : ~570Mbps in 80MHz and ~143Mbps in 20MHz (assuming MCS11, NSS1).</a:t>
            </a:r>
            <a:endParaRPr b="0"/>
          </a:p>
          <a:p>
            <a:pPr marL="457200" lvl="0" indent="-342900" algn="l" rtl="0">
              <a:lnSpc>
                <a:spcPct val="115000"/>
              </a:lnSpc>
              <a:spcBef>
                <a:spcPts val="0"/>
              </a:spcBef>
              <a:spcAft>
                <a:spcPts val="0"/>
              </a:spcAft>
              <a:buSzPts val="1800"/>
              <a:buChar char="●"/>
            </a:pPr>
            <a:r>
              <a:rPr lang="en" b="0"/>
              <a:t>3 modes of operation: Single link, </a:t>
            </a:r>
            <a:r>
              <a:rPr lang="en" b="0">
                <a:solidFill>
                  <a:schemeClr val="dk1"/>
                </a:solidFill>
              </a:rPr>
              <a:t>2-link TDM ML and </a:t>
            </a:r>
            <a:r>
              <a:rPr lang="en" b="0"/>
              <a:t>2-link non-STR ML. </a:t>
            </a:r>
            <a:endParaRPr b="0"/>
          </a:p>
          <a:p>
            <a:pPr marL="457200" lvl="0" indent="-342900" algn="l" rtl="0">
              <a:lnSpc>
                <a:spcPct val="115000"/>
              </a:lnSpc>
              <a:spcBef>
                <a:spcPts val="0"/>
              </a:spcBef>
              <a:spcAft>
                <a:spcPts val="0"/>
              </a:spcAft>
              <a:buSzPts val="1800"/>
              <a:buChar char="●"/>
            </a:pPr>
            <a:r>
              <a:rPr lang="en" b="0"/>
              <a:t>RTS/CTS at the beginning of each TXOP.</a:t>
            </a:r>
            <a:endParaRPr b="0"/>
          </a:p>
          <a:p>
            <a:pPr marL="457200" lvl="0" indent="-342900" algn="l" rtl="0">
              <a:lnSpc>
                <a:spcPct val="115000"/>
              </a:lnSpc>
              <a:spcBef>
                <a:spcPts val="0"/>
              </a:spcBef>
              <a:spcAft>
                <a:spcPts val="0"/>
              </a:spcAft>
              <a:buSzPts val="1800"/>
              <a:buChar char="●"/>
            </a:pPr>
            <a:r>
              <a:rPr lang="en" b="0"/>
              <a:t>BE packet size:1500 bytes; VO packet size:256 bytes.</a:t>
            </a:r>
            <a:endParaRPr b="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6"/>
          <p:cNvSpPr txBox="1">
            <a:spLocks noGrp="1"/>
          </p:cNvSpPr>
          <p:nvPr>
            <p:ph type="body" idx="1"/>
          </p:nvPr>
        </p:nvSpPr>
        <p:spPr>
          <a:xfrm>
            <a:off x="306150" y="827375"/>
            <a:ext cx="2877600" cy="3305700"/>
          </a:xfrm>
          <a:prstGeom prst="rect">
            <a:avLst/>
          </a:prstGeom>
          <a:noFill/>
          <a:ln>
            <a:noFill/>
          </a:ln>
        </p:spPr>
        <p:txBody>
          <a:bodyPr spcFirstLastPara="1" wrap="square" lIns="69125" tIns="34550" rIns="69125" bIns="34550" anchor="t" anchorCtr="0">
            <a:noAutofit/>
          </a:bodyPr>
          <a:lstStyle/>
          <a:p>
            <a:pPr marL="0" lvl="0" indent="0" algn="just" rtl="0">
              <a:lnSpc>
                <a:spcPct val="115000"/>
              </a:lnSpc>
              <a:spcBef>
                <a:spcPts val="500"/>
              </a:spcBef>
              <a:spcAft>
                <a:spcPts val="0"/>
              </a:spcAft>
              <a:buNone/>
            </a:pPr>
            <a:r>
              <a:rPr lang="en" sz="1400">
                <a:solidFill>
                  <a:schemeClr val="accent2"/>
                </a:solidFill>
              </a:rPr>
              <a:t>Baseline configuration: </a:t>
            </a:r>
            <a:r>
              <a:rPr lang="en" sz="1400" b="0"/>
              <a:t>Single-link</a:t>
            </a:r>
            <a:r>
              <a:rPr lang="en" sz="1400" b="0">
                <a:solidFill>
                  <a:schemeClr val="dk1"/>
                </a:solidFill>
              </a:rPr>
              <a:t> with 16 AC_BE nodes (8 on each of the 2 80MHz links).</a:t>
            </a:r>
            <a:endParaRPr sz="1400" b="0">
              <a:solidFill>
                <a:schemeClr val="dk1"/>
              </a:solidFill>
            </a:endParaRPr>
          </a:p>
          <a:p>
            <a:pPr marL="0" lvl="0" indent="0" algn="just" rtl="0">
              <a:lnSpc>
                <a:spcPct val="115000"/>
              </a:lnSpc>
              <a:spcBef>
                <a:spcPts val="500"/>
              </a:spcBef>
              <a:spcAft>
                <a:spcPts val="0"/>
              </a:spcAft>
              <a:buNone/>
            </a:pPr>
            <a:r>
              <a:rPr lang="en" sz="1400">
                <a:solidFill>
                  <a:srgbClr val="0000FF"/>
                </a:solidFill>
              </a:rPr>
              <a:t>Test configurations:</a:t>
            </a:r>
            <a:endParaRPr sz="1400">
              <a:solidFill>
                <a:srgbClr val="0000FF"/>
              </a:solidFill>
            </a:endParaRPr>
          </a:p>
          <a:p>
            <a:pPr marL="457200" lvl="0" indent="-317500" algn="l" rtl="0">
              <a:lnSpc>
                <a:spcPct val="115000"/>
              </a:lnSpc>
              <a:spcBef>
                <a:spcPts val="500"/>
              </a:spcBef>
              <a:spcAft>
                <a:spcPts val="0"/>
              </a:spcAft>
              <a:buClr>
                <a:schemeClr val="dk1"/>
              </a:buClr>
              <a:buSzPts val="1400"/>
              <a:buChar char="●"/>
            </a:pPr>
            <a:r>
              <a:rPr lang="en" sz="1400" b="0">
                <a:solidFill>
                  <a:schemeClr val="dk1"/>
                </a:solidFill>
              </a:rPr>
              <a:t>All 16 nodes TDM-ML on 2 80MHz links.</a:t>
            </a:r>
            <a:endParaRPr sz="1400" b="0">
              <a:solidFill>
                <a:schemeClr val="dk1"/>
              </a:solidFill>
            </a:endParaRPr>
          </a:p>
          <a:p>
            <a:pPr marL="457200" lvl="0" indent="-317500" algn="l" rtl="0">
              <a:lnSpc>
                <a:spcPct val="115000"/>
              </a:lnSpc>
              <a:spcBef>
                <a:spcPts val="0"/>
              </a:spcBef>
              <a:spcAft>
                <a:spcPts val="0"/>
              </a:spcAft>
              <a:buClr>
                <a:schemeClr val="dk1"/>
              </a:buClr>
              <a:buSzPts val="1400"/>
              <a:buChar char="●"/>
            </a:pPr>
            <a:r>
              <a:rPr lang="en" sz="1400" b="0">
                <a:solidFill>
                  <a:schemeClr val="dk1"/>
                </a:solidFill>
              </a:rPr>
              <a:t>All 16 nodes nSTR-ML on 2 80MHz links </a:t>
            </a:r>
            <a:endParaRPr sz="1400" b="0">
              <a:solidFill>
                <a:schemeClr val="dk1"/>
              </a:solidFill>
            </a:endParaRPr>
          </a:p>
          <a:p>
            <a:pPr marL="457200" lvl="0" indent="-317500" algn="l" rtl="0">
              <a:lnSpc>
                <a:spcPct val="115000"/>
              </a:lnSpc>
              <a:spcBef>
                <a:spcPts val="0"/>
              </a:spcBef>
              <a:spcAft>
                <a:spcPts val="0"/>
              </a:spcAft>
              <a:buClr>
                <a:schemeClr val="dk1"/>
              </a:buClr>
              <a:buSzPts val="1400"/>
              <a:buChar char="●"/>
            </a:pPr>
            <a:r>
              <a:rPr lang="en" sz="1400" b="0">
                <a:solidFill>
                  <a:schemeClr val="dk1"/>
                </a:solidFill>
              </a:rPr>
              <a:t>1 TDM-ML node on 2 80MHz links and 15 single link nodes (7 on 1 link, 8 on the other link)</a:t>
            </a:r>
            <a:endParaRPr sz="1400" b="0">
              <a:solidFill>
                <a:schemeClr val="dk1"/>
              </a:solidFill>
            </a:endParaRPr>
          </a:p>
          <a:p>
            <a:pPr marL="457200" lvl="0" indent="-317500" algn="l" rtl="0">
              <a:lnSpc>
                <a:spcPct val="115000"/>
              </a:lnSpc>
              <a:spcBef>
                <a:spcPts val="0"/>
              </a:spcBef>
              <a:spcAft>
                <a:spcPts val="0"/>
              </a:spcAft>
              <a:buClr>
                <a:schemeClr val="dk1"/>
              </a:buClr>
              <a:buSzPts val="1400"/>
              <a:buChar char="●"/>
            </a:pPr>
            <a:r>
              <a:rPr lang="en" sz="1400" b="0">
                <a:solidFill>
                  <a:schemeClr val="dk1"/>
                </a:solidFill>
              </a:rPr>
              <a:t>1 nSTR ML node on 2 80 MHz  links and 15 single link nodes (7 on 1 link,  8 on the other link)</a:t>
            </a:r>
            <a:endParaRPr sz="1400">
              <a:solidFill>
                <a:srgbClr val="0000FF"/>
              </a:solidFill>
            </a:endParaRPr>
          </a:p>
        </p:txBody>
      </p:sp>
      <p:pic>
        <p:nvPicPr>
          <p:cNvPr id="237" name="Google Shape;237;p36"/>
          <p:cNvPicPr preferRelativeResize="0"/>
          <p:nvPr/>
        </p:nvPicPr>
        <p:blipFill>
          <a:blip r:embed="rId3">
            <a:alphaModFix/>
          </a:blip>
          <a:stretch>
            <a:fillRect/>
          </a:stretch>
        </p:blipFill>
        <p:spPr>
          <a:xfrm>
            <a:off x="3183750" y="984000"/>
            <a:ext cx="5843275" cy="3485681"/>
          </a:xfrm>
          <a:prstGeom prst="rect">
            <a:avLst/>
          </a:prstGeom>
          <a:noFill/>
          <a:ln>
            <a:noFill/>
          </a:ln>
        </p:spPr>
      </p:pic>
      <p:sp>
        <p:nvSpPr>
          <p:cNvPr id="238" name="Google Shape;238;p36"/>
          <p:cNvSpPr txBox="1"/>
          <p:nvPr/>
        </p:nvSpPr>
        <p:spPr>
          <a:xfrm>
            <a:off x="560750" y="322475"/>
            <a:ext cx="8006100" cy="428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500"/>
              </a:spcBef>
              <a:spcAft>
                <a:spcPts val="0"/>
              </a:spcAft>
              <a:buClr>
                <a:schemeClr val="dk1"/>
              </a:buClr>
              <a:buSzPts val="1100"/>
              <a:buFont typeface="Arial"/>
              <a:buNone/>
            </a:pPr>
            <a:r>
              <a:rPr lang="en" sz="2000" b="1">
                <a:solidFill>
                  <a:schemeClr val="dk1"/>
                </a:solidFill>
                <a:latin typeface="Times New Roman"/>
                <a:ea typeface="Times New Roman"/>
                <a:cs typeface="Times New Roman"/>
                <a:sym typeface="Times New Roman"/>
              </a:rPr>
              <a:t>Latency: Single-link vs.  2-link TDM ML vs. 2-link nSTR ML (1)</a:t>
            </a:r>
            <a:endParaRPr sz="19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37"/>
          <p:cNvSpPr txBox="1">
            <a:spLocks noGrp="1"/>
          </p:cNvSpPr>
          <p:nvPr>
            <p:ph type="body" idx="1"/>
          </p:nvPr>
        </p:nvSpPr>
        <p:spPr>
          <a:xfrm>
            <a:off x="57575" y="838475"/>
            <a:ext cx="3221700" cy="4166700"/>
          </a:xfrm>
          <a:prstGeom prst="rect">
            <a:avLst/>
          </a:prstGeom>
          <a:noFill/>
          <a:ln>
            <a:noFill/>
          </a:ln>
        </p:spPr>
        <p:txBody>
          <a:bodyPr spcFirstLastPara="1" wrap="square" lIns="69125" tIns="34550" rIns="69125" bIns="34550" anchor="t" anchorCtr="0">
            <a:noAutofit/>
          </a:bodyPr>
          <a:lstStyle/>
          <a:p>
            <a:pPr marL="0" lvl="0" indent="0" algn="just" rtl="0">
              <a:lnSpc>
                <a:spcPct val="115000"/>
              </a:lnSpc>
              <a:spcBef>
                <a:spcPts val="0"/>
              </a:spcBef>
              <a:spcAft>
                <a:spcPts val="0"/>
              </a:spcAft>
              <a:buNone/>
            </a:pPr>
            <a:r>
              <a:rPr lang="en" sz="1400">
                <a:solidFill>
                  <a:srgbClr val="0000FF"/>
                </a:solidFill>
              </a:rPr>
              <a:t>   Observations:</a:t>
            </a:r>
            <a:endParaRPr sz="1400">
              <a:solidFill>
                <a:srgbClr val="0000FF"/>
              </a:solidFill>
            </a:endParaRPr>
          </a:p>
          <a:p>
            <a:pPr marL="457200" lvl="0" indent="-317500" algn="just" rtl="0">
              <a:lnSpc>
                <a:spcPct val="115000"/>
              </a:lnSpc>
              <a:spcBef>
                <a:spcPts val="0"/>
              </a:spcBef>
              <a:spcAft>
                <a:spcPts val="0"/>
              </a:spcAft>
              <a:buClr>
                <a:schemeClr val="dk1"/>
              </a:buClr>
              <a:buSzPts val="1400"/>
              <a:buChar char="●"/>
            </a:pPr>
            <a:r>
              <a:rPr lang="en" sz="1400" b="0" i="1">
                <a:solidFill>
                  <a:srgbClr val="980000"/>
                </a:solidFill>
              </a:rPr>
              <a:t>All nodes TDM ML</a:t>
            </a:r>
            <a:r>
              <a:rPr lang="en" sz="1400" b="0">
                <a:solidFill>
                  <a:schemeClr val="dk1"/>
                </a:solidFill>
              </a:rPr>
              <a:t> has significantly lower latency than </a:t>
            </a:r>
            <a:r>
              <a:rPr lang="en" sz="1400" b="0" i="1">
                <a:solidFill>
                  <a:srgbClr val="980000"/>
                </a:solidFill>
              </a:rPr>
              <a:t>all nodes single link</a:t>
            </a:r>
            <a:r>
              <a:rPr lang="en" sz="1400" b="0">
                <a:solidFill>
                  <a:schemeClr val="dk1"/>
                </a:solidFill>
              </a:rPr>
              <a:t>. The 90% latency of TDM ML is 50% lower than single link.</a:t>
            </a:r>
            <a:endParaRPr sz="1400" b="0">
              <a:solidFill>
                <a:schemeClr val="dk1"/>
              </a:solidFill>
            </a:endParaRPr>
          </a:p>
          <a:p>
            <a:pPr marL="457200" lvl="0" indent="-317500" algn="just" rtl="0">
              <a:lnSpc>
                <a:spcPct val="115000"/>
              </a:lnSpc>
              <a:spcBef>
                <a:spcPts val="0"/>
              </a:spcBef>
              <a:spcAft>
                <a:spcPts val="0"/>
              </a:spcAft>
              <a:buClr>
                <a:schemeClr val="dk1"/>
              </a:buClr>
              <a:buSzPts val="1400"/>
              <a:buChar char="●"/>
            </a:pPr>
            <a:r>
              <a:rPr lang="en" sz="1400" b="0">
                <a:solidFill>
                  <a:schemeClr val="dk1"/>
                </a:solidFill>
              </a:rPr>
              <a:t>If </a:t>
            </a:r>
            <a:r>
              <a:rPr lang="en" sz="1400" b="0" i="1">
                <a:solidFill>
                  <a:srgbClr val="980000"/>
                </a:solidFill>
              </a:rPr>
              <a:t>only one node is TDM ML</a:t>
            </a:r>
            <a:r>
              <a:rPr lang="en" sz="1400" b="0">
                <a:solidFill>
                  <a:schemeClr val="dk1"/>
                </a:solidFill>
              </a:rPr>
              <a:t>, the 90% latency of the TDM ML node is 60% lower than single link</a:t>
            </a:r>
            <a:endParaRPr sz="1400" b="0">
              <a:solidFill>
                <a:schemeClr val="dk1"/>
              </a:solidFill>
            </a:endParaRPr>
          </a:p>
          <a:p>
            <a:pPr marL="457200" lvl="0" indent="-317500" algn="just" rtl="0">
              <a:lnSpc>
                <a:spcPct val="115000"/>
              </a:lnSpc>
              <a:spcBef>
                <a:spcPts val="0"/>
              </a:spcBef>
              <a:spcAft>
                <a:spcPts val="0"/>
              </a:spcAft>
              <a:buClr>
                <a:schemeClr val="dk1"/>
              </a:buClr>
              <a:buSzPts val="1400"/>
              <a:buChar char="●"/>
            </a:pPr>
            <a:r>
              <a:rPr lang="en" sz="1400" b="0">
                <a:solidFill>
                  <a:schemeClr val="dk1"/>
                </a:solidFill>
              </a:rPr>
              <a:t>The reduction in latency of the TDM ML node does not increase the overall latency of the 15 single link nodes. The same is observed for nSTR ML. So, TDM ML is as fair to single link as nSTR ML.  </a:t>
            </a:r>
            <a:endParaRPr sz="1400" b="0">
              <a:solidFill>
                <a:schemeClr val="dk1"/>
              </a:solidFill>
            </a:endParaRPr>
          </a:p>
          <a:p>
            <a:pPr marL="457200" lvl="0" indent="-317500" algn="just" rtl="0">
              <a:lnSpc>
                <a:spcPct val="115000"/>
              </a:lnSpc>
              <a:spcBef>
                <a:spcPts val="0"/>
              </a:spcBef>
              <a:spcAft>
                <a:spcPts val="0"/>
              </a:spcAft>
              <a:buClr>
                <a:schemeClr val="dk1"/>
              </a:buClr>
              <a:buSzPts val="1400"/>
              <a:buChar char="●"/>
            </a:pPr>
            <a:r>
              <a:rPr lang="en" sz="1400" b="0">
                <a:solidFill>
                  <a:schemeClr val="dk1"/>
                </a:solidFill>
              </a:rPr>
              <a:t>TDM ML and nSTR ML have similar latency.</a:t>
            </a:r>
            <a:endParaRPr sz="1400" b="0">
              <a:solidFill>
                <a:schemeClr val="dk1"/>
              </a:solidFill>
            </a:endParaRPr>
          </a:p>
          <a:p>
            <a:pPr marL="457200" lvl="0" indent="0" algn="just" rtl="0">
              <a:lnSpc>
                <a:spcPct val="115000"/>
              </a:lnSpc>
              <a:spcBef>
                <a:spcPts val="500"/>
              </a:spcBef>
              <a:spcAft>
                <a:spcPts val="0"/>
              </a:spcAft>
              <a:buSzPts val="1100"/>
              <a:buNone/>
            </a:pPr>
            <a:endParaRPr sz="1200" b="0">
              <a:solidFill>
                <a:schemeClr val="dk1"/>
              </a:solidFill>
            </a:endParaRPr>
          </a:p>
          <a:p>
            <a:pPr marL="914400" lvl="0" indent="0" algn="l" rtl="0">
              <a:lnSpc>
                <a:spcPct val="115000"/>
              </a:lnSpc>
              <a:spcBef>
                <a:spcPts val="500"/>
              </a:spcBef>
              <a:spcAft>
                <a:spcPts val="0"/>
              </a:spcAft>
              <a:buSzPts val="1100"/>
              <a:buNone/>
            </a:pPr>
            <a:endParaRPr sz="1200"/>
          </a:p>
        </p:txBody>
      </p:sp>
      <p:pic>
        <p:nvPicPr>
          <p:cNvPr id="249" name="Google Shape;249;p37"/>
          <p:cNvPicPr preferRelativeResize="0"/>
          <p:nvPr/>
        </p:nvPicPr>
        <p:blipFill>
          <a:blip r:embed="rId3">
            <a:alphaModFix/>
          </a:blip>
          <a:stretch>
            <a:fillRect/>
          </a:stretch>
        </p:blipFill>
        <p:spPr>
          <a:xfrm>
            <a:off x="3433525" y="1056175"/>
            <a:ext cx="5669700" cy="3382150"/>
          </a:xfrm>
          <a:prstGeom prst="rect">
            <a:avLst/>
          </a:prstGeom>
          <a:noFill/>
          <a:ln>
            <a:noFill/>
          </a:ln>
        </p:spPr>
      </p:pic>
      <p:sp>
        <p:nvSpPr>
          <p:cNvPr id="250" name="Google Shape;250;p37"/>
          <p:cNvSpPr txBox="1"/>
          <p:nvPr/>
        </p:nvSpPr>
        <p:spPr>
          <a:xfrm>
            <a:off x="560750" y="322475"/>
            <a:ext cx="8006100" cy="428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500"/>
              </a:spcBef>
              <a:spcAft>
                <a:spcPts val="0"/>
              </a:spcAft>
              <a:buNone/>
            </a:pPr>
            <a:r>
              <a:rPr lang="en" sz="2200" b="1">
                <a:solidFill>
                  <a:schemeClr val="dk1"/>
                </a:solidFill>
                <a:latin typeface="Times New Roman"/>
                <a:ea typeface="Times New Roman"/>
                <a:cs typeface="Times New Roman"/>
                <a:sym typeface="Times New Roman"/>
              </a:rPr>
              <a:t>Latency: Single-link vs.  2-link TDM ML vs. 2-link nSTR ML (2)</a:t>
            </a:r>
            <a:endParaRPr sz="21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8"/>
          <p:cNvSpPr txBox="1">
            <a:spLocks noGrp="1"/>
          </p:cNvSpPr>
          <p:nvPr>
            <p:ph type="body" idx="1"/>
          </p:nvPr>
        </p:nvSpPr>
        <p:spPr>
          <a:xfrm>
            <a:off x="214125" y="751175"/>
            <a:ext cx="3924600" cy="3229500"/>
          </a:xfrm>
          <a:prstGeom prst="rect">
            <a:avLst/>
          </a:prstGeom>
          <a:noFill/>
          <a:ln>
            <a:noFill/>
          </a:ln>
        </p:spPr>
        <p:txBody>
          <a:bodyPr spcFirstLastPara="1" wrap="square" lIns="69125" tIns="34550" rIns="69125" bIns="34550" anchor="t" anchorCtr="0">
            <a:noAutofit/>
          </a:bodyPr>
          <a:lstStyle/>
          <a:p>
            <a:pPr marL="0" lvl="0" indent="0" algn="just" rtl="0">
              <a:lnSpc>
                <a:spcPct val="115000"/>
              </a:lnSpc>
              <a:spcBef>
                <a:spcPts val="500"/>
              </a:spcBef>
              <a:spcAft>
                <a:spcPts val="0"/>
              </a:spcAft>
              <a:buNone/>
            </a:pPr>
            <a:r>
              <a:rPr lang="en" sz="1400">
                <a:solidFill>
                  <a:schemeClr val="accent2"/>
                </a:solidFill>
              </a:rPr>
              <a:t>Baseline configuration: </a:t>
            </a:r>
            <a:r>
              <a:rPr lang="en" sz="1400" b="0"/>
              <a:t>Single-link</a:t>
            </a:r>
            <a:r>
              <a:rPr lang="en" sz="1400" b="0">
                <a:solidFill>
                  <a:schemeClr val="dk1"/>
                </a:solidFill>
              </a:rPr>
              <a:t> with 16 AC_BE nodes (8 on each of the 2 80MHz links).</a:t>
            </a:r>
            <a:endParaRPr sz="1400" b="0">
              <a:solidFill>
                <a:schemeClr val="dk1"/>
              </a:solidFill>
            </a:endParaRPr>
          </a:p>
          <a:p>
            <a:pPr marL="0" lvl="0" indent="0" algn="just" rtl="0">
              <a:lnSpc>
                <a:spcPct val="115000"/>
              </a:lnSpc>
              <a:spcBef>
                <a:spcPts val="500"/>
              </a:spcBef>
              <a:spcAft>
                <a:spcPts val="0"/>
              </a:spcAft>
              <a:buNone/>
            </a:pPr>
            <a:r>
              <a:rPr lang="en" sz="1400">
                <a:solidFill>
                  <a:srgbClr val="0000FF"/>
                </a:solidFill>
              </a:rPr>
              <a:t>Test configurations:</a:t>
            </a:r>
            <a:endParaRPr sz="1400">
              <a:solidFill>
                <a:srgbClr val="0000FF"/>
              </a:solidFill>
            </a:endParaRPr>
          </a:p>
          <a:p>
            <a:pPr marL="457200" lvl="0" indent="-317500" algn="l" rtl="0">
              <a:lnSpc>
                <a:spcPct val="115000"/>
              </a:lnSpc>
              <a:spcBef>
                <a:spcPts val="500"/>
              </a:spcBef>
              <a:spcAft>
                <a:spcPts val="0"/>
              </a:spcAft>
              <a:buClr>
                <a:schemeClr val="dk1"/>
              </a:buClr>
              <a:buSzPts val="1400"/>
              <a:buChar char="●"/>
            </a:pPr>
            <a:r>
              <a:rPr lang="en" sz="1400" b="0">
                <a:solidFill>
                  <a:schemeClr val="dk1"/>
                </a:solidFill>
              </a:rPr>
              <a:t>1 TDM-ML node on 2 80MHz links and 15 single link nodes (7 on 1 link, 8 on other link).</a:t>
            </a:r>
            <a:endParaRPr sz="1400" b="0">
              <a:solidFill>
                <a:schemeClr val="dk1"/>
              </a:solidFill>
            </a:endParaRPr>
          </a:p>
          <a:p>
            <a:pPr marL="457200" lvl="0" indent="-317500" algn="l" rtl="0">
              <a:lnSpc>
                <a:spcPct val="115000"/>
              </a:lnSpc>
              <a:spcBef>
                <a:spcPts val="0"/>
              </a:spcBef>
              <a:spcAft>
                <a:spcPts val="0"/>
              </a:spcAft>
              <a:buClr>
                <a:schemeClr val="dk1"/>
              </a:buClr>
              <a:buSzPts val="1400"/>
              <a:buChar char="●"/>
            </a:pPr>
            <a:r>
              <a:rPr lang="en" sz="1400" b="0">
                <a:solidFill>
                  <a:schemeClr val="dk1"/>
                </a:solidFill>
              </a:rPr>
              <a:t>1 nSTR ML node on 2 80 MHz  links and 15 single link nodes (7 on 1 link,  8 on other link).</a:t>
            </a:r>
            <a:endParaRPr sz="1400" b="0">
              <a:solidFill>
                <a:schemeClr val="dk1"/>
              </a:solidFill>
            </a:endParaRPr>
          </a:p>
          <a:p>
            <a:pPr marL="0" lvl="0" indent="0" algn="just" rtl="0">
              <a:lnSpc>
                <a:spcPct val="115000"/>
              </a:lnSpc>
              <a:spcBef>
                <a:spcPts val="0"/>
              </a:spcBef>
              <a:spcAft>
                <a:spcPts val="0"/>
              </a:spcAft>
              <a:buNone/>
            </a:pPr>
            <a:r>
              <a:rPr lang="en" sz="1400" b="0">
                <a:solidFill>
                  <a:schemeClr val="dk1"/>
                </a:solidFill>
              </a:rPr>
              <a:t>All configurations are run over varying network loads: 30%, 45%, 60% and 75%.</a:t>
            </a:r>
            <a:endParaRPr sz="1400">
              <a:solidFill>
                <a:srgbClr val="0000FF"/>
              </a:solidFill>
            </a:endParaRPr>
          </a:p>
          <a:p>
            <a:pPr marL="0" lvl="0" indent="0" algn="just" rtl="0">
              <a:lnSpc>
                <a:spcPct val="115000"/>
              </a:lnSpc>
              <a:spcBef>
                <a:spcPts val="0"/>
              </a:spcBef>
              <a:spcAft>
                <a:spcPts val="0"/>
              </a:spcAft>
              <a:buNone/>
            </a:pPr>
            <a:endParaRPr sz="1400">
              <a:solidFill>
                <a:srgbClr val="0000FF"/>
              </a:solidFill>
            </a:endParaRPr>
          </a:p>
          <a:p>
            <a:pPr marL="0" lvl="0" indent="0" algn="just" rtl="0">
              <a:lnSpc>
                <a:spcPct val="115000"/>
              </a:lnSpc>
              <a:spcBef>
                <a:spcPts val="0"/>
              </a:spcBef>
              <a:spcAft>
                <a:spcPts val="0"/>
              </a:spcAft>
              <a:buNone/>
            </a:pPr>
            <a:r>
              <a:rPr lang="en" sz="1400">
                <a:solidFill>
                  <a:srgbClr val="0000FF"/>
                </a:solidFill>
              </a:rPr>
              <a:t>Observations:</a:t>
            </a:r>
            <a:endParaRPr sz="1400" b="0">
              <a:solidFill>
                <a:schemeClr val="dk1"/>
              </a:solidFill>
            </a:endParaRPr>
          </a:p>
        </p:txBody>
      </p:sp>
      <p:sp>
        <p:nvSpPr>
          <p:cNvPr id="261" name="Google Shape;261;p38"/>
          <p:cNvSpPr txBox="1"/>
          <p:nvPr/>
        </p:nvSpPr>
        <p:spPr>
          <a:xfrm>
            <a:off x="306150" y="322475"/>
            <a:ext cx="8685600" cy="428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500"/>
              </a:spcBef>
              <a:spcAft>
                <a:spcPts val="0"/>
              </a:spcAft>
              <a:buNone/>
            </a:pPr>
            <a:r>
              <a:rPr lang="en" sz="1900" b="1">
                <a:solidFill>
                  <a:schemeClr val="dk1"/>
                </a:solidFill>
                <a:latin typeface="Times New Roman"/>
                <a:ea typeface="Times New Roman"/>
                <a:cs typeface="Times New Roman"/>
                <a:sym typeface="Times New Roman"/>
              </a:rPr>
              <a:t>User Perceived Throughput: Single-link vs.  2-link TDM ML vs. 2-link nSTR ML</a:t>
            </a:r>
            <a:endParaRPr sz="18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pic>
        <p:nvPicPr>
          <p:cNvPr id="262" name="Google Shape;262;p38"/>
          <p:cNvPicPr preferRelativeResize="0"/>
          <p:nvPr/>
        </p:nvPicPr>
        <p:blipFill>
          <a:blip r:embed="rId3">
            <a:alphaModFix/>
          </a:blip>
          <a:stretch>
            <a:fillRect/>
          </a:stretch>
        </p:blipFill>
        <p:spPr>
          <a:xfrm>
            <a:off x="4076175" y="827375"/>
            <a:ext cx="4915425" cy="3033625"/>
          </a:xfrm>
          <a:prstGeom prst="rect">
            <a:avLst/>
          </a:prstGeom>
          <a:noFill/>
          <a:ln>
            <a:noFill/>
          </a:ln>
        </p:spPr>
      </p:pic>
      <p:sp>
        <p:nvSpPr>
          <p:cNvPr id="263" name="Google Shape;263;p38"/>
          <p:cNvSpPr txBox="1"/>
          <p:nvPr/>
        </p:nvSpPr>
        <p:spPr>
          <a:xfrm>
            <a:off x="214125" y="3764750"/>
            <a:ext cx="8777100" cy="9288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50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TDM ML node has 50%-60% higher UPT than single link.</a:t>
            </a:r>
            <a:endParaRPr>
              <a:solidFill>
                <a:schemeClr val="dk1"/>
              </a:solidFill>
              <a:latin typeface="Times New Roman"/>
              <a:ea typeface="Times New Roman"/>
              <a:cs typeface="Times New Roman"/>
              <a:sym typeface="Times New Roman"/>
            </a:endParaRPr>
          </a:p>
          <a:p>
            <a:pPr marL="457200" lvl="0" indent="-317500" algn="l" rtl="0">
              <a:lnSpc>
                <a:spcPct val="115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The increase in UPT of the TDM ML or nSTR ML node does not reduce the UPT of the 15 single link nodes. So, TDM ML is as fair to single link as nSTR ML.  </a:t>
            </a:r>
            <a:endParaRPr>
              <a:solidFill>
                <a:schemeClr val="dk1"/>
              </a:solidFill>
              <a:latin typeface="Times New Roman"/>
              <a:ea typeface="Times New Roman"/>
              <a:cs typeface="Times New Roman"/>
              <a:sym typeface="Times New Roman"/>
            </a:endParaRPr>
          </a:p>
          <a:p>
            <a:pPr marL="457200" lvl="0" indent="-317500" algn="l" rtl="0">
              <a:lnSpc>
                <a:spcPct val="115000"/>
              </a:lnSpc>
              <a:spcBef>
                <a:spcPts val="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TDM ML and nSTR ML have similar UPT.</a:t>
            </a:r>
            <a:endParaRPr>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9"/>
          <p:cNvSpPr txBox="1">
            <a:spLocks noGrp="1"/>
          </p:cNvSpPr>
          <p:nvPr>
            <p:ph type="body" idx="1"/>
          </p:nvPr>
        </p:nvSpPr>
        <p:spPr>
          <a:xfrm>
            <a:off x="127475" y="626675"/>
            <a:ext cx="3925500" cy="3641100"/>
          </a:xfrm>
          <a:prstGeom prst="rect">
            <a:avLst/>
          </a:prstGeom>
          <a:noFill/>
          <a:ln>
            <a:noFill/>
          </a:ln>
        </p:spPr>
        <p:txBody>
          <a:bodyPr spcFirstLastPara="1" wrap="square" lIns="69125" tIns="34550" rIns="69125" bIns="34550" anchor="t" anchorCtr="0">
            <a:noAutofit/>
          </a:bodyPr>
          <a:lstStyle/>
          <a:p>
            <a:pPr marL="0" lvl="0" indent="0" algn="just" rtl="0">
              <a:lnSpc>
                <a:spcPct val="115000"/>
              </a:lnSpc>
              <a:spcBef>
                <a:spcPts val="500"/>
              </a:spcBef>
              <a:spcAft>
                <a:spcPts val="0"/>
              </a:spcAft>
              <a:buSzPts val="1100"/>
              <a:buNone/>
            </a:pPr>
            <a:r>
              <a:rPr lang="en" sz="1400">
                <a:solidFill>
                  <a:schemeClr val="accent2"/>
                </a:solidFill>
              </a:rPr>
              <a:t>Baseline configuration: </a:t>
            </a:r>
            <a:r>
              <a:rPr lang="en" sz="1400" b="0">
                <a:solidFill>
                  <a:schemeClr val="dk1"/>
                </a:solidFill>
              </a:rPr>
              <a:t>Single-link. 8 AC_BE nodes on each of the 2 80MHz links. 1 AC_VO node on 1 80MHz link.</a:t>
            </a:r>
            <a:endParaRPr sz="1400">
              <a:solidFill>
                <a:schemeClr val="accent2"/>
              </a:solidFill>
            </a:endParaRPr>
          </a:p>
          <a:p>
            <a:pPr marL="0" lvl="0" indent="0" algn="just" rtl="0">
              <a:lnSpc>
                <a:spcPct val="115000"/>
              </a:lnSpc>
              <a:spcBef>
                <a:spcPts val="500"/>
              </a:spcBef>
              <a:spcAft>
                <a:spcPts val="0"/>
              </a:spcAft>
              <a:buClr>
                <a:schemeClr val="dk1"/>
              </a:buClr>
              <a:buSzPts val="1100"/>
              <a:buFont typeface="Arial"/>
              <a:buNone/>
            </a:pPr>
            <a:r>
              <a:rPr lang="en" sz="1400">
                <a:solidFill>
                  <a:srgbClr val="0000FF"/>
                </a:solidFill>
              </a:rPr>
              <a:t>Test configuration:</a:t>
            </a:r>
            <a:endParaRPr sz="1400">
              <a:solidFill>
                <a:schemeClr val="accent2"/>
              </a:solidFill>
            </a:endParaRPr>
          </a:p>
          <a:p>
            <a:pPr marL="0" lvl="0" indent="0" algn="just" rtl="0">
              <a:lnSpc>
                <a:spcPct val="115000"/>
              </a:lnSpc>
              <a:spcBef>
                <a:spcPts val="0"/>
              </a:spcBef>
              <a:spcAft>
                <a:spcPts val="0"/>
              </a:spcAft>
              <a:buNone/>
            </a:pPr>
            <a:r>
              <a:rPr lang="en" sz="1400" b="0">
                <a:solidFill>
                  <a:schemeClr val="dk1"/>
                </a:solidFill>
              </a:rPr>
              <a:t>Same as baseline except that AC_</a:t>
            </a:r>
            <a:r>
              <a:rPr lang="en" sz="1400" b="0"/>
              <a:t>VO node is TDM ML utilizing 80MHz on one link and a 20MHz channel on another 80 MHz link.</a:t>
            </a:r>
            <a:endParaRPr sz="1400" b="0"/>
          </a:p>
          <a:p>
            <a:pPr marL="0" lvl="0" indent="0" algn="just" rtl="0">
              <a:lnSpc>
                <a:spcPct val="115000"/>
              </a:lnSpc>
              <a:spcBef>
                <a:spcPts val="0"/>
              </a:spcBef>
              <a:spcAft>
                <a:spcPts val="0"/>
              </a:spcAft>
              <a:buNone/>
            </a:pPr>
            <a:r>
              <a:rPr lang="en" sz="1400" b="0"/>
              <a:t>Both configurations are run for 30% and 60% network loads</a:t>
            </a:r>
            <a:r>
              <a:rPr lang="en" sz="1400" b="0">
                <a:solidFill>
                  <a:schemeClr val="dk1"/>
                </a:solidFill>
              </a:rPr>
              <a:t>.</a:t>
            </a:r>
            <a:endParaRPr sz="1400" b="0"/>
          </a:p>
          <a:p>
            <a:pPr marL="0" lvl="0" indent="0" algn="just" rtl="0">
              <a:lnSpc>
                <a:spcPct val="115000"/>
              </a:lnSpc>
              <a:spcBef>
                <a:spcPts val="500"/>
              </a:spcBef>
              <a:spcAft>
                <a:spcPts val="0"/>
              </a:spcAft>
              <a:buSzPts val="1100"/>
              <a:buNone/>
            </a:pPr>
            <a:r>
              <a:rPr lang="en" sz="1400">
                <a:solidFill>
                  <a:srgbClr val="0000FF"/>
                </a:solidFill>
              </a:rPr>
              <a:t>Observation</a:t>
            </a:r>
            <a:r>
              <a:rPr lang="en" sz="1400" b="0">
                <a:solidFill>
                  <a:srgbClr val="0000FF"/>
                </a:solidFill>
              </a:rPr>
              <a:t>: </a:t>
            </a:r>
            <a:endParaRPr sz="1400" b="0">
              <a:solidFill>
                <a:srgbClr val="0000FF"/>
              </a:solidFill>
            </a:endParaRPr>
          </a:p>
          <a:p>
            <a:pPr marL="457200" lvl="0" indent="-317500" algn="just" rtl="0">
              <a:lnSpc>
                <a:spcPct val="115000"/>
              </a:lnSpc>
              <a:spcBef>
                <a:spcPts val="500"/>
              </a:spcBef>
              <a:spcAft>
                <a:spcPts val="0"/>
              </a:spcAft>
              <a:buSzPts val="1400"/>
              <a:buChar char="●"/>
            </a:pPr>
            <a:r>
              <a:rPr lang="en" sz="1400" b="0"/>
              <a:t>The 90% AC_VO latency for the 80MHz +20MHz TDM ML node is 50% lower in 60% load and 20% lower in 30% load compared to the 80MHz single link AC_VO node. </a:t>
            </a:r>
            <a:endParaRPr sz="1200"/>
          </a:p>
        </p:txBody>
      </p:sp>
      <p:pic>
        <p:nvPicPr>
          <p:cNvPr id="274" name="Google Shape;274;p39"/>
          <p:cNvPicPr preferRelativeResize="0"/>
          <p:nvPr/>
        </p:nvPicPr>
        <p:blipFill rotWithShape="1">
          <a:blip r:embed="rId3">
            <a:alphaModFix/>
          </a:blip>
          <a:srcRect l="19068" t="19371" r="19874" b="17095"/>
          <a:stretch/>
        </p:blipFill>
        <p:spPr>
          <a:xfrm>
            <a:off x="4119975" y="923578"/>
            <a:ext cx="4947826" cy="3420546"/>
          </a:xfrm>
          <a:prstGeom prst="rect">
            <a:avLst/>
          </a:prstGeom>
          <a:noFill/>
          <a:ln>
            <a:noFill/>
          </a:ln>
        </p:spPr>
      </p:pic>
      <p:sp>
        <p:nvSpPr>
          <p:cNvPr id="275" name="Google Shape;275;p39"/>
          <p:cNvSpPr txBox="1"/>
          <p:nvPr/>
        </p:nvSpPr>
        <p:spPr>
          <a:xfrm>
            <a:off x="484550" y="246275"/>
            <a:ext cx="8298300" cy="428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500"/>
              </a:spcBef>
              <a:spcAft>
                <a:spcPts val="0"/>
              </a:spcAft>
              <a:buNone/>
            </a:pPr>
            <a:r>
              <a:rPr lang="en" sz="2000" b="1">
                <a:solidFill>
                  <a:schemeClr val="dk1"/>
                </a:solidFill>
                <a:latin typeface="Times New Roman"/>
                <a:ea typeface="Times New Roman"/>
                <a:cs typeface="Times New Roman"/>
                <a:sym typeface="Times New Roman"/>
              </a:rPr>
              <a:t>Latency: Single-link vs.  2-link TDM ML for asymmetric link bandwidths</a:t>
            </a:r>
            <a:endParaRPr>
              <a:latin typeface="Times New Roman"/>
              <a:ea typeface="Times New Roman"/>
              <a:cs typeface="Times New Roman"/>
              <a:sym typeface="Times New Roman"/>
            </a:endParaRPr>
          </a:p>
        </p:txBody>
      </p:sp>
      <p:sp>
        <p:nvSpPr>
          <p:cNvPr id="276" name="Google Shape;276;p39"/>
          <p:cNvSpPr txBox="1"/>
          <p:nvPr/>
        </p:nvSpPr>
        <p:spPr>
          <a:xfrm>
            <a:off x="127475" y="4211400"/>
            <a:ext cx="8732400" cy="855900"/>
          </a:xfrm>
          <a:prstGeom prst="rect">
            <a:avLst/>
          </a:prstGeom>
          <a:noFill/>
          <a:ln>
            <a:noFill/>
          </a:ln>
        </p:spPr>
        <p:txBody>
          <a:bodyPr spcFirstLastPara="1" wrap="square" lIns="91425" tIns="91425" rIns="91425" bIns="91425" anchor="t" anchorCtr="0">
            <a:noAutofit/>
          </a:bodyPr>
          <a:lstStyle/>
          <a:p>
            <a:pPr marL="457200" lvl="0" indent="-317500" algn="just" rtl="0">
              <a:lnSpc>
                <a:spcPct val="115000"/>
              </a:lnSpc>
              <a:spcBef>
                <a:spcPts val="500"/>
              </a:spcBef>
              <a:spcAft>
                <a:spcPts val="0"/>
              </a:spcAft>
              <a:buClr>
                <a:schemeClr val="dk1"/>
              </a:buClr>
              <a:buSzPts val="1400"/>
              <a:buFont typeface="Times New Roman"/>
              <a:buChar char="●"/>
            </a:pPr>
            <a:r>
              <a:rPr lang="en">
                <a:solidFill>
                  <a:schemeClr val="dk1"/>
                </a:solidFill>
                <a:latin typeface="Times New Roman"/>
                <a:ea typeface="Times New Roman"/>
                <a:cs typeface="Times New Roman"/>
                <a:sym typeface="Times New Roman"/>
              </a:rPr>
              <a:t>This shows that TDM ML can provide significant gain for low-rate latency-sensitive traffic even with a small addition in bandwidth.  </a:t>
            </a:r>
            <a:endParaRPr>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0"/>
          <p:cNvSpPr txBox="1">
            <a:spLocks noGrp="1"/>
          </p:cNvSpPr>
          <p:nvPr>
            <p:ph type="body" idx="1"/>
          </p:nvPr>
        </p:nvSpPr>
        <p:spPr>
          <a:xfrm>
            <a:off x="38100" y="489075"/>
            <a:ext cx="9037320" cy="4379400"/>
          </a:xfrm>
          <a:prstGeom prst="rect">
            <a:avLst/>
          </a:prstGeom>
          <a:noFill/>
          <a:ln>
            <a:noFill/>
          </a:ln>
        </p:spPr>
        <p:txBody>
          <a:bodyPr spcFirstLastPara="1" wrap="square" lIns="69125" tIns="34550" rIns="69125" bIns="34550" anchor="t" anchorCtr="0">
            <a:noAutofit/>
          </a:bodyPr>
          <a:lstStyle/>
          <a:p>
            <a:pPr marL="0" lvl="0" indent="457200" algn="l" rtl="0">
              <a:lnSpc>
                <a:spcPct val="115000"/>
              </a:lnSpc>
              <a:spcBef>
                <a:spcPts val="500"/>
              </a:spcBef>
              <a:spcAft>
                <a:spcPts val="0"/>
              </a:spcAft>
              <a:buSzPts val="1100"/>
              <a:buNone/>
            </a:pPr>
            <a:r>
              <a:rPr lang="en" sz="2200"/>
              <a:t>Conclusions</a:t>
            </a:r>
            <a:r>
              <a:rPr lang="en" sz="2200" b="0"/>
              <a:t> </a:t>
            </a:r>
            <a:endParaRPr sz="2200">
              <a:solidFill>
                <a:schemeClr val="dk1"/>
              </a:solidFill>
            </a:endParaRPr>
          </a:p>
          <a:p>
            <a:pPr marL="457200" lvl="0" indent="-342900" algn="l" rtl="0">
              <a:lnSpc>
                <a:spcPct val="115000"/>
              </a:lnSpc>
              <a:spcBef>
                <a:spcPts val="500"/>
              </a:spcBef>
              <a:spcAft>
                <a:spcPts val="0"/>
              </a:spcAft>
              <a:buSzPts val="1800"/>
              <a:buChar char="●"/>
            </a:pPr>
            <a:r>
              <a:rPr lang="en" b="0"/>
              <a:t>TDM ML can enhance the performance of a conventional M-radio M-link ML, making it close to that of 2M-link ML. </a:t>
            </a:r>
            <a:endParaRPr sz="1800" b="0"/>
          </a:p>
          <a:p>
            <a:pPr marL="457200" lvl="0" indent="-342900" algn="l" rtl="0">
              <a:lnSpc>
                <a:spcPct val="115000"/>
              </a:lnSpc>
              <a:spcBef>
                <a:spcPts val="500"/>
              </a:spcBef>
              <a:spcAft>
                <a:spcPts val="0"/>
              </a:spcAft>
              <a:buSzPts val="1800"/>
              <a:buChar char="●"/>
            </a:pPr>
            <a:r>
              <a:rPr lang="en" b="0"/>
              <a:t>TDM ML can also be implemented without any additional hardware or software modules than what is required to implement conventional M-radio ML.</a:t>
            </a:r>
            <a:endParaRPr b="0"/>
          </a:p>
          <a:p>
            <a:pPr marL="457200" lvl="0" indent="-342900" algn="l" rtl="0">
              <a:lnSpc>
                <a:spcPct val="115000"/>
              </a:lnSpc>
              <a:spcBef>
                <a:spcPts val="0"/>
              </a:spcBef>
              <a:spcAft>
                <a:spcPts val="0"/>
              </a:spcAft>
              <a:buClr>
                <a:schemeClr val="dk1"/>
              </a:buClr>
              <a:buSzPts val="1800"/>
              <a:buFont typeface="Arial"/>
              <a:buChar char="●"/>
            </a:pPr>
            <a:r>
              <a:rPr lang="en" b="0">
                <a:solidFill>
                  <a:schemeClr val="dk1"/>
                </a:solidFill>
              </a:rPr>
              <a:t>TDM ML does not require additional complexity at the AP than what is required to support conventional non-STR ML non-APs.</a:t>
            </a:r>
            <a:endParaRPr/>
          </a:p>
          <a:p>
            <a:pPr marL="457200" lvl="0" indent="-342900" algn="l" rtl="0">
              <a:lnSpc>
                <a:spcPct val="115000"/>
              </a:lnSpc>
              <a:spcBef>
                <a:spcPts val="0"/>
              </a:spcBef>
              <a:spcAft>
                <a:spcPts val="0"/>
              </a:spcAft>
              <a:buClr>
                <a:schemeClr val="dk1"/>
              </a:buClr>
              <a:buSzPts val="1800"/>
              <a:buChar char="●"/>
            </a:pPr>
            <a:r>
              <a:rPr lang="en" b="0">
                <a:solidFill>
                  <a:schemeClr val="dk1"/>
                </a:solidFill>
              </a:rPr>
              <a:t>TDM ML involves low standardization effort over what is needed to support conventional non-STR ML.</a:t>
            </a:r>
            <a:endParaRPr b="0">
              <a:solidFill>
                <a:schemeClr val="dk1"/>
              </a:solidFill>
            </a:endParaRPr>
          </a:p>
          <a:p>
            <a:pPr marL="457200" lvl="0" indent="-342900" algn="l" rtl="0">
              <a:lnSpc>
                <a:spcPct val="115000"/>
              </a:lnSpc>
              <a:spcBef>
                <a:spcPts val="0"/>
              </a:spcBef>
              <a:spcAft>
                <a:spcPts val="0"/>
              </a:spcAft>
              <a:buClr>
                <a:schemeClr val="dk1"/>
              </a:buClr>
              <a:buSzPts val="1800"/>
              <a:buChar char="●"/>
            </a:pPr>
            <a:r>
              <a:rPr lang="en" b="0"/>
              <a:t>TDM ML is as fair to legacy devices as non-STR ML. </a:t>
            </a:r>
            <a:endParaRPr b="0">
              <a:solidFill>
                <a:schemeClr val="dk1"/>
              </a:solidFill>
            </a:endParaRPr>
          </a:p>
          <a:p>
            <a:pPr marL="457200" lvl="0" indent="0" algn="l" rtl="0">
              <a:lnSpc>
                <a:spcPct val="115000"/>
              </a:lnSpc>
              <a:spcBef>
                <a:spcPts val="500"/>
              </a:spcBef>
              <a:spcAft>
                <a:spcPts val="0"/>
              </a:spcAft>
              <a:buSzPts val="1100"/>
              <a:buNone/>
            </a:pPr>
            <a:endParaRPr sz="1400" b="0"/>
          </a:p>
          <a:p>
            <a:pPr marL="0" lvl="0" indent="0" algn="l" rtl="0">
              <a:lnSpc>
                <a:spcPct val="115000"/>
              </a:lnSpc>
              <a:spcBef>
                <a:spcPts val="500"/>
              </a:spcBef>
              <a:spcAft>
                <a:spcPts val="0"/>
              </a:spcAft>
              <a:buSzPts val="1100"/>
              <a:buNone/>
            </a:pPr>
            <a:endParaRPr sz="1400" b="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41"/>
          <p:cNvSpPr txBox="1">
            <a:spLocks noGrp="1"/>
          </p:cNvSpPr>
          <p:nvPr>
            <p:ph type="body" idx="1"/>
          </p:nvPr>
        </p:nvSpPr>
        <p:spPr>
          <a:xfrm>
            <a:off x="345575" y="441375"/>
            <a:ext cx="8111700" cy="42531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SzPts val="1100"/>
              <a:buNone/>
            </a:pPr>
            <a:r>
              <a:rPr lang="en" sz="2200"/>
              <a:t>Straw Poll 1</a:t>
            </a:r>
            <a:endParaRPr sz="2200"/>
          </a:p>
          <a:p>
            <a:pPr marL="0" lvl="0" indent="0" algn="just" rtl="0">
              <a:lnSpc>
                <a:spcPct val="115000"/>
              </a:lnSpc>
              <a:spcBef>
                <a:spcPts val="0"/>
              </a:spcBef>
              <a:spcAft>
                <a:spcPts val="0"/>
              </a:spcAft>
              <a:buNone/>
            </a:pPr>
            <a:endParaRPr/>
          </a:p>
          <a:p>
            <a:pPr marL="0" lvl="0" indent="0" algn="just" rtl="0">
              <a:lnSpc>
                <a:spcPct val="115000"/>
              </a:lnSpc>
              <a:spcBef>
                <a:spcPts val="0"/>
              </a:spcBef>
              <a:spcAft>
                <a:spcPts val="0"/>
              </a:spcAft>
              <a:buNone/>
            </a:pPr>
            <a:r>
              <a:rPr lang="en" sz="1800" b="0"/>
              <a:t>Do you support the following addition to the SFD:</a:t>
            </a:r>
            <a:endParaRPr sz="1800" b="0"/>
          </a:p>
          <a:p>
            <a:pPr marL="457200" lvl="0" indent="-317500" algn="just" rtl="0">
              <a:lnSpc>
                <a:spcPct val="115000"/>
              </a:lnSpc>
              <a:spcBef>
                <a:spcPts val="0"/>
              </a:spcBef>
              <a:spcAft>
                <a:spcPts val="0"/>
              </a:spcAft>
              <a:buSzPts val="1400"/>
              <a:buChar char="●"/>
            </a:pPr>
            <a:r>
              <a:rPr lang="en" b="0"/>
              <a:t>A mode of multi-link operation shall be supported in R1 wherein a non-AP MLD can simultaneously listen on N links and can simultaneously transmit/receive data on M links, where M is a subset of N; M&gt;=1,N&gt;=1</a:t>
            </a:r>
            <a:endParaRPr b="0"/>
          </a:p>
          <a:p>
            <a:pPr marL="914400" lvl="1" indent="-336550" algn="just" rtl="0">
              <a:lnSpc>
                <a:spcPct val="115000"/>
              </a:lnSpc>
              <a:spcBef>
                <a:spcPts val="0"/>
              </a:spcBef>
              <a:spcAft>
                <a:spcPts val="0"/>
              </a:spcAft>
              <a:buSzPts val="1700"/>
              <a:buChar char="○"/>
            </a:pPr>
            <a:r>
              <a:rPr lang="en" sz="1800" b="0"/>
              <a:t>The “listen” operation includes CCA as well as receiving initial control messages with specified parameters (e.g., RTS/MU-RTS)</a:t>
            </a:r>
            <a:r>
              <a:rPr lang="en" sz="1800"/>
              <a:t>.</a:t>
            </a:r>
            <a:endParaRPr sz="1800"/>
          </a:p>
          <a:p>
            <a:pPr marL="1371600" lvl="2" indent="-342900" algn="just" rtl="0">
              <a:lnSpc>
                <a:spcPct val="115000"/>
              </a:lnSpc>
              <a:spcBef>
                <a:spcPts val="0"/>
              </a:spcBef>
              <a:spcAft>
                <a:spcPts val="0"/>
              </a:spcAft>
              <a:buSzPts val="1800"/>
              <a:buChar char="■"/>
            </a:pPr>
            <a:r>
              <a:rPr lang="en" sz="1800"/>
              <a:t>The initial control message may have one or more additional limitations: spatial stream, MCS (data rate), PPDU type, frame type</a:t>
            </a:r>
            <a:endParaRPr sz="1800"/>
          </a:p>
          <a:p>
            <a:pPr marL="914400" lvl="1" indent="-336550" algn="just" rtl="0">
              <a:lnSpc>
                <a:spcPct val="115000"/>
              </a:lnSpc>
              <a:spcBef>
                <a:spcPts val="0"/>
              </a:spcBef>
              <a:spcAft>
                <a:spcPts val="0"/>
              </a:spcAft>
              <a:buSzPts val="1700"/>
              <a:buChar char="○"/>
            </a:pPr>
            <a:r>
              <a:rPr lang="en" sz="1800" b="0"/>
              <a:t>Link switch delay between listen only and transmit/receive operation may be indicated by the non-AP MLD.</a:t>
            </a:r>
            <a:endParaRPr sz="1800" b="0"/>
          </a:p>
          <a:p>
            <a:pPr marL="0" lvl="0" indent="0" algn="l" rtl="0">
              <a:lnSpc>
                <a:spcPct val="115000"/>
              </a:lnSpc>
              <a:spcBef>
                <a:spcPts val="1200"/>
              </a:spcBef>
              <a:spcAft>
                <a:spcPts val="0"/>
              </a:spcAft>
              <a:buSzPts val="1100"/>
              <a:buNone/>
            </a:pPr>
            <a:r>
              <a:rPr lang="en" b="0">
                <a:solidFill>
                  <a:schemeClr val="dk1"/>
                </a:solidFill>
              </a:rPr>
              <a:t>Y/N/A</a:t>
            </a:r>
            <a:endParaRPr b="0">
              <a:solidFill>
                <a:schemeClr val="dk1"/>
              </a:solidFill>
            </a:endParaRPr>
          </a:p>
          <a:p>
            <a:pPr marL="0" lvl="0" indent="0" algn="l" rtl="0">
              <a:lnSpc>
                <a:spcPct val="115000"/>
              </a:lnSpc>
              <a:spcBef>
                <a:spcPts val="500"/>
              </a:spcBef>
              <a:spcAft>
                <a:spcPts val="0"/>
              </a:spcAft>
              <a:buSzPts val="1100"/>
              <a:buNone/>
            </a:pPr>
            <a:endParaRPr b="0">
              <a:solidFill>
                <a:schemeClr val="dk1"/>
              </a:solidFill>
            </a:endParaRPr>
          </a:p>
          <a:p>
            <a:pPr marL="0" lvl="0" indent="0" algn="l" rtl="0">
              <a:lnSpc>
                <a:spcPct val="115000"/>
              </a:lnSpc>
              <a:spcBef>
                <a:spcPts val="500"/>
              </a:spcBef>
              <a:spcAft>
                <a:spcPts val="0"/>
              </a:spcAft>
              <a:buSzPts val="1100"/>
              <a:buNone/>
            </a:pPr>
            <a:endParaRPr b="0">
              <a:solidFill>
                <a:schemeClr val="dk1"/>
              </a:solidFill>
            </a:endParaRPr>
          </a:p>
          <a:p>
            <a:pPr marL="0" lvl="0" indent="0" algn="l" rtl="0">
              <a:lnSpc>
                <a:spcPct val="115000"/>
              </a:lnSpc>
              <a:spcBef>
                <a:spcPts val="500"/>
              </a:spcBef>
              <a:spcAft>
                <a:spcPts val="0"/>
              </a:spcAft>
              <a:buSzPts val="1100"/>
              <a:buNone/>
            </a:pPr>
            <a:endParaRPr b="0">
              <a:solidFill>
                <a:schemeClr val="dk1"/>
              </a:solidFill>
            </a:endParaRPr>
          </a:p>
          <a:p>
            <a:pPr marL="0" lvl="0" indent="0" algn="l" rtl="0">
              <a:lnSpc>
                <a:spcPct val="115000"/>
              </a:lnSpc>
              <a:spcBef>
                <a:spcPts val="500"/>
              </a:spcBef>
              <a:spcAft>
                <a:spcPts val="0"/>
              </a:spcAft>
              <a:buSzPts val="1100"/>
              <a:buNone/>
            </a:pPr>
            <a:endParaRPr b="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5"/>
        <p:cNvGrpSpPr/>
        <p:nvPr/>
      </p:nvGrpSpPr>
      <p:grpSpPr>
        <a:xfrm>
          <a:off x="0" y="0"/>
          <a:ext cx="0" cy="0"/>
          <a:chOff x="0" y="0"/>
          <a:chExt cx="0" cy="0"/>
        </a:xfrm>
      </p:grpSpPr>
      <p:sp>
        <p:nvSpPr>
          <p:cNvPr id="306" name="Google Shape;306;p42"/>
          <p:cNvSpPr txBox="1">
            <a:spLocks noGrp="1"/>
          </p:cNvSpPr>
          <p:nvPr>
            <p:ph type="body" idx="1"/>
          </p:nvPr>
        </p:nvSpPr>
        <p:spPr>
          <a:xfrm>
            <a:off x="345575" y="669975"/>
            <a:ext cx="8111700" cy="40323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SzPts val="1100"/>
              <a:buNone/>
            </a:pPr>
            <a:r>
              <a:rPr lang="en" sz="2200"/>
              <a:t>References</a:t>
            </a:r>
            <a:endParaRPr sz="2200"/>
          </a:p>
          <a:p>
            <a:pPr marL="0" lvl="0" indent="0" algn="just" rtl="0">
              <a:lnSpc>
                <a:spcPct val="115000"/>
              </a:lnSpc>
              <a:spcBef>
                <a:spcPts val="1200"/>
              </a:spcBef>
              <a:spcAft>
                <a:spcPts val="0"/>
              </a:spcAft>
              <a:buSzPts val="1100"/>
              <a:buNone/>
            </a:pPr>
            <a:r>
              <a:rPr lang="en" b="0"/>
              <a:t>[1] </a:t>
            </a:r>
            <a:r>
              <a:rPr lang="en" b="0">
                <a:solidFill>
                  <a:schemeClr val="dk1"/>
                </a:solidFill>
              </a:rPr>
              <a:t>IEEE 802.11-20/0562r4 Enhanced Multi-Link Single Radio Operation</a:t>
            </a:r>
            <a:endParaRPr b="0"/>
          </a:p>
          <a:p>
            <a:pPr marL="0" lvl="0" indent="0" algn="just" rtl="0">
              <a:lnSpc>
                <a:spcPct val="115000"/>
              </a:lnSpc>
              <a:spcBef>
                <a:spcPts val="1200"/>
              </a:spcBef>
              <a:spcAft>
                <a:spcPts val="0"/>
              </a:spcAft>
              <a:buSzPts val="1100"/>
              <a:buNone/>
            </a:pPr>
            <a:r>
              <a:rPr lang="en" b="0"/>
              <a:t>[2] 3GPP TR 36.889. Section A.1.1, performance metrics</a:t>
            </a:r>
            <a:endParaRPr b="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7"/>
          <p:cNvSpPr txBox="1">
            <a:spLocks noGrp="1"/>
          </p:cNvSpPr>
          <p:nvPr>
            <p:ph type="body" idx="1"/>
          </p:nvPr>
        </p:nvSpPr>
        <p:spPr>
          <a:xfrm>
            <a:off x="642950" y="427250"/>
            <a:ext cx="8402400" cy="43794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SzPts val="1100"/>
              <a:buNone/>
            </a:pPr>
            <a:r>
              <a:rPr lang="en" sz="2000"/>
              <a:t>Introduction</a:t>
            </a:r>
            <a:endParaRPr sz="2000"/>
          </a:p>
          <a:p>
            <a:pPr marL="0" lvl="0" indent="0" algn="l" rtl="0">
              <a:lnSpc>
                <a:spcPct val="115000"/>
              </a:lnSpc>
              <a:spcBef>
                <a:spcPts val="500"/>
              </a:spcBef>
              <a:spcAft>
                <a:spcPts val="0"/>
              </a:spcAft>
              <a:buSzPts val="1100"/>
              <a:buNone/>
            </a:pPr>
            <a:endParaRPr sz="1500" b="0"/>
          </a:p>
          <a:p>
            <a:pPr marL="0" lvl="0" indent="0" algn="l" rtl="0">
              <a:lnSpc>
                <a:spcPct val="115000"/>
              </a:lnSpc>
              <a:spcBef>
                <a:spcPts val="500"/>
              </a:spcBef>
              <a:spcAft>
                <a:spcPts val="0"/>
              </a:spcAft>
              <a:buNone/>
            </a:pPr>
            <a:r>
              <a:rPr lang="en" b="0"/>
              <a:t>This presentation discusses the following:</a:t>
            </a:r>
            <a:endParaRPr b="0"/>
          </a:p>
          <a:p>
            <a:pPr marL="457200" lvl="0" indent="-342900" algn="l" rtl="0">
              <a:lnSpc>
                <a:spcPct val="115000"/>
              </a:lnSpc>
              <a:spcBef>
                <a:spcPts val="500"/>
              </a:spcBef>
              <a:spcAft>
                <a:spcPts val="0"/>
              </a:spcAft>
              <a:buSzPts val="1800"/>
              <a:buChar char="●"/>
            </a:pPr>
            <a:r>
              <a:rPr lang="en" b="0"/>
              <a:t>A variation of multi-link, which we call Time Division Multiplexed multi-link or TDM ML.</a:t>
            </a:r>
            <a:endParaRPr/>
          </a:p>
          <a:p>
            <a:pPr marL="457200" marR="0" lvl="0" indent="-342900" algn="l" rtl="0">
              <a:lnSpc>
                <a:spcPct val="115000"/>
              </a:lnSpc>
              <a:spcBef>
                <a:spcPts val="500"/>
              </a:spcBef>
              <a:spcAft>
                <a:spcPts val="0"/>
              </a:spcAft>
              <a:buSzPts val="1800"/>
              <a:buChar char="●"/>
            </a:pPr>
            <a:r>
              <a:rPr lang="en" b="0"/>
              <a:t>Reasons why TDM ML can enhance the performance of conventional ML.</a:t>
            </a:r>
            <a:endParaRPr b="0"/>
          </a:p>
          <a:p>
            <a:pPr marL="457200" marR="0" lvl="0" indent="-342900" algn="l" rtl="0">
              <a:lnSpc>
                <a:spcPct val="115000"/>
              </a:lnSpc>
              <a:spcBef>
                <a:spcPts val="500"/>
              </a:spcBef>
              <a:spcAft>
                <a:spcPts val="0"/>
              </a:spcAft>
              <a:buSzPts val="1800"/>
              <a:buChar char="●"/>
            </a:pPr>
            <a:r>
              <a:rPr lang="en" b="0"/>
              <a:t>Operating principles of TDM ML. </a:t>
            </a:r>
            <a:endParaRPr b="0"/>
          </a:p>
          <a:p>
            <a:pPr marL="457200" marR="0" lvl="0" indent="-342900" algn="l" rtl="0">
              <a:lnSpc>
                <a:spcPct val="115000"/>
              </a:lnSpc>
              <a:spcBef>
                <a:spcPts val="500"/>
              </a:spcBef>
              <a:spcAft>
                <a:spcPts val="0"/>
              </a:spcAft>
              <a:buSzPts val="1800"/>
              <a:buChar char="●"/>
            </a:pPr>
            <a:r>
              <a:rPr lang="en" b="0"/>
              <a:t>Requirements at the non-AP and AP to support TDM ML.</a:t>
            </a:r>
            <a:endParaRPr b="0"/>
          </a:p>
          <a:p>
            <a:pPr marL="457200" marR="0" lvl="0" indent="-342900" algn="l" rtl="0">
              <a:lnSpc>
                <a:spcPct val="115000"/>
              </a:lnSpc>
              <a:spcBef>
                <a:spcPts val="500"/>
              </a:spcBef>
              <a:spcAft>
                <a:spcPts val="0"/>
              </a:spcAft>
              <a:buSzPts val="1800"/>
              <a:buChar char="●"/>
            </a:pPr>
            <a:r>
              <a:rPr lang="en" b="0"/>
              <a:t>Architectures to implement  TDM ML.</a:t>
            </a:r>
            <a:endParaRPr b="0"/>
          </a:p>
          <a:p>
            <a:pPr marL="457200" marR="0" lvl="0" indent="-342900" algn="l" rtl="0">
              <a:lnSpc>
                <a:spcPct val="115000"/>
              </a:lnSpc>
              <a:spcBef>
                <a:spcPts val="500"/>
              </a:spcBef>
              <a:spcAft>
                <a:spcPts val="0"/>
              </a:spcAft>
              <a:buSzPts val="1800"/>
              <a:buChar char="●"/>
            </a:pPr>
            <a:r>
              <a:rPr lang="en" b="0"/>
              <a:t>Simulations to compare Single-link, TDM ML and conventional ML.</a:t>
            </a:r>
            <a:endParaRPr b="0"/>
          </a:p>
          <a:p>
            <a:pPr marL="457200" marR="0" lvl="0" indent="-342900" algn="l" rtl="0">
              <a:lnSpc>
                <a:spcPct val="115000"/>
              </a:lnSpc>
              <a:spcBef>
                <a:spcPts val="500"/>
              </a:spcBef>
              <a:spcAft>
                <a:spcPts val="0"/>
              </a:spcAft>
              <a:buSzPts val="1800"/>
              <a:buChar char="●"/>
            </a:pPr>
            <a:r>
              <a:rPr lang="en" b="0"/>
              <a:t>Straw poll on TDM ML.</a:t>
            </a:r>
            <a:endParaRPr b="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8"/>
          <p:cNvSpPr txBox="1">
            <a:spLocks noGrp="1"/>
          </p:cNvSpPr>
          <p:nvPr>
            <p:ph type="body" idx="1"/>
          </p:nvPr>
        </p:nvSpPr>
        <p:spPr>
          <a:xfrm>
            <a:off x="103225" y="351050"/>
            <a:ext cx="8859300" cy="4448400"/>
          </a:xfrm>
          <a:prstGeom prst="rect">
            <a:avLst/>
          </a:prstGeom>
          <a:noFill/>
          <a:ln>
            <a:noFill/>
          </a:ln>
        </p:spPr>
        <p:txBody>
          <a:bodyPr spcFirstLastPara="1" wrap="square" lIns="69125" tIns="34550" rIns="69125" bIns="34550" anchor="t" anchorCtr="0">
            <a:noAutofit/>
          </a:bodyPr>
          <a:lstStyle/>
          <a:p>
            <a:pPr marL="0" lvl="0" indent="457200" algn="l" rtl="0">
              <a:lnSpc>
                <a:spcPct val="115000"/>
              </a:lnSpc>
              <a:spcBef>
                <a:spcPts val="500"/>
              </a:spcBef>
              <a:spcAft>
                <a:spcPts val="0"/>
              </a:spcAft>
              <a:buSzPts val="1100"/>
              <a:buNone/>
            </a:pPr>
            <a:r>
              <a:rPr lang="en" sz="2200">
                <a:solidFill>
                  <a:schemeClr val="dk1"/>
                </a:solidFill>
              </a:rPr>
              <a:t>Conventional ML and TDM ML (1)</a:t>
            </a:r>
            <a:endParaRPr sz="2200" b="0"/>
          </a:p>
          <a:p>
            <a:pPr marL="457200" lvl="0" indent="-342900" algn="l" rtl="0">
              <a:lnSpc>
                <a:spcPct val="115000"/>
              </a:lnSpc>
              <a:spcBef>
                <a:spcPts val="500"/>
              </a:spcBef>
              <a:spcAft>
                <a:spcPts val="0"/>
              </a:spcAft>
              <a:buSzPts val="1800"/>
              <a:buChar char="●"/>
            </a:pPr>
            <a:r>
              <a:rPr lang="en" b="0"/>
              <a:t>In conventional M-link ML, a</a:t>
            </a:r>
            <a:r>
              <a:rPr lang="en" sz="1800" b="0"/>
              <a:t> STA is capable of Tx/Rx on M links. Such a STA utilizes M radios for this purpose. In order to access the M-links, the AP or non-AP STA performs CCA on the M-links. However, </a:t>
            </a:r>
            <a:r>
              <a:rPr lang="en" sz="1800" b="0">
                <a:solidFill>
                  <a:schemeClr val="dk1"/>
                </a:solidFill>
              </a:rPr>
              <a:t>unless all the M links are free of congestion and at the same time, such CCA on M links leads to </a:t>
            </a:r>
            <a:r>
              <a:rPr lang="en" b="0">
                <a:solidFill>
                  <a:schemeClr val="dk1"/>
                </a:solidFill>
              </a:rPr>
              <a:t>Tx/Rx of data</a:t>
            </a:r>
            <a:r>
              <a:rPr lang="en" sz="1800" b="0">
                <a:solidFill>
                  <a:schemeClr val="dk1"/>
                </a:solidFill>
              </a:rPr>
              <a:t> only on a smaller subset of M links.</a:t>
            </a:r>
            <a:endParaRPr sz="1800" b="0">
              <a:solidFill>
                <a:schemeClr val="dk1"/>
              </a:solidFill>
            </a:endParaRPr>
          </a:p>
          <a:p>
            <a:pPr marL="457200" lvl="0" indent="0" algn="l" rtl="0">
              <a:lnSpc>
                <a:spcPct val="115000"/>
              </a:lnSpc>
              <a:spcBef>
                <a:spcPts val="500"/>
              </a:spcBef>
              <a:spcAft>
                <a:spcPts val="0"/>
              </a:spcAft>
              <a:buNone/>
            </a:pPr>
            <a:endParaRPr b="0">
              <a:solidFill>
                <a:schemeClr val="dk1"/>
              </a:solidFill>
            </a:endParaRPr>
          </a:p>
          <a:p>
            <a:pPr marL="457200" marR="0" lvl="0" indent="-342900" algn="l" rtl="0">
              <a:lnSpc>
                <a:spcPct val="115000"/>
              </a:lnSpc>
              <a:spcBef>
                <a:spcPts val="0"/>
              </a:spcBef>
              <a:spcAft>
                <a:spcPts val="0"/>
              </a:spcAft>
              <a:buSzPts val="1800"/>
              <a:buChar char="●"/>
            </a:pPr>
            <a:r>
              <a:rPr lang="en" b="0"/>
              <a:t>With TDM ML </a:t>
            </a:r>
            <a:r>
              <a:rPr lang="en" sz="1800" b="0"/>
              <a:t>it </a:t>
            </a:r>
            <a:r>
              <a:rPr lang="en" b="0"/>
              <a:t>i</a:t>
            </a:r>
            <a:r>
              <a:rPr lang="en" sz="1800" b="0"/>
              <a:t>s possible to perform CCA at either the AP or non-AP on more than M links</a:t>
            </a:r>
            <a:r>
              <a:rPr lang="en" b="0"/>
              <a:t>.</a:t>
            </a:r>
            <a:r>
              <a:rPr lang="en" sz="1800" b="0"/>
              <a:t> </a:t>
            </a:r>
            <a:r>
              <a:rPr lang="en" b="0"/>
              <a:t>This </a:t>
            </a:r>
            <a:r>
              <a:rPr lang="en" sz="1800" b="0"/>
              <a:t>increases the chance of obtaining a larger set of links for Tx/Rx of data, even if such Tx/Rx is limited to M links at a time. Doing so thus enhances the performance of M-link ML.</a:t>
            </a:r>
            <a:endParaRPr sz="18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9"/>
          <p:cNvSpPr txBox="1">
            <a:spLocks noGrp="1"/>
          </p:cNvSpPr>
          <p:nvPr>
            <p:ph type="body" idx="1"/>
          </p:nvPr>
        </p:nvSpPr>
        <p:spPr>
          <a:xfrm>
            <a:off x="223625" y="427250"/>
            <a:ext cx="8738700" cy="4379400"/>
          </a:xfrm>
          <a:prstGeom prst="rect">
            <a:avLst/>
          </a:prstGeom>
          <a:noFill/>
          <a:ln>
            <a:noFill/>
          </a:ln>
        </p:spPr>
        <p:txBody>
          <a:bodyPr spcFirstLastPara="1" wrap="square" lIns="69125" tIns="34550" rIns="69125" bIns="34550" anchor="t" anchorCtr="0">
            <a:noAutofit/>
          </a:bodyPr>
          <a:lstStyle/>
          <a:p>
            <a:pPr marL="0" lvl="0" indent="457200" algn="l" rtl="0">
              <a:lnSpc>
                <a:spcPct val="115000"/>
              </a:lnSpc>
              <a:spcBef>
                <a:spcPts val="500"/>
              </a:spcBef>
              <a:spcAft>
                <a:spcPts val="0"/>
              </a:spcAft>
              <a:buNone/>
            </a:pPr>
            <a:r>
              <a:rPr lang="en" sz="2200">
                <a:solidFill>
                  <a:schemeClr val="dk1"/>
                </a:solidFill>
              </a:rPr>
              <a:t>Conventional ML and TDM ML (2)</a:t>
            </a:r>
            <a:endParaRPr sz="2200" b="0"/>
          </a:p>
          <a:p>
            <a:pPr marL="457200" lvl="0" indent="-342900" algn="l" rtl="0">
              <a:lnSpc>
                <a:spcPct val="115000"/>
              </a:lnSpc>
              <a:spcBef>
                <a:spcPts val="500"/>
              </a:spcBef>
              <a:spcAft>
                <a:spcPts val="0"/>
              </a:spcAft>
              <a:buSzPts val="1800"/>
              <a:buChar char="●"/>
            </a:pPr>
            <a:r>
              <a:rPr lang="en" b="0"/>
              <a:t>Definition of TDM ML: If there are M radios at a non-AP STA,</a:t>
            </a:r>
            <a:r>
              <a:rPr lang="en"/>
              <a:t> </a:t>
            </a:r>
            <a:endParaRPr/>
          </a:p>
          <a:p>
            <a:pPr marL="914400" marR="0" lvl="1" indent="-342900" algn="l" rtl="0">
              <a:lnSpc>
                <a:spcPct val="115000"/>
              </a:lnSpc>
              <a:spcBef>
                <a:spcPts val="0"/>
              </a:spcBef>
              <a:spcAft>
                <a:spcPts val="0"/>
              </a:spcAft>
              <a:buSzPts val="1800"/>
              <a:buChar char="○"/>
            </a:pPr>
            <a:r>
              <a:rPr lang="en" sz="1800"/>
              <a:t>Tx/Rx of</a:t>
            </a:r>
            <a:r>
              <a:rPr lang="en" sz="1800" b="0"/>
              <a:t> data is limited to M links at a time as in conventional M-link ML.</a:t>
            </a:r>
            <a:endParaRPr sz="1800" b="0"/>
          </a:p>
          <a:p>
            <a:pPr marL="914400" marR="0" lvl="1" indent="-342900" algn="l" rtl="0">
              <a:lnSpc>
                <a:spcPct val="115000"/>
              </a:lnSpc>
              <a:spcBef>
                <a:spcPts val="0"/>
              </a:spcBef>
              <a:spcAft>
                <a:spcPts val="0"/>
              </a:spcAft>
              <a:buSzPts val="1800"/>
              <a:buChar char="○"/>
            </a:pPr>
            <a:r>
              <a:rPr lang="en" sz="1800"/>
              <a:t>Additionally, </a:t>
            </a:r>
            <a:r>
              <a:rPr lang="en" sz="1800" b="1"/>
              <a:t>each one of the M radios</a:t>
            </a:r>
            <a:r>
              <a:rPr lang="en" sz="1800"/>
              <a:t> can perform CCA or listen for the start of data transmission on either 1 or 2 links at a time. </a:t>
            </a:r>
            <a:r>
              <a:rPr lang="en" sz="1800">
                <a:solidFill>
                  <a:schemeClr val="dk1"/>
                </a:solidFill>
              </a:rPr>
              <a:t>The start of data transmission can be through an RTS/MU-RTS. </a:t>
            </a:r>
            <a:r>
              <a:rPr lang="en" sz="1800" b="1">
                <a:solidFill>
                  <a:schemeClr val="dk1"/>
                </a:solidFill>
              </a:rPr>
              <a:t>This enables an M-radio STA to perform CCA or listen up to 2M links at a time</a:t>
            </a:r>
            <a:r>
              <a:rPr lang="en" sz="1800" b="1"/>
              <a:t>.</a:t>
            </a:r>
            <a:endParaRPr b="1"/>
          </a:p>
          <a:p>
            <a:pPr marL="457200" lvl="0" indent="-342900" algn="l" rtl="0">
              <a:lnSpc>
                <a:spcPct val="115000"/>
              </a:lnSpc>
              <a:spcBef>
                <a:spcPts val="0"/>
              </a:spcBef>
              <a:spcAft>
                <a:spcPts val="0"/>
              </a:spcAft>
              <a:buSzPts val="1800"/>
              <a:buChar char="●"/>
            </a:pPr>
            <a:r>
              <a:rPr lang="en" b="0"/>
              <a:t>The following are the benefits of TDM ML: </a:t>
            </a:r>
            <a:endParaRPr b="0"/>
          </a:p>
          <a:p>
            <a:pPr marL="914400" marR="0" lvl="1" indent="-361950" algn="l" rtl="0">
              <a:lnSpc>
                <a:spcPct val="115000"/>
              </a:lnSpc>
              <a:spcBef>
                <a:spcPts val="0"/>
              </a:spcBef>
              <a:spcAft>
                <a:spcPts val="0"/>
              </a:spcAft>
              <a:buSzPts val="2100"/>
              <a:buChar char="○"/>
            </a:pPr>
            <a:r>
              <a:rPr lang="en" sz="1800" b="1"/>
              <a:t>Improves the performance of M-radio M-link ML closer to that of 2M-link nSTR ML</a:t>
            </a:r>
            <a:r>
              <a:rPr lang="en" sz="1800" b="0"/>
              <a:t> </a:t>
            </a:r>
            <a:r>
              <a:rPr lang="en" sz="1800"/>
              <a:t>without needing any additional hardware</a:t>
            </a:r>
            <a:r>
              <a:rPr lang="en" sz="1800" b="0"/>
              <a:t> over what is needed to support M-link ML. </a:t>
            </a:r>
            <a:endParaRPr sz="1800" b="0"/>
          </a:p>
          <a:p>
            <a:pPr marL="914400" marR="0" lvl="1" indent="-361950" algn="l" rtl="0">
              <a:lnSpc>
                <a:spcPct val="115000"/>
              </a:lnSpc>
              <a:spcBef>
                <a:spcPts val="0"/>
              </a:spcBef>
              <a:spcAft>
                <a:spcPts val="0"/>
              </a:spcAft>
              <a:buSzPts val="2100"/>
              <a:buChar char="○"/>
            </a:pPr>
            <a:r>
              <a:rPr lang="en" sz="1800" b="0"/>
              <a:t>Needs only small changes </a:t>
            </a:r>
            <a:r>
              <a:rPr lang="en" sz="1800"/>
              <a:t>to</a:t>
            </a:r>
            <a:r>
              <a:rPr lang="en" sz="1800" b="0"/>
              <a:t> the 11be specifications over what is needed to support M-link ML</a:t>
            </a:r>
            <a:r>
              <a:rPr lang="en" sz="1800"/>
              <a:t>.</a:t>
            </a:r>
            <a:endParaRPr sz="1800" b="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0"/>
          <p:cNvSpPr txBox="1">
            <a:spLocks noGrp="1"/>
          </p:cNvSpPr>
          <p:nvPr>
            <p:ph type="body" idx="1"/>
          </p:nvPr>
        </p:nvSpPr>
        <p:spPr>
          <a:xfrm>
            <a:off x="200175" y="427250"/>
            <a:ext cx="8673300" cy="4379400"/>
          </a:xfrm>
          <a:prstGeom prst="rect">
            <a:avLst/>
          </a:prstGeom>
          <a:noFill/>
          <a:ln>
            <a:noFill/>
          </a:ln>
        </p:spPr>
        <p:txBody>
          <a:bodyPr spcFirstLastPara="1" wrap="square" lIns="69125" tIns="34550" rIns="69125" bIns="34550" anchor="t" anchorCtr="0">
            <a:noAutofit/>
          </a:bodyPr>
          <a:lstStyle/>
          <a:p>
            <a:pPr marL="0" lvl="0" indent="457200" algn="l" rtl="0">
              <a:lnSpc>
                <a:spcPct val="115000"/>
              </a:lnSpc>
              <a:spcBef>
                <a:spcPts val="500"/>
              </a:spcBef>
              <a:spcAft>
                <a:spcPts val="0"/>
              </a:spcAft>
              <a:buNone/>
            </a:pPr>
            <a:r>
              <a:rPr lang="en" sz="2200">
                <a:solidFill>
                  <a:schemeClr val="dk1"/>
                </a:solidFill>
              </a:rPr>
              <a:t>Operating principles of TDM ML</a:t>
            </a:r>
            <a:endParaRPr sz="2200">
              <a:solidFill>
                <a:schemeClr val="dk1"/>
              </a:solidFill>
            </a:endParaRPr>
          </a:p>
          <a:p>
            <a:pPr marL="457200" lvl="0" indent="-342900" algn="l" rtl="0">
              <a:lnSpc>
                <a:spcPct val="115000"/>
              </a:lnSpc>
              <a:spcBef>
                <a:spcPts val="500"/>
              </a:spcBef>
              <a:spcAft>
                <a:spcPts val="0"/>
              </a:spcAft>
              <a:buSzPts val="1800"/>
              <a:buChar char="●"/>
            </a:pPr>
            <a:r>
              <a:rPr lang="en" b="0"/>
              <a:t>Each radio has up to 2 associated links. It can do data Tx/Rx on one “operating link”, while it can be in “listen-only” mode on up to 2 links.</a:t>
            </a:r>
            <a:endParaRPr b="0"/>
          </a:p>
          <a:p>
            <a:pPr marL="457200" lvl="0" indent="-342900" algn="l" rtl="0">
              <a:lnSpc>
                <a:spcPct val="115000"/>
              </a:lnSpc>
              <a:spcBef>
                <a:spcPts val="0"/>
              </a:spcBef>
              <a:spcAft>
                <a:spcPts val="0"/>
              </a:spcAft>
              <a:buSzPts val="1800"/>
              <a:buChar char="●"/>
            </a:pPr>
            <a:r>
              <a:rPr lang="en" b="0"/>
              <a:t>The radio can switch the operating link either dynamically or semi-statically.</a:t>
            </a:r>
            <a:endParaRPr b="0"/>
          </a:p>
          <a:p>
            <a:pPr marL="457200" lvl="0" indent="-342900" algn="l" rtl="0">
              <a:lnSpc>
                <a:spcPct val="115000"/>
              </a:lnSpc>
              <a:spcBef>
                <a:spcPts val="0"/>
              </a:spcBef>
              <a:spcAft>
                <a:spcPts val="0"/>
              </a:spcAft>
              <a:buSzPts val="1800"/>
              <a:buChar char="●"/>
            </a:pPr>
            <a:r>
              <a:rPr lang="en" b="0"/>
              <a:t>Dynamic:</a:t>
            </a:r>
            <a:endParaRPr b="0"/>
          </a:p>
          <a:p>
            <a:pPr marL="914400" marR="0" lvl="1" indent="-342900" algn="l" rtl="0">
              <a:lnSpc>
                <a:spcPct val="115000"/>
              </a:lnSpc>
              <a:spcBef>
                <a:spcPts val="0"/>
              </a:spcBef>
              <a:spcAft>
                <a:spcPts val="0"/>
              </a:spcAft>
              <a:buSzPts val="1800"/>
              <a:buChar char="○"/>
            </a:pPr>
            <a:r>
              <a:rPr lang="en" sz="1800" b="0"/>
              <a:t>The operating link can be whichever wins channel access earlier.</a:t>
            </a:r>
            <a:endParaRPr sz="1800" b="0"/>
          </a:p>
          <a:p>
            <a:pPr marL="914400" marR="0" lvl="1" indent="-342900" algn="l" rtl="0">
              <a:lnSpc>
                <a:spcPct val="115000"/>
              </a:lnSpc>
              <a:spcBef>
                <a:spcPts val="0"/>
              </a:spcBef>
              <a:spcAft>
                <a:spcPts val="0"/>
              </a:spcAft>
              <a:buSzPts val="1800"/>
              <a:buChar char="○"/>
            </a:pPr>
            <a:r>
              <a:rPr lang="en" sz="1800"/>
              <a:t>T</a:t>
            </a:r>
            <a:r>
              <a:rPr lang="en" sz="1800" b="0"/>
              <a:t>he AP/non-AP can exchange data for a given TXOP on one link and subsequently exchange data on another TXOP on a different link.</a:t>
            </a:r>
            <a:endParaRPr sz="1800" b="0"/>
          </a:p>
          <a:p>
            <a:pPr marL="457200" lvl="0" indent="-342900" algn="l" rtl="0">
              <a:lnSpc>
                <a:spcPct val="115000"/>
              </a:lnSpc>
              <a:spcBef>
                <a:spcPts val="0"/>
              </a:spcBef>
              <a:spcAft>
                <a:spcPts val="0"/>
              </a:spcAft>
              <a:buSzPts val="1800"/>
              <a:buChar char="●"/>
            </a:pPr>
            <a:r>
              <a:rPr lang="en" b="0"/>
              <a:t>Semi-static:</a:t>
            </a:r>
            <a:endParaRPr b="0"/>
          </a:p>
          <a:p>
            <a:pPr marL="914400" marR="0" lvl="1" indent="-342900" algn="l" rtl="0">
              <a:lnSpc>
                <a:spcPct val="115000"/>
              </a:lnSpc>
              <a:spcBef>
                <a:spcPts val="0"/>
              </a:spcBef>
              <a:spcAft>
                <a:spcPts val="0"/>
              </a:spcAft>
              <a:buSzPts val="1800"/>
              <a:buChar char="○"/>
            </a:pPr>
            <a:r>
              <a:rPr lang="en" sz="1800"/>
              <a:t>The o</a:t>
            </a:r>
            <a:r>
              <a:rPr lang="en" sz="1800" b="0"/>
              <a:t>perating link can be switched from a “worse” to a “better” one, based on channel quality parameters (estimated data rate, observed error, load balancing, interference etc).</a:t>
            </a:r>
            <a:endParaRPr sz="1800" b="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1"/>
          <p:cNvSpPr txBox="1">
            <a:spLocks noGrp="1"/>
          </p:cNvSpPr>
          <p:nvPr>
            <p:ph type="body" idx="1"/>
          </p:nvPr>
        </p:nvSpPr>
        <p:spPr>
          <a:xfrm>
            <a:off x="352075" y="412875"/>
            <a:ext cx="8472600" cy="4516800"/>
          </a:xfrm>
          <a:prstGeom prst="rect">
            <a:avLst/>
          </a:prstGeom>
          <a:noFill/>
          <a:ln>
            <a:noFill/>
          </a:ln>
        </p:spPr>
        <p:txBody>
          <a:bodyPr spcFirstLastPara="1" wrap="square" lIns="69125" tIns="34550" rIns="69125" bIns="34550" anchor="t" anchorCtr="0">
            <a:noAutofit/>
          </a:bodyPr>
          <a:lstStyle/>
          <a:p>
            <a:pPr marL="0" lvl="0" indent="457200" algn="l" rtl="0">
              <a:lnSpc>
                <a:spcPct val="115000"/>
              </a:lnSpc>
              <a:spcBef>
                <a:spcPts val="500"/>
              </a:spcBef>
              <a:spcAft>
                <a:spcPts val="0"/>
              </a:spcAft>
              <a:buSzPts val="1100"/>
              <a:buNone/>
            </a:pPr>
            <a:r>
              <a:rPr lang="en" sz="2200"/>
              <a:t>Requirements to support TDM ML</a:t>
            </a:r>
            <a:endParaRPr sz="1400" b="0"/>
          </a:p>
          <a:p>
            <a:pPr marL="457200" lvl="0" indent="-342900" algn="l" rtl="0">
              <a:lnSpc>
                <a:spcPct val="115000"/>
              </a:lnSpc>
              <a:spcBef>
                <a:spcPts val="500"/>
              </a:spcBef>
              <a:spcAft>
                <a:spcPts val="0"/>
              </a:spcAft>
              <a:buClr>
                <a:schemeClr val="dk1"/>
              </a:buClr>
              <a:buSzPts val="1800"/>
              <a:buChar char="●"/>
            </a:pPr>
            <a:r>
              <a:rPr lang="en" b="0" u="sng"/>
              <a:t>At the non-AP</a:t>
            </a:r>
            <a:r>
              <a:rPr lang="en" b="0"/>
              <a:t>: A radio at the </a:t>
            </a:r>
            <a:r>
              <a:rPr lang="en" sz="1800" b="0"/>
              <a:t>non-AP should support data Tx/Rx on </a:t>
            </a:r>
            <a:r>
              <a:rPr lang="en" b="0"/>
              <a:t>1 link and </a:t>
            </a:r>
            <a:r>
              <a:rPr lang="en" sz="1800" b="0"/>
              <a:t>l</a:t>
            </a:r>
            <a:r>
              <a:rPr lang="en" sz="1800" b="0">
                <a:solidFill>
                  <a:schemeClr val="dk1"/>
                </a:solidFill>
              </a:rPr>
              <a:t>isten on up to 2</a:t>
            </a:r>
            <a:r>
              <a:rPr lang="en" b="0">
                <a:solidFill>
                  <a:schemeClr val="dk1"/>
                </a:solidFill>
              </a:rPr>
              <a:t> links, where</a:t>
            </a:r>
            <a:r>
              <a:rPr lang="en" sz="1800" b="0">
                <a:solidFill>
                  <a:schemeClr val="dk1"/>
                </a:solidFill>
              </a:rPr>
              <a:t> listen includes CCA as well as rece</a:t>
            </a:r>
            <a:r>
              <a:rPr lang="en" b="0">
                <a:solidFill>
                  <a:schemeClr val="dk1"/>
                </a:solidFill>
              </a:rPr>
              <a:t>ption of</a:t>
            </a:r>
            <a:r>
              <a:rPr lang="en" sz="1800" b="0">
                <a:solidFill>
                  <a:schemeClr val="dk1"/>
                </a:solidFill>
              </a:rPr>
              <a:t> initial control messages (e.g. RTS/MU-RTS). </a:t>
            </a:r>
            <a:endParaRPr sz="1800" b="0">
              <a:solidFill>
                <a:schemeClr val="dk1"/>
              </a:solidFill>
            </a:endParaRPr>
          </a:p>
          <a:p>
            <a:pPr marL="457200" lvl="0" indent="0" algn="l" rtl="0">
              <a:lnSpc>
                <a:spcPct val="115000"/>
              </a:lnSpc>
              <a:spcBef>
                <a:spcPts val="500"/>
              </a:spcBef>
              <a:spcAft>
                <a:spcPts val="0"/>
              </a:spcAft>
              <a:buNone/>
            </a:pPr>
            <a:endParaRPr b="0">
              <a:solidFill>
                <a:schemeClr val="dk1"/>
              </a:solidFill>
            </a:endParaRPr>
          </a:p>
          <a:p>
            <a:pPr marL="457200" lvl="0" indent="-342900" algn="l" rtl="0">
              <a:lnSpc>
                <a:spcPct val="115000"/>
              </a:lnSpc>
              <a:spcBef>
                <a:spcPts val="0"/>
              </a:spcBef>
              <a:spcAft>
                <a:spcPts val="0"/>
              </a:spcAft>
              <a:buSzPts val="1800"/>
              <a:buChar char="●"/>
            </a:pPr>
            <a:r>
              <a:rPr lang="en" b="0" u="sng"/>
              <a:t>At the AP</a:t>
            </a:r>
            <a:r>
              <a:rPr lang="en" b="0"/>
              <a:t>: </a:t>
            </a:r>
            <a:endParaRPr b="0"/>
          </a:p>
          <a:p>
            <a:pPr marL="914400" lvl="1" indent="-342900" algn="l" rtl="0">
              <a:lnSpc>
                <a:spcPct val="115000"/>
              </a:lnSpc>
              <a:spcBef>
                <a:spcPts val="0"/>
              </a:spcBef>
              <a:spcAft>
                <a:spcPts val="0"/>
              </a:spcAft>
              <a:buSzPts val="1800"/>
              <a:buChar char="○"/>
            </a:pPr>
            <a:r>
              <a:rPr lang="en" sz="1800">
                <a:solidFill>
                  <a:schemeClr val="dk1"/>
                </a:solidFill>
              </a:rPr>
              <a:t>On a given link, t</a:t>
            </a:r>
            <a:r>
              <a:rPr lang="en" sz="1800" b="0">
                <a:solidFill>
                  <a:schemeClr val="dk1"/>
                </a:solidFill>
              </a:rPr>
              <a:t>he start of data Tx/Rx from the AP to a TDM ML non-AP within a TXOP </a:t>
            </a:r>
            <a:r>
              <a:rPr lang="en" sz="1800">
                <a:solidFill>
                  <a:schemeClr val="dk1"/>
                </a:solidFill>
              </a:rPr>
              <a:t>may need to </a:t>
            </a:r>
            <a:r>
              <a:rPr lang="en" sz="1800" b="0">
                <a:solidFill>
                  <a:schemeClr val="dk1"/>
                </a:solidFill>
              </a:rPr>
              <a:t>be preceded by an RTS/MU-RTS.</a:t>
            </a:r>
            <a:endParaRPr sz="1800" b="0">
              <a:solidFill>
                <a:schemeClr val="dk1"/>
              </a:solidFill>
            </a:endParaRPr>
          </a:p>
          <a:p>
            <a:pPr marL="914400" lvl="1" indent="-342900" algn="l" rtl="0">
              <a:lnSpc>
                <a:spcPct val="115000"/>
              </a:lnSpc>
              <a:spcBef>
                <a:spcPts val="400"/>
              </a:spcBef>
              <a:spcAft>
                <a:spcPts val="0"/>
              </a:spcAft>
              <a:buClr>
                <a:schemeClr val="dk1"/>
              </a:buClr>
              <a:buSzPts val="1800"/>
              <a:buChar char="○"/>
            </a:pPr>
            <a:r>
              <a:rPr lang="en" sz="1800" b="0">
                <a:solidFill>
                  <a:schemeClr val="dk1"/>
                </a:solidFill>
              </a:rPr>
              <a:t>The initial control message may have one or more additional limitations: spatial stream, MCS (data rate), PPDU type, frame type.</a:t>
            </a:r>
            <a:endParaRPr sz="1800" b="0">
              <a:solidFill>
                <a:schemeClr val="dk1"/>
              </a:solidFill>
            </a:endParaRPr>
          </a:p>
          <a:p>
            <a:pPr marL="914400" lvl="0" indent="0" algn="l" rtl="0">
              <a:lnSpc>
                <a:spcPct val="115000"/>
              </a:lnSpc>
              <a:spcBef>
                <a:spcPts val="500"/>
              </a:spcBef>
              <a:spcAft>
                <a:spcPts val="0"/>
              </a:spcAft>
              <a:buNone/>
            </a:pPr>
            <a:endParaRPr sz="1800">
              <a:solidFill>
                <a:schemeClr val="dk1"/>
              </a:solidFill>
            </a:endParaRPr>
          </a:p>
          <a:p>
            <a:pPr marL="457200" lvl="0" indent="-342900" algn="l" rtl="0">
              <a:lnSpc>
                <a:spcPct val="115000"/>
              </a:lnSpc>
              <a:spcBef>
                <a:spcPts val="0"/>
              </a:spcBef>
              <a:spcAft>
                <a:spcPts val="0"/>
              </a:spcAft>
              <a:buSzPts val="1800"/>
              <a:buChar char="●"/>
            </a:pPr>
            <a:r>
              <a:rPr lang="en" sz="1800" b="0"/>
              <a:t>Optionally, the non-AP and AP can negotiate a configurable delay that is required for a listen-only link at the no</a:t>
            </a:r>
            <a:r>
              <a:rPr lang="en" b="0"/>
              <a:t>n-AP </a:t>
            </a:r>
            <a:r>
              <a:rPr lang="en" sz="1800" b="0"/>
              <a:t>to become an operating link</a:t>
            </a:r>
            <a:r>
              <a:rPr lang="en" b="0"/>
              <a:t>.</a:t>
            </a:r>
            <a:endParaRPr sz="1800" b="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32"/>
          <p:cNvSpPr txBox="1">
            <a:spLocks noGrp="1"/>
          </p:cNvSpPr>
          <p:nvPr>
            <p:ph type="body" idx="1"/>
          </p:nvPr>
        </p:nvSpPr>
        <p:spPr>
          <a:xfrm>
            <a:off x="182000" y="351050"/>
            <a:ext cx="8687700" cy="43794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None/>
            </a:pPr>
            <a:r>
              <a:rPr lang="en" sz="2100">
                <a:solidFill>
                  <a:schemeClr val="dk1"/>
                </a:solidFill>
              </a:rPr>
              <a:t>TDM ML architectures: Tx/Rx on 1 link at a time and listen on 2 links</a:t>
            </a:r>
            <a:endParaRPr sz="2100">
              <a:solidFill>
                <a:schemeClr val="dk1"/>
              </a:solidFill>
            </a:endParaRPr>
          </a:p>
          <a:p>
            <a:pPr marL="457200" lvl="0" indent="-342900" algn="l" rtl="0">
              <a:lnSpc>
                <a:spcPct val="115000"/>
              </a:lnSpc>
              <a:spcBef>
                <a:spcPts val="0"/>
              </a:spcBef>
              <a:spcAft>
                <a:spcPts val="0"/>
              </a:spcAft>
              <a:buClr>
                <a:schemeClr val="dk1"/>
              </a:buClr>
              <a:buSzPts val="1800"/>
              <a:buChar char="●"/>
            </a:pPr>
            <a:r>
              <a:rPr lang="en" b="0" u="sng">
                <a:solidFill>
                  <a:schemeClr val="dk1"/>
                </a:solidFill>
              </a:rPr>
              <a:t>The principle of TDM ML is independent of the architecture used to implement it and architectures other than the ones described below are also possible.</a:t>
            </a:r>
            <a:endParaRPr b="0" u="sng">
              <a:solidFill>
                <a:schemeClr val="dk1"/>
              </a:solidFill>
            </a:endParaRPr>
          </a:p>
          <a:p>
            <a:pPr marL="457200" lvl="0" indent="0" algn="l" rtl="0">
              <a:lnSpc>
                <a:spcPct val="115000"/>
              </a:lnSpc>
              <a:spcBef>
                <a:spcPts val="0"/>
              </a:spcBef>
              <a:spcAft>
                <a:spcPts val="0"/>
              </a:spcAft>
              <a:buNone/>
            </a:pPr>
            <a:endParaRPr b="0" u="sng">
              <a:solidFill>
                <a:schemeClr val="dk1"/>
              </a:solidFill>
            </a:endParaRPr>
          </a:p>
          <a:p>
            <a:pPr marL="457200" lvl="0" indent="-342900" algn="l" rtl="0">
              <a:lnSpc>
                <a:spcPct val="115000"/>
              </a:lnSpc>
              <a:spcBef>
                <a:spcPts val="0"/>
              </a:spcBef>
              <a:spcAft>
                <a:spcPts val="0"/>
              </a:spcAft>
              <a:buClr>
                <a:schemeClr val="dk1"/>
              </a:buClr>
              <a:buSzPts val="1800"/>
              <a:buChar char="●"/>
            </a:pPr>
            <a:r>
              <a:rPr lang="en">
                <a:solidFill>
                  <a:schemeClr val="dk1"/>
                </a:solidFill>
              </a:rPr>
              <a:t>Common architecture</a:t>
            </a:r>
            <a:r>
              <a:rPr lang="en" b="0">
                <a:solidFill>
                  <a:schemeClr val="dk1"/>
                </a:solidFill>
              </a:rPr>
              <a:t>: Support for 2x2 MIMO on 1 link</a:t>
            </a:r>
            <a:r>
              <a:rPr lang="en">
                <a:solidFill>
                  <a:schemeClr val="dk1"/>
                </a:solidFill>
              </a:rPr>
              <a:t>, </a:t>
            </a:r>
            <a:r>
              <a:rPr lang="en" b="0">
                <a:solidFill>
                  <a:schemeClr val="dk1"/>
                </a:solidFill>
              </a:rPr>
              <a:t>implemented via 1 11be</a:t>
            </a:r>
            <a:r>
              <a:rPr lang="en">
                <a:solidFill>
                  <a:schemeClr val="dk1"/>
                </a:solidFill>
              </a:rPr>
              <a:t> </a:t>
            </a:r>
            <a:r>
              <a:rPr lang="en" b="0">
                <a:solidFill>
                  <a:schemeClr val="dk1"/>
                </a:solidFill>
              </a:rPr>
              <a:t>baseband in 2x2 mode and 2 RF chains.</a:t>
            </a:r>
            <a:endParaRPr b="0">
              <a:solidFill>
                <a:schemeClr val="dk1"/>
              </a:solidFill>
            </a:endParaRPr>
          </a:p>
          <a:p>
            <a:pPr marL="457200" lvl="0" indent="-342900" algn="l" rtl="0">
              <a:lnSpc>
                <a:spcPct val="115000"/>
              </a:lnSpc>
              <a:spcBef>
                <a:spcPts val="0"/>
              </a:spcBef>
              <a:spcAft>
                <a:spcPts val="0"/>
              </a:spcAft>
              <a:buClr>
                <a:schemeClr val="dk1"/>
              </a:buClr>
              <a:buSzPts val="1800"/>
              <a:buChar char="●"/>
            </a:pPr>
            <a:r>
              <a:rPr lang="en">
                <a:solidFill>
                  <a:schemeClr val="dk1"/>
                </a:solidFill>
              </a:rPr>
              <a:t>Variation 1</a:t>
            </a:r>
            <a:r>
              <a:rPr lang="en" b="0">
                <a:solidFill>
                  <a:schemeClr val="dk1"/>
                </a:solidFill>
              </a:rPr>
              <a:t>: Listen capability on 2 links is enabled by configuring the 11be baseband as 2 1x1 basebands and connecting each of them to 1 RF chain. </a:t>
            </a:r>
            <a:r>
              <a:rPr lang="en">
                <a:solidFill>
                  <a:schemeClr val="dk1"/>
                </a:solidFill>
              </a:rPr>
              <a:t>This requires no additional component over what is required to support 1-link 2x2 MIMO. </a:t>
            </a:r>
            <a:endParaRPr>
              <a:solidFill>
                <a:schemeClr val="dk1"/>
              </a:solidFill>
            </a:endParaRPr>
          </a:p>
          <a:p>
            <a:pPr marL="0" lvl="0" indent="0" algn="l" rtl="0">
              <a:lnSpc>
                <a:spcPct val="115000"/>
              </a:lnSpc>
              <a:spcBef>
                <a:spcPts val="0"/>
              </a:spcBef>
              <a:spcAft>
                <a:spcPts val="0"/>
              </a:spcAft>
              <a:buNone/>
            </a:pPr>
            <a:endParaRPr>
              <a:solidFill>
                <a:schemeClr val="dk1"/>
              </a:solidFill>
            </a:endParaRPr>
          </a:p>
          <a:p>
            <a:pPr marL="457200" lvl="0" indent="-342900" algn="l" rtl="0">
              <a:lnSpc>
                <a:spcPct val="115000"/>
              </a:lnSpc>
              <a:spcBef>
                <a:spcPts val="0"/>
              </a:spcBef>
              <a:spcAft>
                <a:spcPts val="0"/>
              </a:spcAft>
              <a:buClr>
                <a:schemeClr val="dk1"/>
              </a:buClr>
              <a:buSzPts val="1800"/>
              <a:buChar char="●"/>
            </a:pPr>
            <a:r>
              <a:rPr lang="en">
                <a:solidFill>
                  <a:schemeClr val="dk1"/>
                </a:solidFill>
              </a:rPr>
              <a:t>Variation 2</a:t>
            </a:r>
            <a:r>
              <a:rPr lang="en" b="0">
                <a:solidFill>
                  <a:schemeClr val="dk1"/>
                </a:solidFill>
              </a:rPr>
              <a:t>:  Listen capability on 2 links is enabled by adding 1 limited capability baseband in addition to the existing 11be baseband and connecting each of them to 1 RF chain. This requires 1 additional limited capability baseband. </a:t>
            </a:r>
            <a:r>
              <a:rPr lang="en" sz="1800" b="0">
                <a:solidFill>
                  <a:schemeClr val="dk1"/>
                </a:solidFill>
              </a:rPr>
              <a:t>A similar scheme has been discussed in [1].</a:t>
            </a:r>
            <a:endParaRPr sz="1800"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33"/>
          <p:cNvSpPr txBox="1">
            <a:spLocks noGrp="1"/>
          </p:cNvSpPr>
          <p:nvPr>
            <p:ph type="body" idx="1"/>
          </p:nvPr>
        </p:nvSpPr>
        <p:spPr>
          <a:xfrm>
            <a:off x="120425" y="503450"/>
            <a:ext cx="9023400" cy="43794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None/>
            </a:pPr>
            <a:r>
              <a:rPr lang="en" sz="2100">
                <a:solidFill>
                  <a:schemeClr val="dk1"/>
                </a:solidFill>
              </a:rPr>
              <a:t>TDM ML architectures: Tx/Rx on 2 links at a time and listen on 4 links</a:t>
            </a:r>
            <a:endParaRPr sz="2100">
              <a:solidFill>
                <a:schemeClr val="dk1"/>
              </a:solidFill>
            </a:endParaRPr>
          </a:p>
          <a:p>
            <a:pPr marL="457200" marR="0" lvl="0" indent="0" algn="l" rtl="0">
              <a:lnSpc>
                <a:spcPct val="115000"/>
              </a:lnSpc>
              <a:spcBef>
                <a:spcPts val="0"/>
              </a:spcBef>
              <a:spcAft>
                <a:spcPts val="0"/>
              </a:spcAft>
              <a:buNone/>
            </a:pPr>
            <a:endParaRPr/>
          </a:p>
          <a:p>
            <a:pPr marL="457200" marR="0" lvl="0" indent="-342900" algn="l" rtl="0">
              <a:lnSpc>
                <a:spcPct val="115000"/>
              </a:lnSpc>
              <a:spcBef>
                <a:spcPts val="0"/>
              </a:spcBef>
              <a:spcAft>
                <a:spcPts val="0"/>
              </a:spcAft>
              <a:buSzPts val="1800"/>
              <a:buChar char="●"/>
            </a:pPr>
            <a:r>
              <a:rPr lang="en"/>
              <a:t>Common architecture</a:t>
            </a:r>
            <a:r>
              <a:rPr lang="en" b="0"/>
              <a:t>: </a:t>
            </a:r>
            <a:r>
              <a:rPr lang="en" sz="1800" b="0"/>
              <a:t>Support for 2-link ML with 2x2 MIMO on each link</a:t>
            </a:r>
            <a:r>
              <a:rPr lang="en" sz="1800"/>
              <a:t>, </a:t>
            </a:r>
            <a:r>
              <a:rPr lang="en" sz="1800" b="0"/>
              <a:t>implemented via 2 11be</a:t>
            </a:r>
            <a:r>
              <a:rPr lang="en" sz="1800"/>
              <a:t> </a:t>
            </a:r>
            <a:r>
              <a:rPr lang="en" sz="1800" b="0"/>
              <a:t>basebands in 2x2 mode and 4 RF chains.</a:t>
            </a:r>
            <a:endParaRPr sz="1800" b="0"/>
          </a:p>
          <a:p>
            <a:pPr marL="457200" marR="0" lvl="0" indent="0" algn="l" rtl="0">
              <a:lnSpc>
                <a:spcPct val="115000"/>
              </a:lnSpc>
              <a:spcBef>
                <a:spcPts val="0"/>
              </a:spcBef>
              <a:spcAft>
                <a:spcPts val="0"/>
              </a:spcAft>
              <a:buNone/>
            </a:pPr>
            <a:endParaRPr b="0"/>
          </a:p>
          <a:p>
            <a:pPr marL="457200" marR="0" lvl="0" indent="-342900" algn="l" rtl="0">
              <a:lnSpc>
                <a:spcPct val="115000"/>
              </a:lnSpc>
              <a:spcBef>
                <a:spcPts val="0"/>
              </a:spcBef>
              <a:spcAft>
                <a:spcPts val="0"/>
              </a:spcAft>
              <a:buSzPts val="1800"/>
              <a:buChar char="●"/>
            </a:pPr>
            <a:r>
              <a:rPr lang="en"/>
              <a:t>Variation 1</a:t>
            </a:r>
            <a:r>
              <a:rPr lang="en" b="0"/>
              <a:t>: </a:t>
            </a:r>
            <a:r>
              <a:rPr lang="en" sz="1800" b="0"/>
              <a:t>Listen capability on 4 links is enabled by configuring </a:t>
            </a:r>
            <a:r>
              <a:rPr lang="en" sz="1800" b="0">
                <a:solidFill>
                  <a:schemeClr val="dk1"/>
                </a:solidFill>
              </a:rPr>
              <a:t>each 11be baseband as 2 1x1 basebands and connecting each of them to 1 RF chain</a:t>
            </a:r>
            <a:r>
              <a:rPr lang="en" sz="1800" b="0"/>
              <a:t>.</a:t>
            </a:r>
            <a:r>
              <a:rPr lang="en" b="0"/>
              <a:t> </a:t>
            </a:r>
            <a:r>
              <a:rPr lang="en" sz="1800"/>
              <a:t>This architecture requires no additional component </a:t>
            </a:r>
            <a:r>
              <a:rPr lang="en"/>
              <a:t>over</a:t>
            </a:r>
            <a:r>
              <a:rPr lang="en" sz="1800"/>
              <a:t> what is required to support 2-link ML. </a:t>
            </a:r>
            <a:endParaRPr sz="1800"/>
          </a:p>
          <a:p>
            <a:pPr marL="457200" marR="0" lvl="0" indent="0" algn="l" rtl="0">
              <a:lnSpc>
                <a:spcPct val="115000"/>
              </a:lnSpc>
              <a:spcBef>
                <a:spcPts val="0"/>
              </a:spcBef>
              <a:spcAft>
                <a:spcPts val="0"/>
              </a:spcAft>
              <a:buNone/>
            </a:pPr>
            <a:endParaRPr/>
          </a:p>
          <a:p>
            <a:pPr marL="457200" lvl="0" indent="-342900" algn="l" rtl="0">
              <a:lnSpc>
                <a:spcPct val="115000"/>
              </a:lnSpc>
              <a:spcBef>
                <a:spcPts val="0"/>
              </a:spcBef>
              <a:spcAft>
                <a:spcPts val="0"/>
              </a:spcAft>
              <a:buClr>
                <a:schemeClr val="dk1"/>
              </a:buClr>
              <a:buSzPts val="1800"/>
              <a:buChar char="●"/>
            </a:pPr>
            <a:r>
              <a:rPr lang="en">
                <a:solidFill>
                  <a:schemeClr val="dk1"/>
                </a:solidFill>
              </a:rPr>
              <a:t>Variation 2</a:t>
            </a:r>
            <a:r>
              <a:rPr lang="en" b="0">
                <a:solidFill>
                  <a:schemeClr val="dk1"/>
                </a:solidFill>
              </a:rPr>
              <a:t>:  </a:t>
            </a:r>
            <a:r>
              <a:rPr lang="en" sz="1800" b="0">
                <a:solidFill>
                  <a:schemeClr val="dk1"/>
                </a:solidFill>
              </a:rPr>
              <a:t>Listen capability on 4 links is enabled by adding 2 limited capability</a:t>
            </a:r>
            <a:r>
              <a:rPr lang="en" b="0">
                <a:solidFill>
                  <a:schemeClr val="dk1"/>
                </a:solidFill>
              </a:rPr>
              <a:t> </a:t>
            </a:r>
            <a:r>
              <a:rPr lang="en" sz="1800" b="0">
                <a:solidFill>
                  <a:schemeClr val="dk1"/>
                </a:solidFill>
              </a:rPr>
              <a:t>basebands (in addition to the 2 11be basebands that are needed to support 2-link ML) and configuring the 4 RF chains in 1x1 mode.</a:t>
            </a:r>
            <a:r>
              <a:rPr lang="en" b="0">
                <a:solidFill>
                  <a:schemeClr val="dk1"/>
                </a:solidFill>
              </a:rPr>
              <a:t> </a:t>
            </a:r>
            <a:r>
              <a:rPr lang="en" sz="1800" b="0" i="1">
                <a:solidFill>
                  <a:schemeClr val="dk1"/>
                </a:solidFill>
              </a:rPr>
              <a:t>This architecture requires 2 additional limited capability basebands.</a:t>
            </a:r>
            <a:endParaRPr sz="1800" b="0">
              <a:solidFill>
                <a:schemeClr val="dk1"/>
              </a:solidFill>
            </a:endParaRPr>
          </a:p>
          <a:p>
            <a:pPr marL="457200" lvl="0" indent="0" algn="l" rtl="0">
              <a:lnSpc>
                <a:spcPct val="115000"/>
              </a:lnSpc>
              <a:spcBef>
                <a:spcPts val="500"/>
              </a:spcBef>
              <a:spcAft>
                <a:spcPts val="0"/>
              </a:spcAft>
              <a:buSzPts val="1100"/>
              <a:buNone/>
            </a:pPr>
            <a:endParaRPr b="0"/>
          </a:p>
          <a:p>
            <a:pPr marL="457200" lvl="0" indent="0" algn="l" rtl="0">
              <a:lnSpc>
                <a:spcPct val="115000"/>
              </a:lnSpc>
              <a:spcBef>
                <a:spcPts val="500"/>
              </a:spcBef>
              <a:spcAft>
                <a:spcPts val="0"/>
              </a:spcAft>
              <a:buSzPts val="1100"/>
              <a:buNone/>
            </a:pPr>
            <a:endParaRPr b="0"/>
          </a:p>
          <a:p>
            <a:pPr marL="0" lvl="0" indent="0" algn="l" rtl="0">
              <a:lnSpc>
                <a:spcPct val="115000"/>
              </a:lnSpc>
              <a:spcBef>
                <a:spcPts val="500"/>
              </a:spcBef>
              <a:spcAft>
                <a:spcPts val="0"/>
              </a:spcAft>
              <a:buSzPts val="1100"/>
              <a:buNone/>
            </a:pPr>
            <a:endParaRPr b="0"/>
          </a:p>
          <a:p>
            <a:pPr marL="457200" lvl="0" indent="0" algn="l" rtl="0">
              <a:lnSpc>
                <a:spcPct val="115000"/>
              </a:lnSpc>
              <a:spcBef>
                <a:spcPts val="500"/>
              </a:spcBef>
              <a:spcAft>
                <a:spcPts val="0"/>
              </a:spcAft>
              <a:buSzPts val="1100"/>
              <a:buNone/>
            </a:pPr>
            <a:endParaRPr b="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4"/>
          <p:cNvSpPr txBox="1">
            <a:spLocks noGrp="1"/>
          </p:cNvSpPr>
          <p:nvPr>
            <p:ph type="body" idx="1"/>
          </p:nvPr>
        </p:nvSpPr>
        <p:spPr>
          <a:xfrm>
            <a:off x="395650" y="489075"/>
            <a:ext cx="8532300" cy="4379400"/>
          </a:xfrm>
          <a:prstGeom prst="rect">
            <a:avLst/>
          </a:prstGeom>
          <a:noFill/>
          <a:ln>
            <a:noFill/>
          </a:ln>
        </p:spPr>
        <p:txBody>
          <a:bodyPr spcFirstLastPara="1" wrap="square" lIns="69125" tIns="34550" rIns="69125" bIns="34550" anchor="t" anchorCtr="0">
            <a:noAutofit/>
          </a:bodyPr>
          <a:lstStyle/>
          <a:p>
            <a:pPr marL="0" lvl="0" indent="0" algn="l" rtl="0">
              <a:lnSpc>
                <a:spcPct val="115000"/>
              </a:lnSpc>
              <a:spcBef>
                <a:spcPts val="500"/>
              </a:spcBef>
              <a:spcAft>
                <a:spcPts val="0"/>
              </a:spcAft>
              <a:buSzPts val="1100"/>
              <a:buNone/>
            </a:pPr>
            <a:r>
              <a:rPr lang="en" sz="2200"/>
              <a:t>Simulations</a:t>
            </a:r>
            <a:endParaRPr sz="2000"/>
          </a:p>
          <a:p>
            <a:pPr marL="457200" lvl="0" indent="-342900" algn="l" rtl="0">
              <a:lnSpc>
                <a:spcPct val="115000"/>
              </a:lnSpc>
              <a:spcBef>
                <a:spcPts val="500"/>
              </a:spcBef>
              <a:spcAft>
                <a:spcPts val="0"/>
              </a:spcAft>
              <a:buSzPts val="1800"/>
              <a:buChar char="●"/>
            </a:pPr>
            <a:r>
              <a:rPr lang="en" b="0"/>
              <a:t>The next set of slides contain simulations to compare Single-link Tx/Rx, 2-link TDM ML and 2-link nSTR ML. </a:t>
            </a:r>
            <a:endParaRPr b="0"/>
          </a:p>
          <a:p>
            <a:pPr marL="457200" lvl="0" indent="-342900" algn="l" rtl="0">
              <a:lnSpc>
                <a:spcPct val="115000"/>
              </a:lnSpc>
              <a:spcBef>
                <a:spcPts val="0"/>
              </a:spcBef>
              <a:spcAft>
                <a:spcPts val="0"/>
              </a:spcAft>
              <a:buSzPts val="1800"/>
              <a:buChar char="●"/>
            </a:pPr>
            <a:r>
              <a:rPr lang="en" b="0"/>
              <a:t>Two metrics are used: Latency and User Perceived Throughput (UPT). </a:t>
            </a:r>
            <a:endParaRPr b="0"/>
          </a:p>
          <a:p>
            <a:pPr marL="914400" lvl="1" indent="-361950" algn="l" rtl="0">
              <a:lnSpc>
                <a:spcPct val="115000"/>
              </a:lnSpc>
              <a:spcBef>
                <a:spcPts val="0"/>
              </a:spcBef>
              <a:spcAft>
                <a:spcPts val="0"/>
              </a:spcAft>
              <a:buSzPts val="2100"/>
              <a:buChar char="○"/>
            </a:pPr>
            <a:r>
              <a:rPr lang="en" sz="1800" b="0"/>
              <a:t>UPT estimates the user experience while downloading or uploading a file. Traffic arrives in bursts of files. The simulation calculates the rate of transmission of each file. UPT is the average of this metric over all files. UPT is considered to be a more indicative metric of user experience than raw data-rate and has been used for evaluating LTE-LAA and NR-Unlicensed in 3GPP [2].</a:t>
            </a:r>
            <a:endParaRPr sz="1800" b="0"/>
          </a:p>
          <a:p>
            <a:pPr marL="457200" lvl="0" indent="-342900" algn="l" rtl="0">
              <a:lnSpc>
                <a:spcPct val="115000"/>
              </a:lnSpc>
              <a:spcBef>
                <a:spcPts val="0"/>
              </a:spcBef>
              <a:spcAft>
                <a:spcPts val="0"/>
              </a:spcAft>
              <a:buSzPts val="1800"/>
              <a:buChar char="●"/>
            </a:pPr>
            <a:r>
              <a:rPr lang="en"/>
              <a:t>The same trends would be applicable for M-link ML, 2M-link TDM ML and 2M-link nSTR ML. </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2169</Words>
  <Application>Microsoft Office PowerPoint</Application>
  <PresentationFormat>On-screen Show (16:9)</PresentationFormat>
  <Paragraphs>202</Paragraphs>
  <Slides>17</Slides>
  <Notes>17</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17</vt:i4>
      </vt:variant>
    </vt:vector>
  </HeadingPairs>
  <TitlesOfParts>
    <vt:vector size="22" baseType="lpstr">
      <vt:lpstr>Arial</vt:lpstr>
      <vt:lpstr>Times New Roman</vt:lpstr>
      <vt:lpstr>Simple Light</vt:lpstr>
      <vt:lpstr>Simple Light</vt:lpstr>
      <vt:lpstr>Office Theme</vt:lpstr>
      <vt:lpstr>TDM Multilink Operation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TDM Multilink Operation</dc:title>
  <dc:creator>Shubhodeep Adhikari</dc:creator>
  <cp:lastModifiedBy>Shubhodeep Adhikari</cp:lastModifiedBy>
  <cp:revision>1</cp:revision>
  <dcterms:modified xsi:type="dcterms:W3CDTF">2020-07-08T13:32:36Z</dcterms:modified>
</cp:coreProperties>
</file>