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DDCDE04-009F-4E26-8DC2-04061A5A1289}">
  <a:tblStyle styleId="{CDDCDE04-009F-4E26-8DC2-04061A5A128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3016cda6f_0_182: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14" name="Google Shape;114;g83016cda6f_0_182: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15" name="Google Shape;115;g83016cda6f_0_182: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16" name="Google Shape;116;g83016cda6f_0_182: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17" name="Google Shape;117;g83016cda6f_0_182: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18" name="Google Shape;118;g83016cda6f_0_182: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19" name="Google Shape;119;g83016cda6f_0_182: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531a9cf9a_5_368: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07" name="Google Shape;207;g8531a9cf9a_5_368: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08" name="Google Shape;208;g8531a9cf9a_5_368: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09" name="Google Shape;209;g8531a9cf9a_5_368: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10" name="Google Shape;210;g8531a9cf9a_5_368: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11" name="Google Shape;211;g8531a9cf9a_5_368: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12" name="Google Shape;212;g8531a9cf9a_5_368: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531a9cf9a_5_377: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17" name="Google Shape;217;g8531a9cf9a_5_377: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18" name="Google Shape;218;g8531a9cf9a_5_377: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19" name="Google Shape;219;g8531a9cf9a_5_377: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20" name="Google Shape;220;g8531a9cf9a_5_377: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21" name="Google Shape;221;g8531a9cf9a_5_377: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22" name="Google Shape;222;g8531a9cf9a_5_377: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531a9cf9a_5_388: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29" name="Google Shape;229;g8531a9cf9a_5_388: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30" name="Google Shape;230;g8531a9cf9a_5_388: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31" name="Google Shape;231;g8531a9cf9a_5_388: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32" name="Google Shape;232;g8531a9cf9a_5_388: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33" name="Google Shape;233;g8531a9cf9a_5_388: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34" name="Google Shape;234;g8531a9cf9a_5_388: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531a9cf9a_5_399: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42" name="Google Shape;242;g8531a9cf9a_5_399: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43" name="Google Shape;243;g8531a9cf9a_5_399: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44" name="Google Shape;244;g8531a9cf9a_5_399: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45" name="Google Shape;245;g8531a9cf9a_5_399: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46" name="Google Shape;246;g8531a9cf9a_5_399: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47" name="Google Shape;247;g8531a9cf9a_5_399: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8531a9cf9a_5_410: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55" name="Google Shape;255;g8531a9cf9a_5_410: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56" name="Google Shape;256;g8531a9cf9a_5_410: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57" name="Google Shape;257;g8531a9cf9a_5_410: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58" name="Google Shape;258;g8531a9cf9a_5_410: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59" name="Google Shape;259;g8531a9cf9a_5_410: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60" name="Google Shape;260;g8531a9cf9a_5_410: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86378b07c8_1_3: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68" name="Google Shape;268;g86378b07c8_1_3: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69" name="Google Shape;269;g86378b07c8_1_3: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70" name="Google Shape;270;g86378b07c8_1_3: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71" name="Google Shape;271;g86378b07c8_1_3: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72" name="Google Shape;272;g86378b07c8_1_3: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73" name="Google Shape;273;g86378b07c8_1_3: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83016cda6f_0_146: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78" name="Google Shape;278;g83016cda6f_0_146: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79" name="Google Shape;279;g83016cda6f_0_146: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80" name="Google Shape;280;g83016cda6f_0_146: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81" name="Google Shape;281;g83016cda6f_0_146: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82" name="Google Shape;282;g83016cda6f_0_146: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83" name="Google Shape;283;g83016cda6f_0_146: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415980450_0_237: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88" name="Google Shape;288;g8415980450_0_237: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89" name="Google Shape;289;g8415980450_0_237: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90" name="Google Shape;290;g8415980450_0_237: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91" name="Google Shape;291;g8415980450_0_237: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92" name="Google Shape;292;g8415980450_0_237: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93" name="Google Shape;293;g8415980450_0_237: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8531a9cf9a_5_75: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298" name="Google Shape;298;g8531a9cf9a_5_75: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299" name="Google Shape;299;g8531a9cf9a_5_75: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300" name="Google Shape;300;g8531a9cf9a_5_75: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301" name="Google Shape;301;g8531a9cf9a_5_75: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302" name="Google Shape;302;g8531a9cf9a_5_75: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03" name="Google Shape;303;g8531a9cf9a_5_75: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531a9cf9a_5_85: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308" name="Google Shape;308;g8531a9cf9a_5_85: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309" name="Google Shape;309;g8531a9cf9a_5_85: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310" name="Google Shape;310;g8531a9cf9a_5_85: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311" name="Google Shape;311;g8531a9cf9a_5_85: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312" name="Google Shape;312;g8531a9cf9a_5_85: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13" name="Google Shape;313;g8531a9cf9a_5_85: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3016cda6f_0_75: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27" name="Google Shape;127;g83016cda6f_0_75: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28" name="Google Shape;128;g83016cda6f_0_75: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29" name="Google Shape;129;g83016cda6f_0_75: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30" name="Google Shape;130;g83016cda6f_0_75: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31" name="Google Shape;131;g83016cda6f_0_75: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32" name="Google Shape;132;g83016cda6f_0_75: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360709b40_0_0: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37" name="Google Shape;137;g8360709b40_0_0: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38" name="Google Shape;138;g8360709b40_0_0: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39" name="Google Shape;139;g8360709b40_0_0: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40" name="Google Shape;140;g8360709b40_0_0: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41" name="Google Shape;141;g8360709b40_0_0: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42" name="Google Shape;142;g8360709b40_0_0: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6378b07c8_0_0: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47" name="Google Shape;147;g86378b07c8_0_0: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48" name="Google Shape;148;g86378b07c8_0_0: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49" name="Google Shape;149;g86378b07c8_0_0: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50" name="Google Shape;150;g86378b07c8_0_0: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51" name="Google Shape;151;g86378b07c8_0_0: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52" name="Google Shape;152;g86378b07c8_0_0: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360709b40_0_164: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57" name="Google Shape;157;g8360709b40_0_164: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58" name="Google Shape;158;g8360709b40_0_164: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59" name="Google Shape;159;g8360709b40_0_164: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60" name="Google Shape;160;g8360709b40_0_164: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61" name="Google Shape;161;g8360709b40_0_164: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62" name="Google Shape;162;g8360709b40_0_164: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538356a05_27_9: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67" name="Google Shape;167;g7538356a05_27_9: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68" name="Google Shape;168;g7538356a05_27_9: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69" name="Google Shape;169;g7538356a05_27_9: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70" name="Google Shape;170;g7538356a05_27_9: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71" name="Google Shape;171;g7538356a05_27_9: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72" name="Google Shape;172;g7538356a05_27_9: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360709b40_0_178: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77" name="Google Shape;177;g8360709b40_0_178: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78" name="Google Shape;178;g8360709b40_0_178: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79" name="Google Shape;179;g8360709b40_0_178: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80" name="Google Shape;180;g8360709b40_0_178: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81" name="Google Shape;181;g8360709b40_0_178: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82" name="Google Shape;182;g8360709b40_0_178: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360709b40_0_189: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87" name="Google Shape;187;g8360709b40_0_189: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88" name="Google Shape;188;g8360709b40_0_189: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89" name="Google Shape;189;g8360709b40_0_189: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90" name="Google Shape;190;g8360709b40_0_189: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191" name="Google Shape;191;g8360709b40_0_189: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2" name="Google Shape;192;g8360709b40_0_189: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531a9cf9a_5_504:notes"/>
          <p:cNvSpPr txBox="1"/>
          <p:nvPr>
            <p:ph idx="2" type="hdr"/>
          </p:nvPr>
        </p:nvSpPr>
        <p:spPr>
          <a:xfrm>
            <a:off x="5578406" y="95413"/>
            <a:ext cx="633000" cy="2082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doc.: IEEE 802.11-yy/xxxxr0</a:t>
            </a:r>
            <a:endParaRPr sz="1400"/>
          </a:p>
        </p:txBody>
      </p:sp>
      <p:sp>
        <p:nvSpPr>
          <p:cNvPr id="197" name="Google Shape;197;g8531a9cf9a_5_504:notes"/>
          <p:cNvSpPr txBox="1"/>
          <p:nvPr>
            <p:ph idx="10" type="dt"/>
          </p:nvPr>
        </p:nvSpPr>
        <p:spPr>
          <a:xfrm>
            <a:off x="646863" y="95413"/>
            <a:ext cx="816600" cy="208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SzPts val="1400"/>
              <a:buNone/>
            </a:pPr>
            <a:r>
              <a:rPr b="1" lang="en" sz="1400">
                <a:solidFill>
                  <a:srgbClr val="000000"/>
                </a:solidFill>
                <a:latin typeface="Times New Roman"/>
                <a:ea typeface="Times New Roman"/>
                <a:cs typeface="Times New Roman"/>
                <a:sym typeface="Times New Roman"/>
              </a:rPr>
              <a:t>Month Year</a:t>
            </a:r>
            <a:endParaRPr sz="1400"/>
          </a:p>
        </p:txBody>
      </p:sp>
      <p:sp>
        <p:nvSpPr>
          <p:cNvPr id="198" name="Google Shape;198;g8531a9cf9a_5_504:notes"/>
          <p:cNvSpPr txBox="1"/>
          <p:nvPr>
            <p:ph idx="11" type="ftr"/>
          </p:nvPr>
        </p:nvSpPr>
        <p:spPr>
          <a:xfrm>
            <a:off x="5298936" y="8853069"/>
            <a:ext cx="912000" cy="17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99" name="Google Shape;199;g8531a9cf9a_5_504:notes"/>
          <p:cNvSpPr txBox="1"/>
          <p:nvPr>
            <p:ph idx="12" type="sldNum"/>
          </p:nvPr>
        </p:nvSpPr>
        <p:spPr>
          <a:xfrm>
            <a:off x="3187212" y="8853069"/>
            <a:ext cx="505500" cy="3582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200" name="Google Shape;200;g8531a9cf9a_5_504:notes"/>
          <p:cNvSpPr txBox="1"/>
          <p:nvPr/>
        </p:nvSpPr>
        <p:spPr>
          <a:xfrm>
            <a:off x="1141430" y="691353"/>
            <a:ext cx="4575300" cy="341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150" lIns="90300" spcFirstLastPara="1" rIns="90300" wrap="square" tIns="45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01" name="Google Shape;201;g8531a9cf9a_5_504:notes"/>
          <p:cNvSpPr txBox="1"/>
          <p:nvPr>
            <p:ph idx="1" type="body"/>
          </p:nvPr>
        </p:nvSpPr>
        <p:spPr>
          <a:xfrm>
            <a:off x="913772" y="4343635"/>
            <a:ext cx="5030400" cy="4207800"/>
          </a:xfrm>
          <a:prstGeom prst="rect">
            <a:avLst/>
          </a:prstGeom>
          <a:noFill/>
          <a:ln>
            <a:noFill/>
          </a:ln>
        </p:spPr>
        <p:txBody>
          <a:bodyPr anchorCtr="0" anchor="ctr" bIns="45500" lIns="92450" spcFirstLastPara="1" rIns="92450" wrap="square" tIns="45500">
            <a:noAutofit/>
          </a:bodyPr>
          <a:lstStyle/>
          <a:p>
            <a:pPr indent="0" lvl="0" marL="0" marR="0" rtl="0" algn="l">
              <a:lnSpc>
                <a:spcPct val="100000"/>
              </a:lnSpc>
              <a:spcBef>
                <a:spcPts val="0"/>
              </a:spcBef>
              <a:spcAft>
                <a:spcPts val="0"/>
              </a:spcAft>
              <a:buSzPts val="14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2" name="Google Shape;202;g8531a9cf9a_5_504:notes"/>
          <p:cNvSpPr/>
          <p:nvPr>
            <p:ph idx="3" type="sldImg"/>
          </p:nvPr>
        </p:nvSpPr>
        <p:spPr>
          <a:xfrm>
            <a:off x="381524" y="691353"/>
            <a:ext cx="6093300" cy="3416100"/>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685800" y="1597819"/>
            <a:ext cx="7772400" cy="11025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61" name="Google Shape;61;p14"/>
          <p:cNvSpPr txBox="1"/>
          <p:nvPr>
            <p:ph idx="1" type="subTitle"/>
          </p:nvPr>
        </p:nvSpPr>
        <p:spPr>
          <a:xfrm>
            <a:off x="1371600" y="2914650"/>
            <a:ext cx="6400800" cy="1314600"/>
          </a:xfrm>
          <a:prstGeom prst="rect">
            <a:avLst/>
          </a:prstGeom>
          <a:noFill/>
          <a:ln>
            <a:noFill/>
          </a:ln>
        </p:spPr>
        <p:txBody>
          <a:bodyPr anchorCtr="0" anchor="t" bIns="68575" lIns="68575" spcFirstLastPara="1" rIns="68575" wrap="square" tIns="68575">
            <a:noAutofit/>
          </a:bodyPr>
          <a:lstStyle>
            <a:lvl1pPr lvl="0" marR="0" rtl="0" algn="ctr">
              <a:lnSpc>
                <a:spcPct val="100000"/>
              </a:lnSpc>
              <a:spcBef>
                <a:spcPts val="500"/>
              </a:spcBef>
              <a:spcAft>
                <a:spcPts val="0"/>
              </a:spcAft>
              <a:buClr>
                <a:srgbClr val="000000"/>
              </a:buClr>
              <a:buSzPts val="1800"/>
              <a:buFont typeface="Times New Roman"/>
              <a:buNone/>
              <a:defRPr b="1" i="0" sz="18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400"/>
              </a:spcBef>
              <a:spcAft>
                <a:spcPts val="0"/>
              </a:spcAft>
              <a:buClr>
                <a:srgbClr val="000000"/>
              </a:buClr>
              <a:buSzPts val="1500"/>
              <a:buFont typeface="Times New Roman"/>
              <a:buNone/>
              <a:defRPr b="0" i="0" sz="15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30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9pPr>
          </a:lstStyle>
          <a:p/>
        </p:txBody>
      </p:sp>
      <p:sp>
        <p:nvSpPr>
          <p:cNvPr id="62" name="Google Shape;62;p14"/>
          <p:cNvSpPr txBox="1"/>
          <p:nvPr>
            <p:ph idx="10" type="dt"/>
          </p:nvPr>
        </p:nvSpPr>
        <p:spPr>
          <a:xfrm>
            <a:off x="1635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3" name="Google Shape;63;p14"/>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4" name="Google Shape;64;p14"/>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 name="Shape 65"/>
        <p:cNvGrpSpPr/>
        <p:nvPr/>
      </p:nvGrpSpPr>
      <p:grpSpPr>
        <a:xfrm>
          <a:off x="0" y="0"/>
          <a:ext cx="0" cy="0"/>
          <a:chOff x="0" y="0"/>
          <a:chExt cx="0" cy="0"/>
        </a:xfrm>
      </p:grpSpPr>
      <p:sp>
        <p:nvSpPr>
          <p:cNvPr id="66" name="Google Shape;66;p15"/>
          <p:cNvSpPr txBox="1"/>
          <p:nvPr>
            <p:ph type="title"/>
          </p:nvPr>
        </p:nvSpPr>
        <p:spPr>
          <a:xfrm>
            <a:off x="685801" y="438151"/>
            <a:ext cx="7770900" cy="798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67" name="Google Shape;67;p15"/>
          <p:cNvSpPr txBox="1"/>
          <p:nvPr>
            <p:ph idx="1" type="body"/>
          </p:nvPr>
        </p:nvSpPr>
        <p:spPr>
          <a:xfrm>
            <a:off x="685763" y="704251"/>
            <a:ext cx="7770900" cy="3084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9pPr>
          </a:lstStyle>
          <a:p/>
        </p:txBody>
      </p:sp>
      <p:sp>
        <p:nvSpPr>
          <p:cNvPr id="68" name="Google Shape;68;p15"/>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6"/>
          <p:cNvSpPr txBox="1"/>
          <p:nvPr>
            <p:ph type="title"/>
          </p:nvPr>
        </p:nvSpPr>
        <p:spPr>
          <a:xfrm>
            <a:off x="722313" y="3305176"/>
            <a:ext cx="7772400" cy="10215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SzPts val="1100"/>
              <a:buNone/>
              <a:defRPr b="1" i="0" sz="30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71" name="Google Shape;71;p16"/>
          <p:cNvSpPr txBox="1"/>
          <p:nvPr>
            <p:ph idx="1" type="body"/>
          </p:nvPr>
        </p:nvSpPr>
        <p:spPr>
          <a:xfrm>
            <a:off x="722313" y="2180035"/>
            <a:ext cx="7772400" cy="1125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500"/>
              </a:spcBef>
              <a:spcAft>
                <a:spcPts val="0"/>
              </a:spcAft>
              <a:buClr>
                <a:srgbClr val="000000"/>
              </a:buClr>
              <a:buSzPts val="1500"/>
              <a:buFont typeface="Times New Roman"/>
              <a:buNone/>
              <a:defRPr b="1" i="0" sz="15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Clr>
                <a:srgbClr val="000000"/>
              </a:buClr>
              <a:buSzPts val="1200"/>
              <a:buFont typeface="Times New Roman"/>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Clr>
                <a:srgbClr val="000000"/>
              </a:buClr>
              <a:buSzPts val="1100"/>
              <a:buFont typeface="Times New Roman"/>
              <a:buNone/>
              <a:defRPr b="0" i="0" sz="1100" u="none" cap="none" strike="noStrike">
                <a:solidFill>
                  <a:srgbClr val="000000"/>
                </a:solidFill>
                <a:latin typeface="Times New Roman"/>
                <a:ea typeface="Times New Roman"/>
                <a:cs typeface="Times New Roman"/>
                <a:sym typeface="Times New Roman"/>
              </a:defRPr>
            </a:lvl9pPr>
          </a:lstStyle>
          <a:p/>
        </p:txBody>
      </p:sp>
      <p:sp>
        <p:nvSpPr>
          <p:cNvPr id="72" name="Google Shape;72;p16"/>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3" name="Google Shape;73;p16"/>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4" name="Google Shape;74;p16"/>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5" name="Shape 75"/>
        <p:cNvGrpSpPr/>
        <p:nvPr/>
      </p:nvGrpSpPr>
      <p:grpSpPr>
        <a:xfrm>
          <a:off x="0" y="0"/>
          <a:ext cx="0" cy="0"/>
          <a:chOff x="0" y="0"/>
          <a:chExt cx="0" cy="0"/>
        </a:xfrm>
      </p:grpSpPr>
      <p:sp>
        <p:nvSpPr>
          <p:cNvPr id="76" name="Google Shape;76;p17"/>
          <p:cNvSpPr txBox="1"/>
          <p:nvPr>
            <p:ph type="title"/>
          </p:nvPr>
        </p:nvSpPr>
        <p:spPr>
          <a:xfrm>
            <a:off x="685800" y="457200"/>
            <a:ext cx="7770900" cy="798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77" name="Google Shape;77;p17"/>
          <p:cNvSpPr txBox="1"/>
          <p:nvPr>
            <p:ph idx="1" type="body"/>
          </p:nvPr>
        </p:nvSpPr>
        <p:spPr>
          <a:xfrm>
            <a:off x="685801" y="1485901"/>
            <a:ext cx="3808500" cy="3084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21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9pPr>
          </a:lstStyle>
          <a:p/>
        </p:txBody>
      </p:sp>
      <p:sp>
        <p:nvSpPr>
          <p:cNvPr id="78" name="Google Shape;78;p17"/>
          <p:cNvSpPr txBox="1"/>
          <p:nvPr>
            <p:ph idx="2" type="body"/>
          </p:nvPr>
        </p:nvSpPr>
        <p:spPr>
          <a:xfrm>
            <a:off x="4646613" y="1485901"/>
            <a:ext cx="3810000" cy="3084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21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8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9pPr>
          </a:lstStyle>
          <a:p/>
        </p:txBody>
      </p:sp>
      <p:sp>
        <p:nvSpPr>
          <p:cNvPr id="79" name="Google Shape;79;p17"/>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0" name="Google Shape;80;p17"/>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1" name="Google Shape;81;p17"/>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2" name="Shape 82"/>
        <p:cNvGrpSpPr/>
        <p:nvPr/>
      </p:nvGrpSpPr>
      <p:grpSpPr>
        <a:xfrm>
          <a:off x="0" y="0"/>
          <a:ext cx="0" cy="0"/>
          <a:chOff x="0" y="0"/>
          <a:chExt cx="0" cy="0"/>
        </a:xfrm>
      </p:grpSpPr>
      <p:sp>
        <p:nvSpPr>
          <p:cNvPr id="83" name="Google Shape;83;p18"/>
          <p:cNvSpPr txBox="1"/>
          <p:nvPr>
            <p:ph type="title"/>
          </p:nvPr>
        </p:nvSpPr>
        <p:spPr>
          <a:xfrm>
            <a:off x="457200" y="205978"/>
            <a:ext cx="8229600" cy="8574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84" name="Google Shape;84;p18"/>
          <p:cNvSpPr txBox="1"/>
          <p:nvPr>
            <p:ph idx="1" type="body"/>
          </p:nvPr>
        </p:nvSpPr>
        <p:spPr>
          <a:xfrm>
            <a:off x="457200" y="1151335"/>
            <a:ext cx="4040100" cy="4797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500"/>
              </a:spcBef>
              <a:spcAft>
                <a:spcPts val="0"/>
              </a:spcAft>
              <a:buClr>
                <a:srgbClr val="000000"/>
              </a:buClr>
              <a:buSzPts val="1800"/>
              <a:buFont typeface="Times New Roman"/>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rgbClr val="000000"/>
              </a:buClr>
              <a:buSzPts val="1500"/>
              <a:buFont typeface="Times New Roman"/>
              <a:buNone/>
              <a:defRPr b="1"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Clr>
                <a:srgbClr val="000000"/>
              </a:buClr>
              <a:buSzPts val="1400"/>
              <a:buFont typeface="Times New Roman"/>
              <a:buNone/>
              <a:defRPr b="1"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9pPr>
          </a:lstStyle>
          <a:p/>
        </p:txBody>
      </p:sp>
      <p:sp>
        <p:nvSpPr>
          <p:cNvPr id="85" name="Google Shape;85;p18"/>
          <p:cNvSpPr txBox="1"/>
          <p:nvPr>
            <p:ph idx="2" type="body"/>
          </p:nvPr>
        </p:nvSpPr>
        <p:spPr>
          <a:xfrm>
            <a:off x="457200" y="1631156"/>
            <a:ext cx="4040100" cy="29634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9pPr>
          </a:lstStyle>
          <a:p/>
        </p:txBody>
      </p:sp>
      <p:sp>
        <p:nvSpPr>
          <p:cNvPr id="86" name="Google Shape;86;p18"/>
          <p:cNvSpPr txBox="1"/>
          <p:nvPr>
            <p:ph idx="3" type="body"/>
          </p:nvPr>
        </p:nvSpPr>
        <p:spPr>
          <a:xfrm>
            <a:off x="4645026" y="1151335"/>
            <a:ext cx="4041900" cy="4797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500"/>
              </a:spcBef>
              <a:spcAft>
                <a:spcPts val="0"/>
              </a:spcAft>
              <a:buClr>
                <a:srgbClr val="000000"/>
              </a:buClr>
              <a:buSzPts val="1800"/>
              <a:buFont typeface="Times New Roman"/>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rgbClr val="000000"/>
              </a:buClr>
              <a:buSzPts val="1500"/>
              <a:buFont typeface="Times New Roman"/>
              <a:buNone/>
              <a:defRPr b="1"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Clr>
                <a:srgbClr val="000000"/>
              </a:buClr>
              <a:buSzPts val="1400"/>
              <a:buFont typeface="Times New Roman"/>
              <a:buNone/>
              <a:defRPr b="1"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Clr>
                <a:srgbClr val="000000"/>
              </a:buClr>
              <a:buSzPts val="1200"/>
              <a:buFont typeface="Times New Roman"/>
              <a:buNone/>
              <a:defRPr b="1" i="0" sz="1200" u="none" cap="none" strike="noStrike">
                <a:solidFill>
                  <a:srgbClr val="000000"/>
                </a:solidFill>
                <a:latin typeface="Times New Roman"/>
                <a:ea typeface="Times New Roman"/>
                <a:cs typeface="Times New Roman"/>
                <a:sym typeface="Times New Roman"/>
              </a:defRPr>
            </a:lvl9pPr>
          </a:lstStyle>
          <a:p/>
        </p:txBody>
      </p:sp>
      <p:sp>
        <p:nvSpPr>
          <p:cNvPr id="87" name="Google Shape;87;p18"/>
          <p:cNvSpPr txBox="1"/>
          <p:nvPr>
            <p:ph idx="4" type="body"/>
          </p:nvPr>
        </p:nvSpPr>
        <p:spPr>
          <a:xfrm>
            <a:off x="4645026" y="1631156"/>
            <a:ext cx="4041900" cy="29634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9pPr>
          </a:lstStyle>
          <a:p/>
        </p:txBody>
      </p:sp>
      <p:sp>
        <p:nvSpPr>
          <p:cNvPr id="88" name="Google Shape;88;p18"/>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9" name="Google Shape;89;p18"/>
          <p:cNvSpPr txBox="1"/>
          <p:nvPr>
            <p:ph idx="11" type="ftr"/>
          </p:nvPr>
        </p:nvSpPr>
        <p:spPr>
          <a:xfrm>
            <a:off x="5643570" y="4856561"/>
            <a:ext cx="28989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0" name="Google Shape;90;p18"/>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1" name="Shape 91"/>
        <p:cNvGrpSpPr/>
        <p:nvPr/>
      </p:nvGrpSpPr>
      <p:grpSpPr>
        <a:xfrm>
          <a:off x="0" y="0"/>
          <a:ext cx="0" cy="0"/>
          <a:chOff x="0" y="0"/>
          <a:chExt cx="0" cy="0"/>
        </a:xfrm>
      </p:grpSpPr>
      <p:sp>
        <p:nvSpPr>
          <p:cNvPr id="92" name="Google Shape;92;p19"/>
          <p:cNvSpPr txBox="1"/>
          <p:nvPr>
            <p:ph type="title"/>
          </p:nvPr>
        </p:nvSpPr>
        <p:spPr>
          <a:xfrm>
            <a:off x="685801" y="514351"/>
            <a:ext cx="7770900" cy="798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93" name="Google Shape;93;p19"/>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4" name="Google Shape;94;p19"/>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5" name="Google Shape;95;p19"/>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6" name="Shape 96"/>
        <p:cNvGrpSpPr/>
        <p:nvPr/>
      </p:nvGrpSpPr>
      <p:grpSpPr>
        <a:xfrm>
          <a:off x="0" y="0"/>
          <a:ext cx="0" cy="0"/>
          <a:chOff x="0" y="0"/>
          <a:chExt cx="0" cy="0"/>
        </a:xfrm>
      </p:grpSpPr>
      <p:sp>
        <p:nvSpPr>
          <p:cNvPr id="97" name="Google Shape;97;p20"/>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8" name="Google Shape;98;p20"/>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9" name="Google Shape;99;p20"/>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85801" y="514351"/>
            <a:ext cx="7770900" cy="798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102" name="Google Shape;102;p21"/>
          <p:cNvSpPr txBox="1"/>
          <p:nvPr>
            <p:ph idx="1" type="body"/>
          </p:nvPr>
        </p:nvSpPr>
        <p:spPr>
          <a:xfrm rot="5400000">
            <a:off x="3028714" y="-857099"/>
            <a:ext cx="3084900" cy="7770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9pPr>
          </a:lstStyle>
          <a:p/>
        </p:txBody>
      </p:sp>
      <p:sp>
        <p:nvSpPr>
          <p:cNvPr id="103" name="Google Shape;103;p21"/>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4" name="Google Shape;104;p21"/>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5" name="Google Shape;105;p21"/>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22"/>
          <p:cNvSpPr txBox="1"/>
          <p:nvPr>
            <p:ph type="title"/>
          </p:nvPr>
        </p:nvSpPr>
        <p:spPr>
          <a:xfrm rot="5400000">
            <a:off x="5457514" y="1571850"/>
            <a:ext cx="4056600" cy="19416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1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108" name="Google Shape;108;p22"/>
          <p:cNvSpPr txBox="1"/>
          <p:nvPr>
            <p:ph idx="1" type="body"/>
          </p:nvPr>
        </p:nvSpPr>
        <p:spPr>
          <a:xfrm rot="5400000">
            <a:off x="1495949" y="-295800"/>
            <a:ext cx="4056600" cy="5676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SzPts val="1100"/>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SzPts val="1100"/>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SzPts val="1100"/>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SzPts val="1100"/>
              <a:buNone/>
              <a:defRPr b="0" i="0" sz="1200" u="none" cap="none" strike="noStrike">
                <a:solidFill>
                  <a:srgbClr val="000000"/>
                </a:solidFill>
                <a:latin typeface="Times New Roman"/>
                <a:ea typeface="Times New Roman"/>
                <a:cs typeface="Times New Roman"/>
                <a:sym typeface="Times New Roman"/>
              </a:defRPr>
            </a:lvl9pPr>
          </a:lstStyle>
          <a:p/>
        </p:txBody>
      </p:sp>
      <p:sp>
        <p:nvSpPr>
          <p:cNvPr id="109" name="Google Shape;109;p22"/>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SzPts val="1100"/>
              <a:buNone/>
              <a:defRPr b="1" sz="14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0" name="Google Shape;110;p22"/>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1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1" name="Google Shape;111;p22"/>
          <p:cNvSpPr txBox="1"/>
          <p:nvPr>
            <p:ph idx="12" type="sldNum"/>
          </p:nvPr>
        </p:nvSpPr>
        <p:spPr>
          <a:xfrm>
            <a:off x="4345000" y="4668158"/>
            <a:ext cx="528600" cy="461100"/>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85801" y="514351"/>
            <a:ext cx="7770900" cy="798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100"/>
              <a:buFont typeface="Arial"/>
              <a:buNone/>
              <a:defRPr b="1" i="0" sz="2400" u="none" cap="none" strike="noStrike">
                <a:solidFill>
                  <a:srgbClr val="000000"/>
                </a:solidFill>
                <a:latin typeface="Times New Roman"/>
                <a:ea typeface="Times New Roman"/>
                <a:cs typeface="Times New Roman"/>
                <a:sym typeface="Times New Roman"/>
              </a:defRPr>
            </a:lvl9pPr>
          </a:lstStyle>
          <a:p/>
        </p:txBody>
      </p:sp>
      <p:sp>
        <p:nvSpPr>
          <p:cNvPr id="52" name="Google Shape;52;p13"/>
          <p:cNvSpPr txBox="1"/>
          <p:nvPr>
            <p:ph idx="1" type="body"/>
          </p:nvPr>
        </p:nvSpPr>
        <p:spPr>
          <a:xfrm>
            <a:off x="685801" y="1485901"/>
            <a:ext cx="7770900" cy="30849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500"/>
              </a:spcBef>
              <a:spcAft>
                <a:spcPts val="0"/>
              </a:spcAft>
              <a:buClr>
                <a:srgbClr val="000000"/>
              </a:buClr>
              <a:buSzPts val="1100"/>
              <a:buFont typeface="Arial"/>
              <a:buNone/>
              <a:defRPr b="1" i="0" sz="1800" u="none" cap="none" strike="noStrike">
                <a:solidFill>
                  <a:srgbClr val="000000"/>
                </a:solidFill>
                <a:latin typeface="Times New Roman"/>
                <a:ea typeface="Times New Roman"/>
                <a:cs typeface="Times New Roman"/>
                <a:sym typeface="Times New Roman"/>
              </a:defRPr>
            </a:lvl1pPr>
            <a:lvl2pPr indent="-228600" lvl="1" marL="914400" marR="0" rtl="0" algn="l">
              <a:lnSpc>
                <a:spcPct val="100000"/>
              </a:lnSpc>
              <a:spcBef>
                <a:spcPts val="400"/>
              </a:spcBef>
              <a:spcAft>
                <a:spcPts val="0"/>
              </a:spcAft>
              <a:buClr>
                <a:srgbClr val="000000"/>
              </a:buClr>
              <a:buSzPts val="1100"/>
              <a:buFont typeface="Arial"/>
              <a:buNone/>
              <a:defRPr b="0" i="0" sz="1500" u="none" cap="none" strike="noStrike">
                <a:solidFill>
                  <a:srgbClr val="000000"/>
                </a:solidFill>
                <a:latin typeface="Times New Roman"/>
                <a:ea typeface="Times New Roman"/>
                <a:cs typeface="Times New Roman"/>
                <a:sym typeface="Times New Roman"/>
              </a:defRPr>
            </a:lvl2pPr>
            <a:lvl3pPr indent="-228600" lvl="2" marL="1371600" marR="0" rtl="0" algn="l">
              <a:lnSpc>
                <a:spcPct val="100000"/>
              </a:lnSpc>
              <a:spcBef>
                <a:spcPts val="300"/>
              </a:spcBef>
              <a:spcAft>
                <a:spcPts val="0"/>
              </a:spcAft>
              <a:buClr>
                <a:srgbClr val="000000"/>
              </a:buClr>
              <a:buSzPts val="1100"/>
              <a:buFont typeface="Arial"/>
              <a:buNone/>
              <a:defRPr b="0" i="0" sz="1400" u="none" cap="none" strike="noStrike">
                <a:solidFill>
                  <a:srgbClr val="000000"/>
                </a:solidFill>
                <a:latin typeface="Times New Roman"/>
                <a:ea typeface="Times New Roman"/>
                <a:cs typeface="Times New Roman"/>
                <a:sym typeface="Times New Roman"/>
              </a:defRPr>
            </a:lvl3pPr>
            <a:lvl4pPr indent="-228600" lvl="3" marL="18288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6pPr>
            <a:lvl7pPr indent="-228600" lvl="6" marL="32004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7pPr>
            <a:lvl8pPr indent="-228600" lvl="7" marL="36576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8pPr>
            <a:lvl9pPr indent="-228600" lvl="8" marL="4114800" marR="0" rtl="0" algn="l">
              <a:lnSpc>
                <a:spcPct val="100000"/>
              </a:lnSpc>
              <a:spcBef>
                <a:spcPts val="300"/>
              </a:spcBef>
              <a:spcAft>
                <a:spcPts val="0"/>
              </a:spcAft>
              <a:buClr>
                <a:srgbClr val="000000"/>
              </a:buClr>
              <a:buSzPts val="1100"/>
              <a:buFont typeface="Arial"/>
              <a:buNone/>
              <a:defRPr b="0" i="0" sz="1200" u="none" cap="none" strike="noStrike">
                <a:solidFill>
                  <a:srgbClr val="000000"/>
                </a:solidFill>
                <a:latin typeface="Times New Roman"/>
                <a:ea typeface="Times New Roman"/>
                <a:cs typeface="Times New Roman"/>
                <a:sym typeface="Times New Roman"/>
              </a:defRPr>
            </a:lvl9pPr>
          </a:lstStyle>
          <a:p/>
        </p:txBody>
      </p:sp>
      <p:sp>
        <p:nvSpPr>
          <p:cNvPr id="53" name="Google Shape;53;p13"/>
          <p:cNvSpPr txBox="1"/>
          <p:nvPr>
            <p:ph idx="10" type="dt"/>
          </p:nvPr>
        </p:nvSpPr>
        <p:spPr>
          <a:xfrm>
            <a:off x="696913" y="250031"/>
            <a:ext cx="1874700" cy="2049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1"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sp>
        <p:nvSpPr>
          <p:cNvPr id="54" name="Google Shape;54;p13"/>
          <p:cNvSpPr txBox="1"/>
          <p:nvPr>
            <p:ph idx="11" type="ftr"/>
          </p:nvPr>
        </p:nvSpPr>
        <p:spPr>
          <a:xfrm>
            <a:off x="5357818" y="4856561"/>
            <a:ext cx="3184500" cy="135600"/>
          </a:xfrm>
          <a:prstGeom prst="rect">
            <a:avLst/>
          </a:prstGeom>
          <a:noFill/>
          <a:ln>
            <a:noFill/>
          </a:ln>
        </p:spPr>
        <p:txBody>
          <a:bodyPr anchorCtr="0" anchor="t" bIns="68575" lIns="68575" spcFirstLastPara="1" rIns="68575" wrap="square" tIns="68575">
            <a:noAutofit/>
          </a:bodyPr>
          <a:lstStyle>
            <a:lvl1pPr lvl="0" marR="0" rtl="0" algn="r">
              <a:lnSpc>
                <a:spcPct val="100000"/>
              </a:lnSpc>
              <a:spcBef>
                <a:spcPts val="0"/>
              </a:spcBef>
              <a:spcAft>
                <a:spcPts val="0"/>
              </a:spcAft>
              <a:buClr>
                <a:srgbClr val="000000"/>
              </a:buClr>
              <a:buSzPts val="1100"/>
              <a:buFont typeface="Arial"/>
              <a:buNone/>
              <a:defRPr b="0" i="0" sz="9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Times New Roman"/>
                <a:ea typeface="Times New Roman"/>
                <a:cs typeface="Times New Roman"/>
                <a:sym typeface="Times New Roman"/>
              </a:defRPr>
            </a:lvl9pPr>
          </a:lstStyle>
          <a:p/>
        </p:txBody>
      </p:sp>
      <p:cxnSp>
        <p:nvCxnSpPr>
          <p:cNvPr id="55" name="Google Shape;55;p13"/>
          <p:cNvCxnSpPr/>
          <p:nvPr/>
        </p:nvCxnSpPr>
        <p:spPr>
          <a:xfrm>
            <a:off x="685800" y="457200"/>
            <a:ext cx="7772400" cy="1200"/>
          </a:xfrm>
          <a:prstGeom prst="straightConnector1">
            <a:avLst/>
          </a:prstGeom>
          <a:noFill/>
          <a:ln cap="flat" cmpd="sng" w="12600">
            <a:solidFill>
              <a:srgbClr val="000000"/>
            </a:solidFill>
            <a:prstDash val="solid"/>
            <a:miter lim="800000"/>
            <a:headEnd len="sm" w="sm" type="none"/>
            <a:tailEnd len="sm" w="sm" type="none"/>
          </a:ln>
        </p:spPr>
      </p:cxnSp>
      <p:cxnSp>
        <p:nvCxnSpPr>
          <p:cNvPr id="56" name="Google Shape;56;p13"/>
          <p:cNvCxnSpPr/>
          <p:nvPr/>
        </p:nvCxnSpPr>
        <p:spPr>
          <a:xfrm>
            <a:off x="685800" y="4857750"/>
            <a:ext cx="7848600" cy="1200"/>
          </a:xfrm>
          <a:prstGeom prst="straightConnector1">
            <a:avLst/>
          </a:prstGeom>
          <a:noFill/>
          <a:ln cap="flat" cmpd="sng" w="12600">
            <a:solidFill>
              <a:srgbClr val="000000"/>
            </a:solidFill>
            <a:prstDash val="solid"/>
            <a:miter lim="800000"/>
            <a:headEnd len="sm" w="sm" type="none"/>
            <a:tailEnd len="sm" w="sm" type="none"/>
          </a:ln>
        </p:spPr>
      </p:cxnSp>
      <p:sp>
        <p:nvSpPr>
          <p:cNvPr id="57" name="Google Shape;57;p13"/>
          <p:cNvSpPr txBox="1"/>
          <p:nvPr/>
        </p:nvSpPr>
        <p:spPr>
          <a:xfrm>
            <a:off x="-84725" y="196350"/>
            <a:ext cx="1282200" cy="2049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Times New Roman"/>
              <a:buNone/>
            </a:pPr>
            <a:r>
              <a:rPr b="1" lang="en">
                <a:latin typeface="Times New Roman"/>
                <a:ea typeface="Times New Roman"/>
                <a:cs typeface="Times New Roman"/>
                <a:sym typeface="Times New Roman"/>
              </a:rPr>
              <a:t>April 2020</a:t>
            </a:r>
            <a:endParaRPr b="1" i="0" sz="1400" u="none" cap="none" strike="noStrike">
              <a:solidFill>
                <a:srgbClr val="000000"/>
              </a:solidFill>
              <a:latin typeface="Times New Roman"/>
              <a:ea typeface="Times New Roman"/>
              <a:cs typeface="Times New Roman"/>
              <a:sym typeface="Times New Roman"/>
            </a:endParaRPr>
          </a:p>
        </p:txBody>
      </p:sp>
      <p:sp>
        <p:nvSpPr>
          <p:cNvPr id="58" name="Google Shape;58;p13"/>
          <p:cNvSpPr txBox="1"/>
          <p:nvPr/>
        </p:nvSpPr>
        <p:spPr>
          <a:xfrm>
            <a:off x="5436703" y="196474"/>
            <a:ext cx="3500400" cy="2049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Times New Roman"/>
              <a:buNone/>
            </a:pPr>
            <a:r>
              <a:rPr b="1" lang="en">
                <a:latin typeface="Times New Roman"/>
                <a:ea typeface="Times New Roman"/>
                <a:cs typeface="Times New Roman"/>
                <a:sym typeface="Times New Roman"/>
              </a:rPr>
              <a:t>doc.: IEEE 802.11-20/0659r0</a:t>
            </a:r>
            <a:endParaRPr b="1"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400050" y="685800"/>
            <a:ext cx="8229600" cy="654000"/>
          </a:xfrm>
          <a:prstGeom prst="rect">
            <a:avLst/>
          </a:prstGeom>
          <a:noFill/>
          <a:ln>
            <a:noFill/>
          </a:ln>
        </p:spPr>
        <p:txBody>
          <a:bodyPr anchorCtr="0" anchor="ctr" bIns="34550" lIns="69125" spcFirstLastPara="1" rIns="69125" wrap="square" tIns="34550">
            <a:noAutofit/>
          </a:bodyPr>
          <a:lstStyle/>
          <a:p>
            <a:pPr indent="0" lvl="0" marL="0" rtl="0" algn="ctr">
              <a:lnSpc>
                <a:spcPct val="100000"/>
              </a:lnSpc>
              <a:spcBef>
                <a:spcPts val="0"/>
              </a:spcBef>
              <a:spcAft>
                <a:spcPts val="0"/>
              </a:spcAft>
              <a:buSzPts val="1100"/>
              <a:buNone/>
            </a:pPr>
            <a:r>
              <a:rPr lang="en" sz="2100"/>
              <a:t>T</a:t>
            </a:r>
            <a:r>
              <a:rPr lang="en" sz="2100"/>
              <a:t>DM Multilink Operation</a:t>
            </a:r>
            <a:endParaRPr b="1" i="0" sz="2100" u="none" cap="none" strike="noStrike">
              <a:solidFill>
                <a:srgbClr val="000000"/>
              </a:solidFill>
              <a:latin typeface="Times New Roman"/>
              <a:ea typeface="Times New Roman"/>
              <a:cs typeface="Times New Roman"/>
              <a:sym typeface="Times New Roman"/>
            </a:endParaRPr>
          </a:p>
        </p:txBody>
      </p:sp>
      <p:sp>
        <p:nvSpPr>
          <p:cNvPr id="122" name="Google Shape;122;p23"/>
          <p:cNvSpPr txBox="1"/>
          <p:nvPr>
            <p:ph idx="1" type="subTitle"/>
          </p:nvPr>
        </p:nvSpPr>
        <p:spPr>
          <a:xfrm>
            <a:off x="1249154" y="1428750"/>
            <a:ext cx="6400800" cy="357000"/>
          </a:xfrm>
          <a:prstGeom prst="rect">
            <a:avLst/>
          </a:prstGeom>
          <a:noFill/>
          <a:ln>
            <a:noFill/>
          </a:ln>
        </p:spPr>
        <p:txBody>
          <a:bodyPr anchorCtr="0" anchor="t" bIns="34550" lIns="69125" spcFirstLastPara="1" rIns="69125" wrap="square" tIns="34550">
            <a:noAutofit/>
          </a:bodyPr>
          <a:lstStyle/>
          <a:p>
            <a:pPr indent="0" lvl="0" marL="0" marR="0" rtl="0" algn="ctr">
              <a:lnSpc>
                <a:spcPct val="100000"/>
              </a:lnSpc>
              <a:spcBef>
                <a:spcPts val="0"/>
              </a:spcBef>
              <a:spcAft>
                <a:spcPts val="0"/>
              </a:spcAft>
              <a:buClr>
                <a:srgbClr val="000000"/>
              </a:buClr>
              <a:buSzPts val="1500"/>
              <a:buFont typeface="Times New Roman"/>
              <a:buNone/>
            </a:pPr>
            <a:r>
              <a:rPr b="1" i="0" lang="en" sz="1500" u="none" cap="none" strike="noStrike">
                <a:solidFill>
                  <a:srgbClr val="000000"/>
                </a:solidFill>
                <a:latin typeface="Times New Roman"/>
                <a:ea typeface="Times New Roman"/>
                <a:cs typeface="Times New Roman"/>
                <a:sym typeface="Times New Roman"/>
              </a:rPr>
              <a:t>Date:</a:t>
            </a:r>
            <a:r>
              <a:rPr b="0" i="0" lang="en" sz="1500" u="none" cap="none" strike="noStrike">
                <a:solidFill>
                  <a:srgbClr val="000000"/>
                </a:solidFill>
                <a:latin typeface="Times New Roman"/>
                <a:ea typeface="Times New Roman"/>
                <a:cs typeface="Times New Roman"/>
                <a:sym typeface="Times New Roman"/>
              </a:rPr>
              <a:t> 2020-03-</a:t>
            </a:r>
            <a:r>
              <a:rPr lang="en" sz="1500">
                <a:solidFill>
                  <a:srgbClr val="000000"/>
                </a:solidFill>
                <a:latin typeface="Times New Roman"/>
                <a:ea typeface="Times New Roman"/>
                <a:cs typeface="Times New Roman"/>
                <a:sym typeface="Times New Roman"/>
              </a:rPr>
              <a:t>16</a:t>
            </a:r>
            <a:endParaRPr i="0" sz="1500" u="none" cap="none" strike="noStrike">
              <a:solidFill>
                <a:srgbClr val="000000"/>
              </a:solidFill>
              <a:latin typeface="Times New Roman"/>
              <a:ea typeface="Times New Roman"/>
              <a:cs typeface="Times New Roman"/>
              <a:sym typeface="Times New Roman"/>
            </a:endParaRPr>
          </a:p>
        </p:txBody>
      </p:sp>
      <p:sp>
        <p:nvSpPr>
          <p:cNvPr id="123" name="Google Shape;123;p23"/>
          <p:cNvSpPr/>
          <p:nvPr/>
        </p:nvSpPr>
        <p:spPr>
          <a:xfrm>
            <a:off x="718260" y="1833359"/>
            <a:ext cx="1085700" cy="285900"/>
          </a:xfrm>
          <a:prstGeom prst="rect">
            <a:avLst/>
          </a:prstGeom>
          <a:noFill/>
          <a:ln>
            <a:noFill/>
          </a:ln>
        </p:spPr>
        <p:txBody>
          <a:bodyPr anchorCtr="0" anchor="t" bIns="34550" lIns="69125" spcFirstLastPara="1" rIns="69125" wrap="square" tIns="34550">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Times New Roman"/>
                <a:ea typeface="Times New Roman"/>
                <a:cs typeface="Times New Roman"/>
                <a:sym typeface="Times New Roman"/>
              </a:rPr>
              <a:t>Authors:</a:t>
            </a:r>
            <a:endParaRPr b="0" i="0" sz="1100" u="none" cap="none" strike="noStrike">
              <a:solidFill>
                <a:srgbClr val="000000"/>
              </a:solidFill>
              <a:latin typeface="Arial"/>
              <a:ea typeface="Arial"/>
              <a:cs typeface="Arial"/>
              <a:sym typeface="Arial"/>
            </a:endParaRPr>
          </a:p>
        </p:txBody>
      </p:sp>
      <p:graphicFrame>
        <p:nvGraphicFramePr>
          <p:cNvPr id="124" name="Google Shape;124;p23"/>
          <p:cNvGraphicFramePr/>
          <p:nvPr/>
        </p:nvGraphicFramePr>
        <p:xfrm>
          <a:off x="718260" y="2259923"/>
          <a:ext cx="3000000" cy="3000000"/>
        </p:xfrm>
        <a:graphic>
          <a:graphicData uri="http://schemas.openxmlformats.org/drawingml/2006/table">
            <a:tbl>
              <a:tblPr>
                <a:noFill/>
                <a:tableStyleId>{CDDCDE04-009F-4E26-8DC2-04061A5A1289}</a:tableStyleId>
              </a:tblPr>
              <a:tblGrid>
                <a:gridCol w="1524450"/>
                <a:gridCol w="843400"/>
                <a:gridCol w="1629725"/>
                <a:gridCol w="609800"/>
                <a:gridCol w="2275325"/>
              </a:tblGrid>
              <a:tr h="364975">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Times New Roman"/>
                          <a:ea typeface="Times New Roman"/>
                          <a:cs typeface="Times New Roman"/>
                          <a:sym typeface="Times New Roman"/>
                        </a:rPr>
                        <a:t>Name</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Times New Roman"/>
                          <a:ea typeface="Times New Roman"/>
                          <a:cs typeface="Times New Roman"/>
                          <a:sym typeface="Times New Roman"/>
                        </a:rPr>
                        <a:t>Affiliations</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Times New Roman"/>
                          <a:ea typeface="Times New Roman"/>
                          <a:cs typeface="Times New Roman"/>
                          <a:sym typeface="Times New Roman"/>
                        </a:rPr>
                        <a:t>Address</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Times New Roman"/>
                          <a:ea typeface="Times New Roman"/>
                          <a:cs typeface="Times New Roman"/>
                          <a:sym typeface="Times New Roman"/>
                        </a:rPr>
                        <a:t>Phone</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Times New Roman"/>
                          <a:ea typeface="Times New Roman"/>
                          <a:cs typeface="Times New Roman"/>
                          <a:sym typeface="Times New Roman"/>
                        </a:rPr>
                        <a:t>Email</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2600">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Shubhodeep Adhikari</a:t>
                      </a:r>
                      <a:endParaRPr sz="1100" u="none" cap="none" strike="noStrike">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a:txBody>
                    <a:bodyPr/>
                    <a:lstStyle/>
                    <a:p>
                      <a:pPr indent="0" lvl="0" marL="0" rtl="0" algn="ctr">
                        <a:spcBef>
                          <a:spcPts val="0"/>
                        </a:spcBef>
                        <a:spcAft>
                          <a:spcPts val="0"/>
                        </a:spcAft>
                        <a:buNone/>
                      </a:pPr>
                      <a:r>
                        <a:rPr lang="en" sz="1100">
                          <a:latin typeface="Times New Roman"/>
                          <a:ea typeface="Times New Roman"/>
                          <a:cs typeface="Times New Roman"/>
                          <a:sym typeface="Times New Roman"/>
                        </a:rPr>
                        <a:t>Broadcom</a:t>
                      </a:r>
                      <a:endParaRPr sz="1100">
                        <a:latin typeface="Times New Roman"/>
                        <a:ea typeface="Times New Roman"/>
                        <a:cs typeface="Times New Roman"/>
                        <a:sym typeface="Times New Roman"/>
                      </a:endParaRPr>
                    </a:p>
                  </a:txBody>
                  <a:tcPr marT="34300" marB="34300" marR="68600" marL="686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solidFill>
                          <a:schemeClr val="dk1"/>
                        </a:solidFill>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100" u="none" cap="none" strike="noStrike">
                        <a:solidFill>
                          <a:schemeClr val="dk1"/>
                        </a:solidFill>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shubhodeep.adhikari@broadcom.com</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8325">
                <a:tc>
                  <a:txBody>
                    <a:bodyPr/>
                    <a:lstStyle/>
                    <a:p>
                      <a:pPr indent="0" lvl="0" marL="0" marR="0" rtl="0" algn="ctr">
                        <a:lnSpc>
                          <a:spcPct val="100000"/>
                        </a:lnSpc>
                        <a:spcBef>
                          <a:spcPts val="0"/>
                        </a:spcBef>
                        <a:spcAft>
                          <a:spcPts val="0"/>
                        </a:spcAft>
                        <a:buClr>
                          <a:srgbClr val="000000"/>
                        </a:buClr>
                        <a:buSzPts val="1100"/>
                        <a:buFont typeface="Arial"/>
                        <a:buNone/>
                      </a:pPr>
                      <a:r>
                        <a:rPr lang="en" sz="1100">
                          <a:latin typeface="Times New Roman"/>
                          <a:ea typeface="Times New Roman"/>
                          <a:cs typeface="Times New Roman"/>
                          <a:sym typeface="Times New Roman"/>
                        </a:rPr>
                        <a:t>Sindhu Verma</a:t>
                      </a:r>
                      <a:endParaRPr sz="1100" u="none" cap="none" strike="noStrike">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imes New Roman"/>
                          <a:ea typeface="Times New Roman"/>
                          <a:cs typeface="Times New Roman"/>
                          <a:sym typeface="Times New Roman"/>
                        </a:rPr>
                        <a:t>s</a:t>
                      </a:r>
                      <a:r>
                        <a:rPr lang="en" sz="1100">
                          <a:latin typeface="Times New Roman"/>
                          <a:ea typeface="Times New Roman"/>
                          <a:cs typeface="Times New Roman"/>
                          <a:sym typeface="Times New Roman"/>
                        </a:rPr>
                        <a:t>indhu.verma</a:t>
                      </a:r>
                      <a:r>
                        <a:rPr lang="en" sz="1100" u="none" cap="none" strike="noStrike">
                          <a:latin typeface="Times New Roman"/>
                          <a:ea typeface="Times New Roman"/>
                          <a:cs typeface="Times New Roman"/>
                          <a:sym typeface="Times New Roman"/>
                        </a:rPr>
                        <a:t>@broadcom.com</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8325">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imes New Roman"/>
                          <a:ea typeface="Times New Roman"/>
                          <a:cs typeface="Times New Roman"/>
                          <a:sym typeface="Times New Roman"/>
                        </a:rPr>
                        <a:t>Matthew</a:t>
                      </a:r>
                      <a:r>
                        <a:rPr lang="en" sz="1100" u="none" cap="none" strike="noStrike">
                          <a:latin typeface="Times New Roman"/>
                          <a:ea typeface="Times New Roman"/>
                          <a:cs typeface="Times New Roman"/>
                          <a:sym typeface="Times New Roman"/>
                        </a:rPr>
                        <a:t> Fischer</a:t>
                      </a:r>
                      <a:endParaRPr sz="1100" u="none" cap="none" strike="noStrike">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imes New Roman"/>
                          <a:ea typeface="Times New Roman"/>
                          <a:cs typeface="Times New Roman"/>
                          <a:sym typeface="Times New Roman"/>
                        </a:rPr>
                        <a:t>matthew.fischer@broadcom.com</a:t>
                      </a:r>
                      <a:endParaRPr sz="1100"/>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8325">
                <a:tc>
                  <a:txBody>
                    <a:bodyPr/>
                    <a:lstStyle/>
                    <a:p>
                      <a:pPr indent="0" lvl="0" marL="0" marR="0" rtl="0" algn="ctr">
                        <a:lnSpc>
                          <a:spcPct val="100000"/>
                        </a:lnSpc>
                        <a:spcBef>
                          <a:spcPts val="0"/>
                        </a:spcBef>
                        <a:spcAft>
                          <a:spcPts val="0"/>
                        </a:spcAft>
                        <a:buNone/>
                      </a:pPr>
                      <a:r>
                        <a:rPr lang="en" sz="1100">
                          <a:latin typeface="Times New Roman"/>
                          <a:ea typeface="Times New Roman"/>
                          <a:cs typeface="Times New Roman"/>
                          <a:sym typeface="Times New Roman"/>
                        </a:rPr>
                        <a:t>Vinko Erceg</a:t>
                      </a:r>
                      <a:endParaRPr sz="1100" u="none" cap="none" strike="noStrike">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100">
                          <a:latin typeface="Times New Roman"/>
                          <a:ea typeface="Times New Roman"/>
                          <a:cs typeface="Times New Roman"/>
                          <a:sym typeface="Times New Roman"/>
                        </a:rPr>
                        <a:t>vinko.erceg@broadcom.com</a:t>
                      </a:r>
                      <a:endParaRPr sz="1100" u="none" cap="none" strike="noStrike">
                        <a:latin typeface="Times New Roman"/>
                        <a:ea typeface="Times New Roman"/>
                        <a:cs typeface="Times New Roman"/>
                        <a:sym typeface="Times New Roman"/>
                      </a:endParaRPr>
                    </a:p>
                  </a:txBody>
                  <a:tcPr marT="34300" marB="34300" marR="68600" marL="6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txBox="1"/>
          <p:nvPr>
            <p:ph idx="1" type="body"/>
          </p:nvPr>
        </p:nvSpPr>
        <p:spPr>
          <a:xfrm>
            <a:off x="182000" y="565275"/>
            <a:ext cx="88329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t>Simulation configuration</a:t>
            </a:r>
            <a:endParaRPr b="0" sz="1600"/>
          </a:p>
          <a:p>
            <a:pPr indent="-311150" lvl="0" marL="457200" rtl="0" algn="l">
              <a:lnSpc>
                <a:spcPct val="115000"/>
              </a:lnSpc>
              <a:spcBef>
                <a:spcPts val="500"/>
              </a:spcBef>
              <a:spcAft>
                <a:spcPts val="0"/>
              </a:spcAft>
              <a:buSzPts val="1300"/>
              <a:buChar char="●"/>
            </a:pPr>
            <a:r>
              <a:rPr b="0" lang="en" sz="1300"/>
              <a:t>Variable number of  nodes (A node means a transmitter-receiver pair. Multiple nodes are independent BSSs contending for the channel)</a:t>
            </a:r>
            <a:endParaRPr b="0" sz="1300"/>
          </a:p>
          <a:p>
            <a:pPr indent="-311150" lvl="0" marL="457200" rtl="0" algn="l">
              <a:lnSpc>
                <a:spcPct val="115000"/>
              </a:lnSpc>
              <a:spcBef>
                <a:spcPts val="0"/>
              </a:spcBef>
              <a:spcAft>
                <a:spcPts val="0"/>
              </a:spcAft>
              <a:buSzPts val="1300"/>
              <a:buChar char="●"/>
            </a:pPr>
            <a:r>
              <a:rPr b="0" lang="en" sz="1300"/>
              <a:t>Variable number of flows per node </a:t>
            </a:r>
            <a:endParaRPr b="0" sz="1300"/>
          </a:p>
          <a:p>
            <a:pPr indent="-311150" lvl="0" marL="457200" rtl="0" algn="l">
              <a:lnSpc>
                <a:spcPct val="115000"/>
              </a:lnSpc>
              <a:spcBef>
                <a:spcPts val="0"/>
              </a:spcBef>
              <a:spcAft>
                <a:spcPts val="0"/>
              </a:spcAft>
              <a:buSzPts val="1300"/>
              <a:buChar char="●"/>
            </a:pPr>
            <a:r>
              <a:rPr b="0" lang="en" sz="1300"/>
              <a:t>All nodes have the same PHY data rate : ~570Mbps in 5G/80MHz and ~143Mbps in 5G/20MHz (assuming MCS11, NSS1)</a:t>
            </a:r>
            <a:endParaRPr b="0" sz="1300"/>
          </a:p>
          <a:p>
            <a:pPr indent="-311150" lvl="0" marL="457200" rtl="0" algn="l">
              <a:lnSpc>
                <a:spcPct val="115000"/>
              </a:lnSpc>
              <a:spcBef>
                <a:spcPts val="0"/>
              </a:spcBef>
              <a:spcAft>
                <a:spcPts val="0"/>
              </a:spcAft>
              <a:buSzPts val="1300"/>
              <a:buChar char="●"/>
            </a:pPr>
            <a:r>
              <a:rPr b="0" lang="en" sz="1300"/>
              <a:t>No hidden nodes.</a:t>
            </a:r>
            <a:endParaRPr b="0" sz="1300"/>
          </a:p>
          <a:p>
            <a:pPr indent="-311150" lvl="0" marL="457200" rtl="0" algn="l">
              <a:lnSpc>
                <a:spcPct val="115000"/>
              </a:lnSpc>
              <a:spcBef>
                <a:spcPts val="0"/>
              </a:spcBef>
              <a:spcAft>
                <a:spcPts val="0"/>
              </a:spcAft>
              <a:buSzPts val="1300"/>
              <a:buChar char="●"/>
            </a:pPr>
            <a:r>
              <a:rPr b="0" lang="en" sz="1300"/>
              <a:t>In ML mode: </a:t>
            </a:r>
            <a:endParaRPr b="0" sz="1300"/>
          </a:p>
          <a:p>
            <a:pPr indent="-311150" lvl="1" marL="914400" rtl="0" algn="l">
              <a:lnSpc>
                <a:spcPct val="115000"/>
              </a:lnSpc>
              <a:spcBef>
                <a:spcPts val="0"/>
              </a:spcBef>
              <a:spcAft>
                <a:spcPts val="0"/>
              </a:spcAft>
              <a:buSzPts val="1300"/>
              <a:buChar char="○"/>
            </a:pPr>
            <a:r>
              <a:rPr b="0" lang="en" sz="1300"/>
              <a:t>A flow in a node can use any channel that the node is operating on (akin to Low MAC split)</a:t>
            </a:r>
            <a:endParaRPr b="0" sz="1300"/>
          </a:p>
          <a:p>
            <a:pPr indent="-311150" lvl="1" marL="914400" rtl="0" algn="l">
              <a:lnSpc>
                <a:spcPct val="115000"/>
              </a:lnSpc>
              <a:spcBef>
                <a:spcPts val="0"/>
              </a:spcBef>
              <a:spcAft>
                <a:spcPts val="0"/>
              </a:spcAft>
              <a:buSzPts val="1300"/>
              <a:buChar char="○"/>
            </a:pPr>
            <a:r>
              <a:rPr b="0" lang="en" sz="1300"/>
              <a:t>On any 80 MHz link, it is assumed that the primary channels are aligned. It is also assumed that PIFS-based multi-channel access is used (i.e. full CCA on primary channel and PIFS CCA on the others) Hence, channel access success implies the acquisition of the entire 80 MHz bandwidth of the link.</a:t>
            </a:r>
            <a:endParaRPr b="0" sz="1300"/>
          </a:p>
          <a:p>
            <a:pPr indent="-311150" lvl="0" marL="457200" rtl="0" algn="l">
              <a:lnSpc>
                <a:spcPct val="115000"/>
              </a:lnSpc>
              <a:spcBef>
                <a:spcPts val="0"/>
              </a:spcBef>
              <a:spcAft>
                <a:spcPts val="0"/>
              </a:spcAft>
              <a:buSzPts val="1300"/>
              <a:buChar char="●"/>
            </a:pPr>
            <a:r>
              <a:rPr b="0" lang="en" sz="1300"/>
              <a:t>For TDM ML, listening operation is on both the links</a:t>
            </a:r>
            <a:endParaRPr b="0" sz="1300"/>
          </a:p>
          <a:p>
            <a:pPr indent="-311150" lvl="0" marL="457200" rtl="0" algn="l">
              <a:lnSpc>
                <a:spcPct val="115000"/>
              </a:lnSpc>
              <a:spcBef>
                <a:spcPts val="0"/>
              </a:spcBef>
              <a:spcAft>
                <a:spcPts val="0"/>
              </a:spcAft>
              <a:buSzPts val="1300"/>
              <a:buChar char="●"/>
            </a:pPr>
            <a:r>
              <a:rPr b="0" lang="en" sz="1300"/>
              <a:t>Maximum aggregation of 64.</a:t>
            </a:r>
            <a:endParaRPr b="0" sz="1300"/>
          </a:p>
          <a:p>
            <a:pPr indent="-311150" lvl="0" marL="457200" rtl="0" algn="l">
              <a:lnSpc>
                <a:spcPct val="115000"/>
              </a:lnSpc>
              <a:spcBef>
                <a:spcPts val="0"/>
              </a:spcBef>
              <a:spcAft>
                <a:spcPts val="0"/>
              </a:spcAft>
              <a:buSzPts val="1300"/>
              <a:buChar char="●"/>
            </a:pPr>
            <a:r>
              <a:rPr b="0" lang="en" sz="1300"/>
              <a:t>RTS/CTS at the beginning of each TXOP</a:t>
            </a:r>
            <a:endParaRPr b="0" sz="1300"/>
          </a:p>
          <a:p>
            <a:pPr indent="-311150" lvl="0" marL="457200" rtl="0" algn="l">
              <a:lnSpc>
                <a:spcPct val="115000"/>
              </a:lnSpc>
              <a:spcBef>
                <a:spcPts val="0"/>
              </a:spcBef>
              <a:spcAft>
                <a:spcPts val="0"/>
              </a:spcAft>
              <a:buSzPts val="1300"/>
              <a:buChar char="●"/>
            </a:pPr>
            <a:r>
              <a:rPr b="0" lang="en" sz="1300"/>
              <a:t>BE packet size:1500 bytes; VO packet size:256 bytes</a:t>
            </a:r>
            <a:endParaRPr b="0" sz="1300"/>
          </a:p>
          <a:p>
            <a:pPr indent="-311150" lvl="0" marL="457200" rtl="0" algn="l">
              <a:lnSpc>
                <a:spcPct val="115000"/>
              </a:lnSpc>
              <a:spcBef>
                <a:spcPts val="0"/>
              </a:spcBef>
              <a:spcAft>
                <a:spcPts val="0"/>
              </a:spcAft>
              <a:buSzPts val="1300"/>
              <a:buChar char="●"/>
            </a:pPr>
            <a:r>
              <a:rPr b="0" lang="en" sz="1300"/>
              <a:t>AC_VO: AIFSN=1, CWmin=3, CWmax=7 ;AC_BE: AIFSN=3, CWmin=15, CWmax=63 </a:t>
            </a:r>
            <a:endParaRPr b="0" sz="1300"/>
          </a:p>
          <a:p>
            <a:pPr indent="-311150" lvl="0" marL="457200" rtl="0" algn="l">
              <a:lnSpc>
                <a:spcPct val="115000"/>
              </a:lnSpc>
              <a:spcBef>
                <a:spcPts val="0"/>
              </a:spcBef>
              <a:spcAft>
                <a:spcPts val="0"/>
              </a:spcAft>
              <a:buSzPts val="1300"/>
              <a:buChar char="●"/>
            </a:pPr>
            <a:r>
              <a:rPr b="0" lang="en" sz="1300"/>
              <a:t>10-20 iterations and 5 seconds for each iteration.</a:t>
            </a:r>
            <a:endParaRPr b="0"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3"/>
          <p:cNvSpPr txBox="1"/>
          <p:nvPr>
            <p:ph idx="1" type="body"/>
          </p:nvPr>
        </p:nvSpPr>
        <p:spPr>
          <a:xfrm>
            <a:off x="64925" y="406200"/>
            <a:ext cx="4736700" cy="3434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000"/>
              <a:t>Simulation Results (1)</a:t>
            </a:r>
            <a:endParaRPr b="0" sz="1400"/>
          </a:p>
          <a:p>
            <a:pPr indent="0" lvl="0" marL="0" rtl="0" algn="just">
              <a:lnSpc>
                <a:spcPct val="115000"/>
              </a:lnSpc>
              <a:spcBef>
                <a:spcPts val="500"/>
              </a:spcBef>
              <a:spcAft>
                <a:spcPts val="0"/>
              </a:spcAft>
              <a:buNone/>
            </a:pPr>
            <a:r>
              <a:rPr lang="en" sz="1400">
                <a:solidFill>
                  <a:schemeClr val="dk1"/>
                </a:solidFill>
              </a:rPr>
              <a:t>80+80 MHz TDM ML vs single link for Best Effort</a:t>
            </a:r>
            <a:endParaRPr sz="1400">
              <a:solidFill>
                <a:schemeClr val="dk1"/>
              </a:solidFill>
            </a:endParaRPr>
          </a:p>
          <a:p>
            <a:pPr indent="0" lvl="0" marL="0" rtl="0" algn="just">
              <a:lnSpc>
                <a:spcPct val="115000"/>
              </a:lnSpc>
              <a:spcBef>
                <a:spcPts val="500"/>
              </a:spcBef>
              <a:spcAft>
                <a:spcPts val="0"/>
              </a:spcAft>
              <a:buNone/>
            </a:pPr>
            <a:r>
              <a:rPr b="0" lang="en" sz="1200">
                <a:solidFill>
                  <a:schemeClr val="dk1"/>
                </a:solidFill>
              </a:rPr>
              <a:t>16 nodes. 20mbps x 2 BE flows per node</a:t>
            </a:r>
            <a:endParaRPr b="0" sz="1200">
              <a:solidFill>
                <a:schemeClr val="dk1"/>
              </a:solidFill>
            </a:endParaRPr>
          </a:p>
          <a:p>
            <a:pPr indent="-304800" lvl="0" marL="457200" rtl="0" algn="just">
              <a:lnSpc>
                <a:spcPct val="115000"/>
              </a:lnSpc>
              <a:spcBef>
                <a:spcPts val="500"/>
              </a:spcBef>
              <a:spcAft>
                <a:spcPts val="0"/>
              </a:spcAft>
              <a:buClr>
                <a:schemeClr val="dk1"/>
              </a:buClr>
              <a:buSzPts val="1200"/>
              <a:buChar char="●"/>
            </a:pPr>
            <a:r>
              <a:rPr b="0" lang="en" sz="1200">
                <a:solidFill>
                  <a:schemeClr val="dk1"/>
                </a:solidFill>
              </a:rPr>
              <a:t>Baseline: All nodes single-link, 8 each on link1 and link2</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b="0" lang="en" sz="1200">
                <a:solidFill>
                  <a:schemeClr val="dk1"/>
                </a:solidFill>
              </a:rPr>
              <a:t>Target 1: All nodes TDM multilink, link1: 80 MHz, link2: 80 MHz</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b="0" lang="en" sz="1200">
                <a:solidFill>
                  <a:schemeClr val="dk1"/>
                </a:solidFill>
              </a:rPr>
              <a:t>Target 2: All nodes non-STR multilink, link 1: 80 MHz, link2: 80 MHz (non-STR multilink is modeled by enabling STR multilink but modeling leakage from one link to the other).</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b="0" lang="en" sz="1200">
                <a:solidFill>
                  <a:schemeClr val="dk1"/>
                </a:solidFill>
              </a:rPr>
              <a:t>Target 3: Only 1 node TDM multilink with link1: 80 MHz, link2: 80 MHz; 7 nodes on 1st 80 MHz link, other 8 nodes on 2nd 80 MHz link</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b="0" lang="en" sz="1200">
                <a:solidFill>
                  <a:schemeClr val="dk1"/>
                </a:solidFill>
              </a:rPr>
              <a:t>Target 4: Only 1 node non-STR multilink with link 1: 80 MHz, link2: 80 MHz, 7 on 1st 80 MHz link, other 8 on 2nd 80 MHz link.</a:t>
            </a:r>
            <a:endParaRPr b="0" sz="1200">
              <a:solidFill>
                <a:schemeClr val="dk1"/>
              </a:solidFill>
            </a:endParaRPr>
          </a:p>
          <a:p>
            <a:pPr indent="0" lvl="0" marL="457200" rtl="0" algn="just">
              <a:lnSpc>
                <a:spcPct val="115000"/>
              </a:lnSpc>
              <a:spcBef>
                <a:spcPts val="500"/>
              </a:spcBef>
              <a:spcAft>
                <a:spcPts val="0"/>
              </a:spcAft>
              <a:buNone/>
            </a:pPr>
            <a:r>
              <a:t/>
            </a:r>
            <a:endParaRPr b="0" sz="1200">
              <a:solidFill>
                <a:schemeClr val="dk1"/>
              </a:solidFill>
            </a:endParaRPr>
          </a:p>
          <a:p>
            <a:pPr indent="0" lvl="0" marL="914400" rtl="0" algn="l">
              <a:lnSpc>
                <a:spcPct val="115000"/>
              </a:lnSpc>
              <a:spcBef>
                <a:spcPts val="500"/>
              </a:spcBef>
              <a:spcAft>
                <a:spcPts val="0"/>
              </a:spcAft>
              <a:buNone/>
            </a:pPr>
            <a:r>
              <a:t/>
            </a:r>
            <a:endParaRPr sz="1200"/>
          </a:p>
        </p:txBody>
      </p:sp>
      <p:pic>
        <p:nvPicPr>
          <p:cNvPr id="225" name="Google Shape;225;p33"/>
          <p:cNvPicPr preferRelativeResize="0"/>
          <p:nvPr/>
        </p:nvPicPr>
        <p:blipFill rotWithShape="1">
          <a:blip r:embed="rId3">
            <a:alphaModFix/>
          </a:blip>
          <a:srcRect b="19655" l="15387" r="24458" t="18806"/>
          <a:stretch/>
        </p:blipFill>
        <p:spPr>
          <a:xfrm>
            <a:off x="4892650" y="1046800"/>
            <a:ext cx="4145425" cy="2751600"/>
          </a:xfrm>
          <a:prstGeom prst="rect">
            <a:avLst/>
          </a:prstGeom>
          <a:noFill/>
          <a:ln>
            <a:noFill/>
          </a:ln>
        </p:spPr>
      </p:pic>
      <p:sp>
        <p:nvSpPr>
          <p:cNvPr id="226" name="Google Shape;226;p33"/>
          <p:cNvSpPr txBox="1"/>
          <p:nvPr>
            <p:ph idx="1" type="body"/>
          </p:nvPr>
        </p:nvSpPr>
        <p:spPr>
          <a:xfrm>
            <a:off x="22175" y="3609800"/>
            <a:ext cx="9015900" cy="1104600"/>
          </a:xfrm>
          <a:prstGeom prst="rect">
            <a:avLst/>
          </a:prstGeom>
          <a:noFill/>
          <a:ln>
            <a:noFill/>
          </a:ln>
        </p:spPr>
        <p:txBody>
          <a:bodyPr anchorCtr="0" anchor="t" bIns="34550" lIns="69125" spcFirstLastPara="1" rIns="69125" wrap="square" tIns="34550">
            <a:noAutofit/>
          </a:bodyPr>
          <a:lstStyle/>
          <a:p>
            <a:pPr indent="0" lvl="0" marL="0" rtl="0" algn="just">
              <a:lnSpc>
                <a:spcPct val="115000"/>
              </a:lnSpc>
              <a:spcBef>
                <a:spcPts val="500"/>
              </a:spcBef>
              <a:spcAft>
                <a:spcPts val="0"/>
              </a:spcAft>
              <a:buNone/>
            </a:pPr>
            <a:r>
              <a:rPr lang="en" sz="1200">
                <a:solidFill>
                  <a:schemeClr val="dk1"/>
                </a:solidFill>
              </a:rPr>
              <a:t>Observation</a:t>
            </a:r>
            <a:r>
              <a:rPr b="0" lang="en" sz="1200">
                <a:solidFill>
                  <a:schemeClr val="dk1"/>
                </a:solidFill>
              </a:rPr>
              <a:t>: </a:t>
            </a:r>
            <a:endParaRPr b="0" sz="1200">
              <a:solidFill>
                <a:schemeClr val="dk1"/>
              </a:solidFill>
            </a:endParaRPr>
          </a:p>
          <a:p>
            <a:pPr indent="-304800" lvl="0" marL="457200" rtl="0" algn="just">
              <a:lnSpc>
                <a:spcPct val="115000"/>
              </a:lnSpc>
              <a:spcBef>
                <a:spcPts val="500"/>
              </a:spcBef>
              <a:spcAft>
                <a:spcPts val="0"/>
              </a:spcAft>
              <a:buClr>
                <a:schemeClr val="dk1"/>
              </a:buClr>
              <a:buSzPts val="1200"/>
              <a:buChar char="●"/>
            </a:pPr>
            <a:r>
              <a:rPr b="0" lang="en" sz="1200">
                <a:solidFill>
                  <a:schemeClr val="dk1"/>
                </a:solidFill>
              </a:rPr>
              <a:t>The 90% BE latency of 80+80 TDM ML is about 50% (140ms) lower than single link. </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b="0" lang="en" sz="1200">
                <a:solidFill>
                  <a:schemeClr val="dk1"/>
                </a:solidFill>
              </a:rPr>
              <a:t>If only a single node does 80+80 TDM ML, the 90% BE latency is 60% (170ms) lower than single link. Note that such a node improves latency without harming the performance of non TDM ML single link nodes.</a:t>
            </a:r>
            <a:endParaRPr b="0"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en" sz="1200">
                <a:solidFill>
                  <a:schemeClr val="dk1"/>
                </a:solidFill>
              </a:rPr>
              <a:t>80+80 TDM ML matches performance of non-STR ML</a:t>
            </a:r>
            <a:endParaRPr b="0" sz="1200">
              <a:solidFill>
                <a:schemeClr val="dk1"/>
              </a:solidFill>
            </a:endParaRPr>
          </a:p>
          <a:p>
            <a:pPr indent="0" lvl="0" marL="457200" rtl="0" algn="just">
              <a:lnSpc>
                <a:spcPct val="115000"/>
              </a:lnSpc>
              <a:spcBef>
                <a:spcPts val="500"/>
              </a:spcBef>
              <a:spcAft>
                <a:spcPts val="0"/>
              </a:spcAft>
              <a:buNone/>
            </a:pPr>
            <a:r>
              <a:t/>
            </a:r>
            <a:endParaRPr b="0" sz="1200">
              <a:solidFill>
                <a:schemeClr val="dk1"/>
              </a:solidFill>
            </a:endParaRPr>
          </a:p>
          <a:p>
            <a:pPr indent="0" lvl="0" marL="914400" rtl="0" algn="l">
              <a:lnSpc>
                <a:spcPct val="115000"/>
              </a:lnSpc>
              <a:spcBef>
                <a:spcPts val="500"/>
              </a:spcBef>
              <a:spcAft>
                <a:spcPts val="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4"/>
          <p:cNvSpPr txBox="1"/>
          <p:nvPr>
            <p:ph idx="1" type="body"/>
          </p:nvPr>
        </p:nvSpPr>
        <p:spPr>
          <a:xfrm>
            <a:off x="141125" y="412100"/>
            <a:ext cx="4107000" cy="44001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000"/>
              <a:t>Simulation Results (2)</a:t>
            </a:r>
            <a:endParaRPr b="0" sz="2000"/>
          </a:p>
          <a:p>
            <a:pPr indent="0" lvl="0" marL="0" rtl="0" algn="just">
              <a:lnSpc>
                <a:spcPct val="100000"/>
              </a:lnSpc>
              <a:spcBef>
                <a:spcPts val="500"/>
              </a:spcBef>
              <a:spcAft>
                <a:spcPts val="0"/>
              </a:spcAft>
              <a:buNone/>
            </a:pPr>
            <a:r>
              <a:rPr lang="en" sz="1200">
                <a:solidFill>
                  <a:schemeClr val="dk1"/>
                </a:solidFill>
              </a:rPr>
              <a:t>80+20 MHz TDM ML  vs. 80+80 MHz TDM ML vs Single Link for Best Effort </a:t>
            </a:r>
            <a:endParaRPr sz="1200">
              <a:solidFill>
                <a:schemeClr val="dk1"/>
              </a:solidFill>
            </a:endParaRPr>
          </a:p>
          <a:p>
            <a:pPr indent="0" lvl="0" marL="0" rtl="0" algn="just">
              <a:lnSpc>
                <a:spcPct val="100000"/>
              </a:lnSpc>
              <a:spcBef>
                <a:spcPts val="500"/>
              </a:spcBef>
              <a:spcAft>
                <a:spcPts val="0"/>
              </a:spcAft>
              <a:buNone/>
            </a:pPr>
            <a:r>
              <a:rPr b="0" lang="en" sz="1200">
                <a:solidFill>
                  <a:schemeClr val="dk1"/>
                </a:solidFill>
              </a:rPr>
              <a:t>8 nodes. 20mbps x 2 BE flows per node.</a:t>
            </a:r>
            <a:endParaRPr b="0" sz="1200">
              <a:solidFill>
                <a:schemeClr val="dk1"/>
              </a:solidFill>
            </a:endParaRPr>
          </a:p>
          <a:p>
            <a:pPr indent="-304800" lvl="0" marL="457200" rtl="0" algn="just">
              <a:lnSpc>
                <a:spcPct val="100000"/>
              </a:lnSpc>
              <a:spcBef>
                <a:spcPts val="500"/>
              </a:spcBef>
              <a:spcAft>
                <a:spcPts val="0"/>
              </a:spcAft>
              <a:buClr>
                <a:schemeClr val="dk1"/>
              </a:buClr>
              <a:buSzPts val="1200"/>
              <a:buChar char="●"/>
            </a:pPr>
            <a:r>
              <a:rPr b="0" lang="en" sz="1200">
                <a:solidFill>
                  <a:schemeClr val="dk1"/>
                </a:solidFill>
              </a:rPr>
              <a:t>Baseline: All nodes single-link on a single 80 MHz link</a:t>
            </a:r>
            <a:endParaRPr b="0" sz="1200">
              <a:solidFill>
                <a:schemeClr val="dk1"/>
              </a:solidFill>
            </a:endParaRPr>
          </a:p>
          <a:p>
            <a:pPr indent="-304800" lvl="0" marL="457200" rtl="0" algn="just">
              <a:lnSpc>
                <a:spcPct val="100000"/>
              </a:lnSpc>
              <a:spcBef>
                <a:spcPts val="0"/>
              </a:spcBef>
              <a:spcAft>
                <a:spcPts val="0"/>
              </a:spcAft>
              <a:buClr>
                <a:schemeClr val="dk1"/>
              </a:buClr>
              <a:buSzPts val="1200"/>
              <a:buChar char="●"/>
            </a:pPr>
            <a:r>
              <a:rPr b="0" lang="en" sz="1200">
                <a:solidFill>
                  <a:schemeClr val="dk1"/>
                </a:solidFill>
              </a:rPr>
              <a:t>Target 1: All nodes TDM multilink, link 1: 80 MHz, link2: 20 MHz</a:t>
            </a:r>
            <a:endParaRPr b="0" sz="1200">
              <a:solidFill>
                <a:schemeClr val="dk1"/>
              </a:solidFill>
            </a:endParaRPr>
          </a:p>
          <a:p>
            <a:pPr indent="-304800" lvl="0" marL="457200" rtl="0" algn="just">
              <a:lnSpc>
                <a:spcPct val="100000"/>
              </a:lnSpc>
              <a:spcBef>
                <a:spcPts val="0"/>
              </a:spcBef>
              <a:spcAft>
                <a:spcPts val="0"/>
              </a:spcAft>
              <a:buClr>
                <a:schemeClr val="dk1"/>
              </a:buClr>
              <a:buSzPts val="1200"/>
              <a:buChar char="●"/>
            </a:pPr>
            <a:r>
              <a:rPr b="0" lang="en" sz="1200">
                <a:solidFill>
                  <a:schemeClr val="dk1"/>
                </a:solidFill>
              </a:rPr>
              <a:t>Target 2: All nodes TDM multilink, link 1: 80 MHz, link2: 80 MHz</a:t>
            </a:r>
            <a:endParaRPr b="0" sz="1200">
              <a:solidFill>
                <a:schemeClr val="dk1"/>
              </a:solidFill>
            </a:endParaRPr>
          </a:p>
          <a:p>
            <a:pPr indent="-304800" lvl="0" marL="457200" rtl="0" algn="just">
              <a:lnSpc>
                <a:spcPct val="100000"/>
              </a:lnSpc>
              <a:spcBef>
                <a:spcPts val="0"/>
              </a:spcBef>
              <a:spcAft>
                <a:spcPts val="0"/>
              </a:spcAft>
              <a:buClr>
                <a:schemeClr val="dk1"/>
              </a:buClr>
              <a:buSzPts val="1200"/>
              <a:buChar char="●"/>
            </a:pPr>
            <a:r>
              <a:rPr b="0" lang="en" sz="1200">
                <a:solidFill>
                  <a:schemeClr val="dk1"/>
                </a:solidFill>
              </a:rPr>
              <a:t>Target 3: All nodes have non-STR multilink, link 1: 80 MHz, link2: 80 MHz (non-STR multilink is modeled by enabling STR multilink but modeling leakage from one link to the other).</a:t>
            </a:r>
            <a:endParaRPr b="0" sz="1200">
              <a:solidFill>
                <a:schemeClr val="dk1"/>
              </a:solidFill>
            </a:endParaRPr>
          </a:p>
          <a:p>
            <a:pPr indent="0" lvl="0" marL="0" rtl="0" algn="just">
              <a:lnSpc>
                <a:spcPct val="100000"/>
              </a:lnSpc>
              <a:spcBef>
                <a:spcPts val="500"/>
              </a:spcBef>
              <a:spcAft>
                <a:spcPts val="0"/>
              </a:spcAft>
              <a:buNone/>
            </a:pPr>
            <a:r>
              <a:rPr lang="en" sz="1200">
                <a:solidFill>
                  <a:schemeClr val="dk1"/>
                </a:solidFill>
              </a:rPr>
              <a:t>Observation:</a:t>
            </a:r>
            <a:r>
              <a:rPr b="0" lang="en" sz="1200">
                <a:solidFill>
                  <a:schemeClr val="dk1"/>
                </a:solidFill>
              </a:rPr>
              <a:t> </a:t>
            </a:r>
            <a:endParaRPr b="0" sz="1200">
              <a:solidFill>
                <a:schemeClr val="dk1"/>
              </a:solidFill>
            </a:endParaRPr>
          </a:p>
          <a:p>
            <a:pPr indent="-304800" lvl="0" marL="457200" rtl="0" algn="just">
              <a:lnSpc>
                <a:spcPct val="100000"/>
              </a:lnSpc>
              <a:spcBef>
                <a:spcPts val="500"/>
              </a:spcBef>
              <a:spcAft>
                <a:spcPts val="0"/>
              </a:spcAft>
              <a:buClr>
                <a:schemeClr val="dk1"/>
              </a:buClr>
              <a:buSzPts val="1200"/>
              <a:buChar char="●"/>
            </a:pPr>
            <a:r>
              <a:rPr b="0" lang="en" sz="1200">
                <a:solidFill>
                  <a:schemeClr val="dk1"/>
                </a:solidFill>
              </a:rPr>
              <a:t>80+20 TDM ML is better than Single link 80% of the time</a:t>
            </a:r>
            <a:endParaRPr b="0" sz="1200">
              <a:solidFill>
                <a:schemeClr val="dk1"/>
              </a:solidFill>
            </a:endParaRPr>
          </a:p>
          <a:p>
            <a:pPr indent="-304800" lvl="0" marL="457200" rtl="0" algn="just">
              <a:lnSpc>
                <a:spcPct val="100000"/>
              </a:lnSpc>
              <a:spcBef>
                <a:spcPts val="0"/>
              </a:spcBef>
              <a:spcAft>
                <a:spcPts val="0"/>
              </a:spcAft>
              <a:buClr>
                <a:schemeClr val="dk1"/>
              </a:buClr>
              <a:buSzPts val="1200"/>
              <a:buChar char="●"/>
            </a:pPr>
            <a:r>
              <a:rPr b="0" lang="en" sz="1200">
                <a:solidFill>
                  <a:schemeClr val="dk1"/>
                </a:solidFill>
              </a:rPr>
              <a:t>The 90% BE latency for 80+80 TDM ML is 95% (65ms) lower than 80+20 TDM ML and 85% (25ms) lower than single link.</a:t>
            </a:r>
            <a:endParaRPr b="0" sz="1200">
              <a:solidFill>
                <a:schemeClr val="dk1"/>
              </a:solidFill>
            </a:endParaRPr>
          </a:p>
          <a:p>
            <a:pPr indent="-304800" lvl="0" marL="457200" rtl="0" algn="just">
              <a:lnSpc>
                <a:spcPct val="100000"/>
              </a:lnSpc>
              <a:spcBef>
                <a:spcPts val="0"/>
              </a:spcBef>
              <a:spcAft>
                <a:spcPts val="0"/>
              </a:spcAft>
              <a:buClr>
                <a:schemeClr val="dk1"/>
              </a:buClr>
              <a:buSzPts val="1200"/>
              <a:buChar char="●"/>
            </a:pPr>
            <a:r>
              <a:rPr lang="en" sz="1200">
                <a:solidFill>
                  <a:schemeClr val="dk1"/>
                </a:solidFill>
              </a:rPr>
              <a:t>80+80 TDM ML matches performance of non-STR (Simultaneous Transmit Receive)  ML</a:t>
            </a:r>
            <a:endParaRPr sz="1200">
              <a:solidFill>
                <a:schemeClr val="dk1"/>
              </a:solidFill>
            </a:endParaRPr>
          </a:p>
          <a:p>
            <a:pPr indent="0" lvl="0" marL="0" rtl="0" algn="just">
              <a:lnSpc>
                <a:spcPct val="100000"/>
              </a:lnSpc>
              <a:spcBef>
                <a:spcPts val="500"/>
              </a:spcBef>
              <a:spcAft>
                <a:spcPts val="0"/>
              </a:spcAft>
              <a:buNone/>
            </a:pPr>
            <a:r>
              <a:t/>
            </a:r>
            <a:endParaRPr b="0" sz="1200">
              <a:solidFill>
                <a:schemeClr val="dk1"/>
              </a:solidFill>
            </a:endParaRPr>
          </a:p>
          <a:p>
            <a:pPr indent="0" lvl="0" marL="914400" rtl="0" algn="l">
              <a:lnSpc>
                <a:spcPct val="100000"/>
              </a:lnSpc>
              <a:spcBef>
                <a:spcPts val="500"/>
              </a:spcBef>
              <a:spcAft>
                <a:spcPts val="0"/>
              </a:spcAft>
              <a:buNone/>
            </a:pPr>
            <a:r>
              <a:t/>
            </a:r>
            <a:endParaRPr sz="1200"/>
          </a:p>
        </p:txBody>
      </p:sp>
      <p:grpSp>
        <p:nvGrpSpPr>
          <p:cNvPr id="237" name="Google Shape;237;p34"/>
          <p:cNvGrpSpPr/>
          <p:nvPr/>
        </p:nvGrpSpPr>
        <p:grpSpPr>
          <a:xfrm>
            <a:off x="4378475" y="716850"/>
            <a:ext cx="4721325" cy="3156950"/>
            <a:chOff x="4378475" y="716850"/>
            <a:chExt cx="4721325" cy="3156950"/>
          </a:xfrm>
        </p:grpSpPr>
        <p:sp>
          <p:nvSpPr>
            <p:cNvPr id="238" name="Google Shape;238;p34"/>
            <p:cNvSpPr txBox="1"/>
            <p:nvPr/>
          </p:nvSpPr>
          <p:spPr>
            <a:xfrm>
              <a:off x="4495800" y="716850"/>
              <a:ext cx="45720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Packet latency CDF over all nodes</a:t>
              </a:r>
              <a:endParaRPr sz="1200">
                <a:latin typeface="Times New Roman"/>
                <a:ea typeface="Times New Roman"/>
                <a:cs typeface="Times New Roman"/>
                <a:sym typeface="Times New Roman"/>
              </a:endParaRPr>
            </a:p>
          </p:txBody>
        </p:sp>
        <p:pic>
          <p:nvPicPr>
            <p:cNvPr id="239" name="Google Shape;239;p34"/>
            <p:cNvPicPr preferRelativeResize="0"/>
            <p:nvPr/>
          </p:nvPicPr>
          <p:blipFill rotWithShape="1">
            <a:blip r:embed="rId3">
              <a:alphaModFix/>
            </a:blip>
            <a:srcRect b="20229" l="15063" r="24680" t="18802"/>
            <a:stretch/>
          </p:blipFill>
          <p:spPr>
            <a:xfrm>
              <a:off x="4378475" y="1018000"/>
              <a:ext cx="4721325" cy="28558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5"/>
          <p:cNvSpPr txBox="1"/>
          <p:nvPr>
            <p:ph idx="1" type="body"/>
          </p:nvPr>
        </p:nvSpPr>
        <p:spPr>
          <a:xfrm>
            <a:off x="127475" y="702875"/>
            <a:ext cx="3992400" cy="39456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000"/>
              <a:t>Simulation Results (3)</a:t>
            </a:r>
            <a:endParaRPr b="0" sz="1400"/>
          </a:p>
          <a:p>
            <a:pPr indent="0" lvl="0" marL="0" rtl="0" algn="just">
              <a:lnSpc>
                <a:spcPct val="115000"/>
              </a:lnSpc>
              <a:spcBef>
                <a:spcPts val="500"/>
              </a:spcBef>
              <a:spcAft>
                <a:spcPts val="0"/>
              </a:spcAft>
              <a:buNone/>
            </a:pPr>
            <a:r>
              <a:rPr lang="en" sz="1400"/>
              <a:t>80+20 MHz TDM ML vs single link for Voice</a:t>
            </a:r>
            <a:endParaRPr b="0" sz="1400"/>
          </a:p>
          <a:p>
            <a:pPr indent="0" lvl="0" marL="0" rtl="0" algn="just">
              <a:lnSpc>
                <a:spcPct val="115000"/>
              </a:lnSpc>
              <a:spcBef>
                <a:spcPts val="500"/>
              </a:spcBef>
              <a:spcAft>
                <a:spcPts val="0"/>
              </a:spcAft>
              <a:buNone/>
            </a:pPr>
            <a:r>
              <a:rPr lang="en" sz="1200"/>
              <a:t>Case 1</a:t>
            </a:r>
            <a:r>
              <a:rPr b="0" lang="en" sz="1200"/>
              <a:t>: 17 nodes; 16 nodes have BE at 20 mbps x 1 BE flow per node. 1 node has 1 VO flow at 4 mbps. Achieves 30% network load.</a:t>
            </a:r>
            <a:endParaRPr b="0" sz="1200"/>
          </a:p>
          <a:p>
            <a:pPr indent="-304800" lvl="0" marL="457200" rtl="0" algn="just">
              <a:lnSpc>
                <a:spcPct val="115000"/>
              </a:lnSpc>
              <a:spcBef>
                <a:spcPts val="500"/>
              </a:spcBef>
              <a:spcAft>
                <a:spcPts val="0"/>
              </a:spcAft>
              <a:buSzPts val="1200"/>
              <a:buChar char="●"/>
            </a:pPr>
            <a:r>
              <a:rPr b="0" lang="en" sz="1200"/>
              <a:t>Baseline: All single link (80 MHz). 9 nodes (including VO) on 1st 80MHz, 8 nodes on the 2nd 80MHz</a:t>
            </a:r>
            <a:endParaRPr b="0" sz="1200"/>
          </a:p>
          <a:p>
            <a:pPr indent="-304800" lvl="0" marL="457200" rtl="0" algn="just">
              <a:lnSpc>
                <a:spcPct val="115000"/>
              </a:lnSpc>
              <a:spcBef>
                <a:spcPts val="0"/>
              </a:spcBef>
              <a:spcAft>
                <a:spcPts val="0"/>
              </a:spcAft>
              <a:buSzPts val="1200"/>
              <a:buChar char="●"/>
            </a:pPr>
            <a:r>
              <a:rPr b="0" lang="en" sz="1200"/>
              <a:t>Target: Only the VO node does TDM ML (80+20 MHz) while others continue doing single-link</a:t>
            </a:r>
            <a:endParaRPr b="0" sz="1200"/>
          </a:p>
          <a:p>
            <a:pPr indent="0" lvl="0" marL="0" rtl="0" algn="just">
              <a:lnSpc>
                <a:spcPct val="115000"/>
              </a:lnSpc>
              <a:spcBef>
                <a:spcPts val="500"/>
              </a:spcBef>
              <a:spcAft>
                <a:spcPts val="0"/>
              </a:spcAft>
              <a:buNone/>
            </a:pPr>
            <a:r>
              <a:rPr lang="en" sz="1200"/>
              <a:t>Case 2</a:t>
            </a:r>
            <a:r>
              <a:rPr b="0" lang="en" sz="1200"/>
              <a:t>: Same as case 1, with the difference that there are 2 BE flows per node to achieve 60% network load</a:t>
            </a:r>
            <a:endParaRPr b="0" sz="1200"/>
          </a:p>
          <a:p>
            <a:pPr indent="0" lvl="0" marL="0" rtl="0" algn="just">
              <a:lnSpc>
                <a:spcPct val="115000"/>
              </a:lnSpc>
              <a:spcBef>
                <a:spcPts val="500"/>
              </a:spcBef>
              <a:spcAft>
                <a:spcPts val="0"/>
              </a:spcAft>
              <a:buNone/>
            </a:pPr>
            <a:r>
              <a:rPr lang="en" sz="1200"/>
              <a:t>Observation</a:t>
            </a:r>
            <a:r>
              <a:rPr b="0" lang="en" sz="1200"/>
              <a:t>: The 90% VO latency for 80+20 TDM ML is about 50% lower in 60% load and 20% lower in 30% load.</a:t>
            </a:r>
            <a:endParaRPr b="0" sz="1200"/>
          </a:p>
          <a:p>
            <a:pPr indent="0" lvl="0" marL="914400" rtl="0" algn="l">
              <a:lnSpc>
                <a:spcPct val="115000"/>
              </a:lnSpc>
              <a:spcBef>
                <a:spcPts val="500"/>
              </a:spcBef>
              <a:spcAft>
                <a:spcPts val="0"/>
              </a:spcAft>
              <a:buNone/>
            </a:pPr>
            <a:r>
              <a:t/>
            </a:r>
            <a:endParaRPr sz="1200"/>
          </a:p>
        </p:txBody>
      </p:sp>
      <p:grpSp>
        <p:nvGrpSpPr>
          <p:cNvPr id="250" name="Google Shape;250;p35"/>
          <p:cNvGrpSpPr/>
          <p:nvPr/>
        </p:nvGrpSpPr>
        <p:grpSpPr>
          <a:xfrm>
            <a:off x="4119975" y="855275"/>
            <a:ext cx="4947825" cy="3717450"/>
            <a:chOff x="4119975" y="855275"/>
            <a:chExt cx="4947825" cy="3717450"/>
          </a:xfrm>
        </p:grpSpPr>
        <p:pic>
          <p:nvPicPr>
            <p:cNvPr id="251" name="Google Shape;251;p35"/>
            <p:cNvPicPr preferRelativeResize="0"/>
            <p:nvPr/>
          </p:nvPicPr>
          <p:blipFill rotWithShape="1">
            <a:blip r:embed="rId3">
              <a:alphaModFix/>
            </a:blip>
            <a:srcRect b="17096" l="19068" r="19874" t="19371"/>
            <a:stretch/>
          </p:blipFill>
          <p:spPr>
            <a:xfrm>
              <a:off x="4119975" y="1152178"/>
              <a:ext cx="4947825" cy="3420547"/>
            </a:xfrm>
            <a:prstGeom prst="rect">
              <a:avLst/>
            </a:prstGeom>
            <a:noFill/>
            <a:ln>
              <a:noFill/>
            </a:ln>
          </p:spPr>
        </p:pic>
        <p:sp>
          <p:nvSpPr>
            <p:cNvPr id="252" name="Google Shape;252;p35"/>
            <p:cNvSpPr txBox="1"/>
            <p:nvPr/>
          </p:nvSpPr>
          <p:spPr>
            <a:xfrm>
              <a:off x="4724200" y="855275"/>
              <a:ext cx="39555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Packet latency CDF of the VO node below</a:t>
              </a:r>
              <a:endParaRPr>
                <a:latin typeface="Times New Roman"/>
                <a:ea typeface="Times New Roman"/>
                <a:cs typeface="Times New Roman"/>
                <a:sym typeface="Times New Roma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6"/>
          <p:cNvSpPr txBox="1"/>
          <p:nvPr>
            <p:ph idx="1" type="body"/>
          </p:nvPr>
        </p:nvSpPr>
        <p:spPr>
          <a:xfrm>
            <a:off x="182000" y="641475"/>
            <a:ext cx="3511200" cy="41436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000"/>
              <a:t>Simulation Results (4)</a:t>
            </a:r>
            <a:endParaRPr b="0" sz="1400"/>
          </a:p>
          <a:p>
            <a:pPr indent="0" lvl="0" marL="0" rtl="0" algn="just">
              <a:lnSpc>
                <a:spcPct val="115000"/>
              </a:lnSpc>
              <a:spcBef>
                <a:spcPts val="500"/>
              </a:spcBef>
              <a:spcAft>
                <a:spcPts val="0"/>
              </a:spcAft>
              <a:buNone/>
            </a:pPr>
            <a:r>
              <a:rPr lang="en" sz="1300">
                <a:solidFill>
                  <a:schemeClr val="dk1"/>
                </a:solidFill>
              </a:rPr>
              <a:t>80+20 MHz TDM ML vs. single link for Best Effort</a:t>
            </a:r>
            <a:endParaRPr b="0" sz="1300">
              <a:solidFill>
                <a:schemeClr val="dk1"/>
              </a:solidFill>
            </a:endParaRPr>
          </a:p>
          <a:p>
            <a:pPr indent="0" lvl="0" marL="0" rtl="0" algn="just">
              <a:lnSpc>
                <a:spcPct val="115000"/>
              </a:lnSpc>
              <a:spcBef>
                <a:spcPts val="500"/>
              </a:spcBef>
              <a:spcAft>
                <a:spcPts val="0"/>
              </a:spcAft>
              <a:buNone/>
            </a:pPr>
            <a:r>
              <a:rPr b="0" lang="en" sz="1200"/>
              <a:t>17 nodes; 16 nodes have BE 20 mbps x 1 BE flow per node. 1 special node has 1 BE flow at 5/10/20/50/100 mbps,</a:t>
            </a:r>
            <a:endParaRPr b="0" sz="1200"/>
          </a:p>
          <a:p>
            <a:pPr indent="-304800" lvl="0" marL="457200" rtl="0" algn="just">
              <a:lnSpc>
                <a:spcPct val="115000"/>
              </a:lnSpc>
              <a:spcBef>
                <a:spcPts val="500"/>
              </a:spcBef>
              <a:spcAft>
                <a:spcPts val="0"/>
              </a:spcAft>
              <a:buSzPts val="1200"/>
              <a:buChar char="●"/>
            </a:pPr>
            <a:r>
              <a:rPr b="0" lang="en" sz="1200"/>
              <a:t>Baseline: All single link (80 MHz), 9 nodes (including the special node) on 1st 80MHz, 8 nodes on the 2nd 80MHz</a:t>
            </a:r>
            <a:endParaRPr b="0" sz="1200"/>
          </a:p>
          <a:p>
            <a:pPr indent="-304800" lvl="0" marL="457200" rtl="0" algn="just">
              <a:lnSpc>
                <a:spcPct val="115000"/>
              </a:lnSpc>
              <a:spcBef>
                <a:spcPts val="0"/>
              </a:spcBef>
              <a:spcAft>
                <a:spcPts val="0"/>
              </a:spcAft>
              <a:buSzPts val="1200"/>
              <a:buChar char="●"/>
            </a:pPr>
            <a:r>
              <a:rPr b="0" lang="en" sz="1200"/>
              <a:t>Target: Only the special node does TDM ML (80+20 MHz) while others continue doing single-link</a:t>
            </a:r>
            <a:endParaRPr b="0" sz="1200"/>
          </a:p>
          <a:p>
            <a:pPr indent="0" lvl="0" marL="0" rtl="0" algn="just">
              <a:lnSpc>
                <a:spcPct val="115000"/>
              </a:lnSpc>
              <a:spcBef>
                <a:spcPts val="500"/>
              </a:spcBef>
              <a:spcAft>
                <a:spcPts val="0"/>
              </a:spcAft>
              <a:buNone/>
            </a:pPr>
            <a:r>
              <a:rPr lang="en" sz="1200"/>
              <a:t>Observation:</a:t>
            </a:r>
            <a:r>
              <a:rPr b="0" lang="en" sz="1200"/>
              <a:t> The 90% BE latency for 80+20 TDM ML is about 60% (12ms) lower for 5 Mbps, 30% (6ms) lower for 20 Mbps, worse for 50 Mbps and much worse for 100 Mbps.</a:t>
            </a:r>
            <a:endParaRPr b="0" sz="1200"/>
          </a:p>
          <a:p>
            <a:pPr indent="0" lvl="0" marL="0" rtl="0" algn="just">
              <a:lnSpc>
                <a:spcPct val="115000"/>
              </a:lnSpc>
              <a:spcBef>
                <a:spcPts val="500"/>
              </a:spcBef>
              <a:spcAft>
                <a:spcPts val="0"/>
              </a:spcAft>
              <a:buClr>
                <a:schemeClr val="dk1"/>
              </a:buClr>
              <a:buSzPts val="1100"/>
              <a:buFont typeface="Arial"/>
              <a:buNone/>
            </a:pPr>
            <a:r>
              <a:t/>
            </a:r>
            <a:endParaRPr b="0" sz="1400"/>
          </a:p>
          <a:p>
            <a:pPr indent="0" lvl="0" marL="0" rtl="0" algn="just">
              <a:lnSpc>
                <a:spcPct val="115000"/>
              </a:lnSpc>
              <a:spcBef>
                <a:spcPts val="500"/>
              </a:spcBef>
              <a:spcAft>
                <a:spcPts val="0"/>
              </a:spcAft>
              <a:buNone/>
            </a:pPr>
            <a:r>
              <a:t/>
            </a:r>
            <a:endParaRPr b="0" sz="1400"/>
          </a:p>
          <a:p>
            <a:pPr indent="0" lvl="0" marL="914400" rtl="0" algn="l">
              <a:lnSpc>
                <a:spcPct val="115000"/>
              </a:lnSpc>
              <a:spcBef>
                <a:spcPts val="500"/>
              </a:spcBef>
              <a:spcAft>
                <a:spcPts val="0"/>
              </a:spcAft>
              <a:buNone/>
            </a:pPr>
            <a:r>
              <a:t/>
            </a:r>
            <a:endParaRPr sz="1200"/>
          </a:p>
        </p:txBody>
      </p:sp>
      <p:grpSp>
        <p:nvGrpSpPr>
          <p:cNvPr id="263" name="Google Shape;263;p36"/>
          <p:cNvGrpSpPr/>
          <p:nvPr/>
        </p:nvGrpSpPr>
        <p:grpSpPr>
          <a:xfrm>
            <a:off x="3737025" y="844725"/>
            <a:ext cx="5330775" cy="3613875"/>
            <a:chOff x="3737025" y="844725"/>
            <a:chExt cx="5330775" cy="3613875"/>
          </a:xfrm>
        </p:grpSpPr>
        <p:sp>
          <p:nvSpPr>
            <p:cNvPr id="264" name="Google Shape;264;p36"/>
            <p:cNvSpPr txBox="1"/>
            <p:nvPr/>
          </p:nvSpPr>
          <p:spPr>
            <a:xfrm>
              <a:off x="4648000" y="844725"/>
              <a:ext cx="4332900" cy="6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Packet latency CDF of the special BE node below</a:t>
              </a:r>
              <a:endParaRPr sz="1200">
                <a:latin typeface="Times New Roman"/>
                <a:ea typeface="Times New Roman"/>
                <a:cs typeface="Times New Roman"/>
                <a:sym typeface="Times New Roman"/>
              </a:endParaRPr>
            </a:p>
          </p:txBody>
        </p:sp>
        <p:pic>
          <p:nvPicPr>
            <p:cNvPr id="265" name="Google Shape;265;p36"/>
            <p:cNvPicPr preferRelativeResize="0"/>
            <p:nvPr/>
          </p:nvPicPr>
          <p:blipFill rotWithShape="1">
            <a:blip r:embed="rId3">
              <a:alphaModFix/>
            </a:blip>
            <a:srcRect b="19943" l="14743" r="25640" t="18804"/>
            <a:stretch/>
          </p:blipFill>
          <p:spPr>
            <a:xfrm>
              <a:off x="3737025" y="1151400"/>
              <a:ext cx="5330775" cy="33072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7"/>
          <p:cNvSpPr txBox="1"/>
          <p:nvPr>
            <p:ph idx="1" type="body"/>
          </p:nvPr>
        </p:nvSpPr>
        <p:spPr>
          <a:xfrm>
            <a:off x="127475" y="489075"/>
            <a:ext cx="89421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t>Additional requirements at the non-AP and </a:t>
            </a:r>
            <a:r>
              <a:rPr lang="en" sz="2200"/>
              <a:t>AP due to TDM ML</a:t>
            </a:r>
            <a:endParaRPr sz="2200">
              <a:solidFill>
                <a:schemeClr val="dk1"/>
              </a:solidFill>
            </a:endParaRPr>
          </a:p>
          <a:p>
            <a:pPr indent="-330200" lvl="0" marL="457200" rtl="0" algn="l">
              <a:lnSpc>
                <a:spcPct val="115000"/>
              </a:lnSpc>
              <a:spcBef>
                <a:spcPts val="500"/>
              </a:spcBef>
              <a:spcAft>
                <a:spcPts val="0"/>
              </a:spcAft>
              <a:buClr>
                <a:schemeClr val="dk1"/>
              </a:buClr>
              <a:buSzPts val="1600"/>
              <a:buChar char="●"/>
            </a:pPr>
            <a:r>
              <a:rPr b="0" lang="en" sz="1600"/>
              <a:t>Non-AP</a:t>
            </a:r>
            <a:endParaRPr b="0" sz="1600"/>
          </a:p>
          <a:p>
            <a:pPr indent="-330200" lvl="1" marL="914400" rtl="0" algn="l">
              <a:lnSpc>
                <a:spcPct val="115000"/>
              </a:lnSpc>
              <a:spcBef>
                <a:spcPts val="0"/>
              </a:spcBef>
              <a:spcAft>
                <a:spcPts val="0"/>
              </a:spcAft>
              <a:buSzPts val="1600"/>
              <a:buChar char="○"/>
            </a:pPr>
            <a:r>
              <a:rPr lang="en" sz="1600"/>
              <a:t>Basic premise: “</a:t>
            </a:r>
            <a:r>
              <a:rPr lang="en" sz="1600">
                <a:solidFill>
                  <a:schemeClr val="dk1"/>
                </a:solidFill>
              </a:rPr>
              <a:t>Listen” operation on one or more links which includes CCA as well as receiving initial control messages (e.g., RTS/MU-RTS)</a:t>
            </a:r>
            <a:endParaRPr sz="1600">
              <a:solidFill>
                <a:schemeClr val="dk1"/>
              </a:solidFill>
            </a:endParaRPr>
          </a:p>
          <a:p>
            <a:pPr indent="-330200" lvl="1" marL="914400" rtl="0" algn="l">
              <a:lnSpc>
                <a:spcPct val="115000"/>
              </a:lnSpc>
              <a:spcBef>
                <a:spcPts val="0"/>
              </a:spcBef>
              <a:spcAft>
                <a:spcPts val="0"/>
              </a:spcAft>
              <a:buSzPts val="1600"/>
              <a:buChar char="○"/>
            </a:pPr>
            <a:r>
              <a:rPr lang="en" sz="1600"/>
              <a:t>Switching of the capability to transmit or receive data/management frames from one link to the other based on initial control messages.</a:t>
            </a:r>
            <a:endParaRPr sz="1600"/>
          </a:p>
          <a:p>
            <a:pPr indent="-330200" lvl="0" marL="457200" rtl="0" algn="l">
              <a:lnSpc>
                <a:spcPct val="115000"/>
              </a:lnSpc>
              <a:spcBef>
                <a:spcPts val="0"/>
              </a:spcBef>
              <a:spcAft>
                <a:spcPts val="0"/>
              </a:spcAft>
              <a:buSzPts val="1600"/>
              <a:buChar char="●"/>
            </a:pPr>
            <a:r>
              <a:rPr b="0" lang="en" sz="1600"/>
              <a:t>AP</a:t>
            </a:r>
            <a:endParaRPr b="0" sz="1600"/>
          </a:p>
          <a:p>
            <a:pPr indent="-330200" lvl="1" marL="914400" rtl="0" algn="l">
              <a:lnSpc>
                <a:spcPct val="115000"/>
              </a:lnSpc>
              <a:spcBef>
                <a:spcPts val="0"/>
              </a:spcBef>
              <a:spcAft>
                <a:spcPts val="0"/>
              </a:spcAft>
              <a:buSzPts val="1600"/>
              <a:buChar char="○"/>
            </a:pPr>
            <a:r>
              <a:rPr lang="en" sz="1600">
                <a:solidFill>
                  <a:schemeClr val="dk1"/>
                </a:solidFill>
              </a:rPr>
              <a:t>Selection of only 1 link if multiple links win channel access together.</a:t>
            </a:r>
            <a:endParaRPr sz="1600"/>
          </a:p>
          <a:p>
            <a:pPr indent="-330200" lvl="1" marL="914400" rtl="0" algn="l">
              <a:lnSpc>
                <a:spcPct val="115000"/>
              </a:lnSpc>
              <a:spcBef>
                <a:spcPts val="0"/>
              </a:spcBef>
              <a:spcAft>
                <a:spcPts val="0"/>
              </a:spcAft>
              <a:buSzPts val="1600"/>
              <a:buChar char="○"/>
            </a:pPr>
            <a:r>
              <a:rPr lang="en" sz="1600"/>
              <a:t>Transmitting RTS/MU-RTS to the TDM ML non-AP on only one link at a time. </a:t>
            </a:r>
            <a:endParaRPr sz="1600"/>
          </a:p>
          <a:p>
            <a:pPr indent="-330200" lvl="1" marL="914400" rtl="0" algn="l">
              <a:lnSpc>
                <a:spcPct val="115000"/>
              </a:lnSpc>
              <a:spcBef>
                <a:spcPts val="0"/>
              </a:spcBef>
              <a:spcAft>
                <a:spcPts val="0"/>
              </a:spcAft>
              <a:buClr>
                <a:schemeClr val="dk1"/>
              </a:buClr>
              <a:buSzPts val="1600"/>
              <a:buChar char="○"/>
            </a:pPr>
            <a:r>
              <a:rPr lang="en" sz="1600">
                <a:solidFill>
                  <a:schemeClr val="dk1"/>
                </a:solidFill>
              </a:rPr>
              <a:t>Note that this is anyway required when the AP is transmitting to a conventional non-STR non-AP, for example  in the following cases:</a:t>
            </a:r>
            <a:endParaRPr sz="1600">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To ensure time alignment in case channel access is not obtained at the same time on both the links</a:t>
            </a:r>
            <a:endParaRPr>
              <a:solidFill>
                <a:schemeClr val="dk1"/>
              </a:solidFill>
            </a:endParaRPr>
          </a:p>
          <a:p>
            <a:pPr indent="-317500" lvl="2" marL="1371600" rtl="0" algn="l">
              <a:lnSpc>
                <a:spcPct val="115000"/>
              </a:lnSpc>
              <a:spcBef>
                <a:spcPts val="0"/>
              </a:spcBef>
              <a:spcAft>
                <a:spcPts val="0"/>
              </a:spcAft>
              <a:buSzPts val="1400"/>
              <a:buChar char="■"/>
            </a:pPr>
            <a:r>
              <a:rPr lang="en"/>
              <a:t>Even if channel access is obtained on both links at the same time, there is a single PPDU to transmit or one link is sufficient to transmit all the data and is significantly better than the others, etc)</a:t>
            </a:r>
            <a:endParaRPr/>
          </a:p>
          <a:p>
            <a:pPr indent="0" lvl="0" marL="457200" rtl="0" algn="l">
              <a:lnSpc>
                <a:spcPct val="115000"/>
              </a:lnSpc>
              <a:spcBef>
                <a:spcPts val="500"/>
              </a:spcBef>
              <a:spcAft>
                <a:spcPts val="0"/>
              </a:spcAft>
              <a:buNone/>
            </a:pPr>
            <a:r>
              <a:t/>
            </a:r>
            <a:endParaRPr b="0" sz="1400"/>
          </a:p>
          <a:p>
            <a:pPr indent="0" lvl="0" marL="0" rtl="0" algn="l">
              <a:lnSpc>
                <a:spcPct val="115000"/>
              </a:lnSpc>
              <a:spcBef>
                <a:spcPts val="500"/>
              </a:spcBef>
              <a:spcAft>
                <a:spcPts val="0"/>
              </a:spcAft>
              <a:buNone/>
            </a:pPr>
            <a:r>
              <a:t/>
            </a:r>
            <a:endParaRPr b="0"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8"/>
          <p:cNvSpPr txBox="1"/>
          <p:nvPr>
            <p:ph idx="1" type="body"/>
          </p:nvPr>
        </p:nvSpPr>
        <p:spPr>
          <a:xfrm>
            <a:off x="182000" y="412875"/>
            <a:ext cx="87603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t>Conclusions</a:t>
            </a:r>
            <a:r>
              <a:rPr b="0" lang="en" sz="2200"/>
              <a:t> </a:t>
            </a:r>
            <a:endParaRPr sz="2200">
              <a:solidFill>
                <a:schemeClr val="dk1"/>
              </a:solidFill>
            </a:endParaRPr>
          </a:p>
          <a:p>
            <a:pPr indent="-330200" lvl="0" marL="457200" rtl="0" algn="l">
              <a:lnSpc>
                <a:spcPct val="115000"/>
              </a:lnSpc>
              <a:spcBef>
                <a:spcPts val="500"/>
              </a:spcBef>
              <a:spcAft>
                <a:spcPts val="0"/>
              </a:spcAft>
              <a:buSzPts val="1600"/>
              <a:buChar char="●"/>
            </a:pPr>
            <a:r>
              <a:rPr b="0" lang="en" sz="1600"/>
              <a:t>TDM ML is a useful approach for non-APs that:</a:t>
            </a:r>
            <a:endParaRPr b="0" sz="1600"/>
          </a:p>
          <a:p>
            <a:pPr indent="-330200" lvl="1" marL="914400" rtl="0" algn="l">
              <a:lnSpc>
                <a:spcPct val="115000"/>
              </a:lnSpc>
              <a:spcBef>
                <a:spcPts val="0"/>
              </a:spcBef>
              <a:spcAft>
                <a:spcPts val="0"/>
              </a:spcAft>
              <a:buClr>
                <a:schemeClr val="dk1"/>
              </a:buClr>
              <a:buSzPts val="1600"/>
              <a:buChar char="○"/>
            </a:pPr>
            <a:r>
              <a:rPr b="0" lang="en" sz="1600">
                <a:solidFill>
                  <a:schemeClr val="dk1"/>
                </a:solidFill>
              </a:rPr>
              <a:t>Cannot support simultaneous data transfer on more than one link. </a:t>
            </a:r>
            <a:endParaRPr b="0" sz="1600">
              <a:solidFill>
                <a:schemeClr val="dk1"/>
              </a:solidFill>
            </a:endParaRPr>
          </a:p>
          <a:p>
            <a:pPr indent="-330200" lvl="1" marL="914400" rtl="0" algn="l">
              <a:lnSpc>
                <a:spcPct val="115000"/>
              </a:lnSpc>
              <a:spcBef>
                <a:spcPts val="0"/>
              </a:spcBef>
              <a:spcAft>
                <a:spcPts val="0"/>
              </a:spcAft>
              <a:buClr>
                <a:schemeClr val="dk1"/>
              </a:buClr>
              <a:buSzPts val="1600"/>
              <a:buChar char="○"/>
            </a:pPr>
            <a:r>
              <a:rPr b="0" lang="en" sz="1600">
                <a:solidFill>
                  <a:schemeClr val="dk1"/>
                </a:solidFill>
              </a:rPr>
              <a:t>Fallback to a single radio chain for conserving power.</a:t>
            </a:r>
            <a:endParaRPr sz="1600">
              <a:solidFill>
                <a:schemeClr val="dk1"/>
              </a:solidFill>
            </a:endParaRPr>
          </a:p>
          <a:p>
            <a:pPr indent="-330200" lvl="0" marL="457200" rtl="0" algn="l">
              <a:lnSpc>
                <a:spcPct val="115000"/>
              </a:lnSpc>
              <a:spcBef>
                <a:spcPts val="0"/>
              </a:spcBef>
              <a:spcAft>
                <a:spcPts val="0"/>
              </a:spcAft>
              <a:buSzPts val="1600"/>
              <a:buChar char="●"/>
            </a:pPr>
            <a:r>
              <a:rPr b="0" lang="en" sz="1600"/>
              <a:t>TDM ML provides better performance than single link.  </a:t>
            </a:r>
            <a:r>
              <a:rPr b="0" lang="en" sz="1600">
                <a:solidFill>
                  <a:schemeClr val="dk1"/>
                </a:solidFill>
              </a:rPr>
              <a:t>The better performance of TDM ML over single link for throughput and latency are due to the following:</a:t>
            </a:r>
            <a:endParaRPr b="0" sz="1600">
              <a:solidFill>
                <a:schemeClr val="dk1"/>
              </a:solidFill>
            </a:endParaRPr>
          </a:p>
          <a:p>
            <a:pPr indent="-330200" lvl="1" marL="914400" rtl="0" algn="l">
              <a:lnSpc>
                <a:spcPct val="115000"/>
              </a:lnSpc>
              <a:spcBef>
                <a:spcPts val="0"/>
              </a:spcBef>
              <a:spcAft>
                <a:spcPts val="0"/>
              </a:spcAft>
              <a:buSzPts val="1600"/>
              <a:buChar char="○"/>
            </a:pPr>
            <a:r>
              <a:rPr b="0" lang="en" sz="1600">
                <a:solidFill>
                  <a:schemeClr val="dk1"/>
                </a:solidFill>
              </a:rPr>
              <a:t>Selection of the best instantaneous operating link. </a:t>
            </a:r>
            <a:endParaRPr b="0" sz="1600">
              <a:solidFill>
                <a:schemeClr val="dk1"/>
              </a:solidFill>
            </a:endParaRPr>
          </a:p>
          <a:p>
            <a:pPr indent="-330200" lvl="1" marL="914400" rtl="0" algn="l">
              <a:lnSpc>
                <a:spcPct val="115000"/>
              </a:lnSpc>
              <a:spcBef>
                <a:spcPts val="0"/>
              </a:spcBef>
              <a:spcAft>
                <a:spcPts val="0"/>
              </a:spcAft>
              <a:buSzPts val="1600"/>
              <a:buChar char="○"/>
            </a:pPr>
            <a:r>
              <a:rPr b="0" lang="en" sz="1600">
                <a:solidFill>
                  <a:schemeClr val="dk1"/>
                </a:solidFill>
              </a:rPr>
              <a:t>Higher channel access success by utilizing a higher capability STR AP to perform parallel channel access on different links and switching a single-radio </a:t>
            </a:r>
            <a:r>
              <a:rPr lang="en" sz="1600">
                <a:solidFill>
                  <a:schemeClr val="dk1"/>
                </a:solidFill>
              </a:rPr>
              <a:t>non-AP</a:t>
            </a:r>
            <a:r>
              <a:rPr b="0" lang="en" sz="1600">
                <a:solidFill>
                  <a:schemeClr val="dk1"/>
                </a:solidFill>
              </a:rPr>
              <a:t> to the TXOPs won by the AP on these different links.</a:t>
            </a:r>
            <a:endParaRPr b="0"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Performance gain can be explained as in any selection diversity schemes.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b="0" lang="en" sz="1600">
                <a:solidFill>
                  <a:schemeClr val="dk1"/>
                </a:solidFill>
              </a:rPr>
              <a:t>The performance of TDM ML matches the performance of conventional ML non-STR non-APs</a:t>
            </a:r>
            <a:endParaRPr b="0" sz="1600">
              <a:solidFill>
                <a:schemeClr val="dk1"/>
              </a:solidFill>
            </a:endParaRPr>
          </a:p>
          <a:p>
            <a:pPr indent="-330200" lvl="0" marL="457200" rtl="0" algn="l">
              <a:lnSpc>
                <a:spcPct val="115000"/>
              </a:lnSpc>
              <a:spcBef>
                <a:spcPts val="0"/>
              </a:spcBef>
              <a:spcAft>
                <a:spcPts val="0"/>
              </a:spcAft>
              <a:buClr>
                <a:schemeClr val="dk1"/>
              </a:buClr>
              <a:buSzPts val="1600"/>
              <a:buChar char="●"/>
            </a:pPr>
            <a:r>
              <a:rPr b="0" lang="en" sz="1600">
                <a:solidFill>
                  <a:schemeClr val="dk1"/>
                </a:solidFill>
              </a:rPr>
              <a:t>TDM ML requires low standardization effort, since most of the effort will be rolled up as part of ML standardization.</a:t>
            </a:r>
            <a:endParaRPr b="0" sz="1600">
              <a:solidFill>
                <a:schemeClr val="dk1"/>
              </a:solidFill>
            </a:endParaRPr>
          </a:p>
          <a:p>
            <a:pPr indent="0" lvl="0" marL="457200" rtl="0" algn="l">
              <a:lnSpc>
                <a:spcPct val="115000"/>
              </a:lnSpc>
              <a:spcBef>
                <a:spcPts val="500"/>
              </a:spcBef>
              <a:spcAft>
                <a:spcPts val="0"/>
              </a:spcAft>
              <a:buNone/>
            </a:pPr>
            <a:r>
              <a:t/>
            </a:r>
            <a:endParaRPr b="0" sz="1400"/>
          </a:p>
          <a:p>
            <a:pPr indent="0" lvl="0" marL="0" rtl="0" algn="l">
              <a:lnSpc>
                <a:spcPct val="115000"/>
              </a:lnSpc>
              <a:spcBef>
                <a:spcPts val="500"/>
              </a:spcBef>
              <a:spcAft>
                <a:spcPts val="0"/>
              </a:spcAft>
              <a:buNone/>
            </a:pPr>
            <a:r>
              <a:t/>
            </a:r>
            <a:endParaRPr b="0"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9"/>
          <p:cNvSpPr txBox="1"/>
          <p:nvPr>
            <p:ph idx="1" type="body"/>
          </p:nvPr>
        </p:nvSpPr>
        <p:spPr>
          <a:xfrm>
            <a:off x="345575" y="669975"/>
            <a:ext cx="8111700" cy="40323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a:t>Straw Poll 1</a:t>
            </a:r>
            <a:endParaRPr/>
          </a:p>
          <a:p>
            <a:pPr indent="0" lvl="0" marL="0" rtl="0" algn="just">
              <a:lnSpc>
                <a:spcPct val="115000"/>
              </a:lnSpc>
              <a:spcBef>
                <a:spcPts val="1200"/>
              </a:spcBef>
              <a:spcAft>
                <a:spcPts val="0"/>
              </a:spcAft>
              <a:buNone/>
            </a:pPr>
            <a:r>
              <a:rPr b="0" lang="en"/>
              <a:t>Do you support the concept of the multi-link operation for an enhanced single-link non-AP MLD that is defined as follows for R1</a:t>
            </a:r>
            <a:endParaRPr b="0"/>
          </a:p>
          <a:p>
            <a:pPr indent="-298450" lvl="0" marL="457200" rtl="0" algn="just">
              <a:lnSpc>
                <a:spcPct val="115000"/>
              </a:lnSpc>
              <a:spcBef>
                <a:spcPts val="1200"/>
              </a:spcBef>
              <a:spcAft>
                <a:spcPts val="0"/>
              </a:spcAft>
              <a:buSzPts val="1100"/>
              <a:buChar char="●"/>
            </a:pPr>
            <a:r>
              <a:rPr b="0" lang="en"/>
              <a:t>An MLD that can: 1) transmit or receive data/management frames to another MLD on a single link, and 2) listening on one or more links.</a:t>
            </a:r>
            <a:endParaRPr b="0"/>
          </a:p>
          <a:p>
            <a:pPr indent="-304800" lvl="1" marL="914400" rtl="0" algn="just">
              <a:lnSpc>
                <a:spcPct val="115000"/>
              </a:lnSpc>
              <a:spcBef>
                <a:spcPts val="0"/>
              </a:spcBef>
              <a:spcAft>
                <a:spcPts val="0"/>
              </a:spcAft>
              <a:buSzPts val="1200"/>
              <a:buChar char="○"/>
            </a:pPr>
            <a:r>
              <a:rPr b="0" lang="en" sz="1600"/>
              <a:t>The “listening” operation includes CCA as well as receiving initial control messages (e.g., RTS/MU-RTS)</a:t>
            </a:r>
            <a:endParaRPr b="0" sz="1600"/>
          </a:p>
          <a:p>
            <a:pPr indent="-304800" lvl="1" marL="914400" rtl="0" algn="just">
              <a:lnSpc>
                <a:spcPct val="115000"/>
              </a:lnSpc>
              <a:spcBef>
                <a:spcPts val="0"/>
              </a:spcBef>
              <a:spcAft>
                <a:spcPts val="0"/>
              </a:spcAft>
              <a:buSzPts val="1200"/>
              <a:buChar char="○"/>
            </a:pPr>
            <a:r>
              <a:rPr b="0" lang="en" sz="1600"/>
              <a:t>Link switch delay may be indicated by the non-AP MLD</a:t>
            </a:r>
            <a:endParaRPr b="0" sz="1600"/>
          </a:p>
          <a:p>
            <a:pPr indent="0" lvl="0" marL="914400" rtl="0" algn="just">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b="0" lang="en">
                <a:solidFill>
                  <a:schemeClr val="dk1"/>
                </a:solidFill>
              </a:rPr>
              <a:t>Y/N/A</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0"/>
          <p:cNvSpPr txBox="1"/>
          <p:nvPr>
            <p:ph idx="1" type="body"/>
          </p:nvPr>
        </p:nvSpPr>
        <p:spPr>
          <a:xfrm>
            <a:off x="686531" y="669975"/>
            <a:ext cx="7770900" cy="40323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a:t>Straw Poll 2</a:t>
            </a:r>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rPr b="0" lang="en">
                <a:solidFill>
                  <a:schemeClr val="dk1"/>
                </a:solidFill>
              </a:rPr>
              <a:t>Do you agree to define limitations for the first frame of a frame exchange sequence when a transmission occurs to a TDM/Single-radio MLD?</a:t>
            </a:r>
            <a:endParaRPr b="0">
              <a:solidFill>
                <a:schemeClr val="dk1"/>
              </a:solidFill>
            </a:endParaRPr>
          </a:p>
          <a:p>
            <a:pPr indent="-298450" lvl="0" marL="457200" rtl="0" algn="l">
              <a:lnSpc>
                <a:spcPct val="115000"/>
              </a:lnSpc>
              <a:spcBef>
                <a:spcPts val="500"/>
              </a:spcBef>
              <a:spcAft>
                <a:spcPts val="0"/>
              </a:spcAft>
              <a:buClr>
                <a:schemeClr val="dk1"/>
              </a:buClr>
              <a:buSzPts val="1100"/>
              <a:buChar char="●"/>
            </a:pPr>
            <a:r>
              <a:rPr b="0" lang="en">
                <a:solidFill>
                  <a:schemeClr val="dk1"/>
                </a:solidFill>
              </a:rPr>
              <a:t>The limitations are: spatial stream, MCS, PPDU type, frame type, accounting for link switch delay</a:t>
            </a:r>
            <a:endParaRPr b="0">
              <a:solidFill>
                <a:schemeClr val="dk1"/>
              </a:solidFill>
            </a:endParaRPr>
          </a:p>
          <a:p>
            <a:pPr indent="-298450" lvl="0" marL="457200" rtl="0" algn="l">
              <a:lnSpc>
                <a:spcPct val="115000"/>
              </a:lnSpc>
              <a:spcBef>
                <a:spcPts val="0"/>
              </a:spcBef>
              <a:spcAft>
                <a:spcPts val="0"/>
              </a:spcAft>
              <a:buClr>
                <a:schemeClr val="dk1"/>
              </a:buClr>
              <a:buSzPts val="1100"/>
              <a:buChar char="●"/>
            </a:pPr>
            <a:r>
              <a:rPr b="0" lang="en">
                <a:solidFill>
                  <a:schemeClr val="dk1"/>
                </a:solidFill>
              </a:rPr>
              <a:t>Note: Example: only 1 spatial stream, up to MCS 3, transmitted in non-HT PPDU, only supports RTS/MU-RTS </a:t>
            </a:r>
            <a:endParaRPr b="0">
              <a:solidFill>
                <a:schemeClr val="dk1"/>
              </a:solidFill>
            </a:endParaRPr>
          </a:p>
          <a:p>
            <a:pPr indent="0" lvl="0" marL="45720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rPr b="0" lang="en">
                <a:solidFill>
                  <a:schemeClr val="dk1"/>
                </a:solidFill>
              </a:rPr>
              <a:t>Y/N/A</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1"/>
          <p:cNvSpPr txBox="1"/>
          <p:nvPr>
            <p:ph idx="1" type="body"/>
          </p:nvPr>
        </p:nvSpPr>
        <p:spPr>
          <a:xfrm>
            <a:off x="686531" y="669975"/>
            <a:ext cx="7770900" cy="40323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a:t>Straw Poll 3</a:t>
            </a:r>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rPr b="0" lang="en">
                <a:solidFill>
                  <a:schemeClr val="dk1"/>
                </a:solidFill>
              </a:rPr>
              <a:t>Do you agree to defining Capability/parameter exchange to enable the above TDM/Single-radio MLD operation and limitations? The exact method is TBD.</a:t>
            </a:r>
            <a:endParaRPr b="0">
              <a:solidFill>
                <a:schemeClr val="dk1"/>
              </a:solidFill>
            </a:endParaRPr>
          </a:p>
          <a:p>
            <a:pPr indent="0" lvl="0" marL="45720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rPr b="0" lang="en">
                <a:solidFill>
                  <a:schemeClr val="dk1"/>
                </a:solidFill>
              </a:rPr>
              <a:t>Y/N/A</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a:p>
            <a:pPr indent="0" lvl="0" marL="0" rtl="0" algn="l">
              <a:lnSpc>
                <a:spcPct val="115000"/>
              </a:lnSpc>
              <a:spcBef>
                <a:spcPts val="500"/>
              </a:spcBef>
              <a:spcAft>
                <a:spcPts val="0"/>
              </a:spcAft>
              <a:buNone/>
            </a:pPr>
            <a:r>
              <a:t/>
            </a:r>
            <a:endParaRPr b="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642950" y="427250"/>
            <a:ext cx="84024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000"/>
              <a:t>Introduction</a:t>
            </a:r>
            <a:endParaRPr sz="2000"/>
          </a:p>
          <a:p>
            <a:pPr indent="0" lvl="0" marL="0" rtl="0" algn="l">
              <a:lnSpc>
                <a:spcPct val="115000"/>
              </a:lnSpc>
              <a:spcBef>
                <a:spcPts val="500"/>
              </a:spcBef>
              <a:spcAft>
                <a:spcPts val="0"/>
              </a:spcAft>
              <a:buNone/>
            </a:pPr>
            <a:r>
              <a:t/>
            </a:r>
            <a:endParaRPr b="0" sz="1500"/>
          </a:p>
          <a:p>
            <a:pPr indent="-342900" lvl="0" marL="457200" rtl="0" algn="l">
              <a:lnSpc>
                <a:spcPct val="115000"/>
              </a:lnSpc>
              <a:spcBef>
                <a:spcPts val="500"/>
              </a:spcBef>
              <a:spcAft>
                <a:spcPts val="0"/>
              </a:spcAft>
              <a:buSzPts val="1800"/>
              <a:buChar char="●"/>
            </a:pPr>
            <a:r>
              <a:rPr b="0" lang="en"/>
              <a:t>This presentation discusses scenarios, methods and benefits of a TDM multilink operation instead of conventional multilink. </a:t>
            </a:r>
            <a:endParaRPr b="0"/>
          </a:p>
          <a:p>
            <a:pPr indent="-342900" lvl="0" marL="457200" rtl="0" algn="l">
              <a:lnSpc>
                <a:spcPct val="115000"/>
              </a:lnSpc>
              <a:spcBef>
                <a:spcPts val="0"/>
              </a:spcBef>
              <a:spcAft>
                <a:spcPts val="0"/>
              </a:spcAft>
              <a:buSzPts val="1800"/>
              <a:buChar char="●"/>
            </a:pPr>
            <a:r>
              <a:rPr b="0" lang="en"/>
              <a:t>TDM multilink operation is especially suitable for non-AP STAs</a:t>
            </a:r>
            <a:endParaRPr b="0"/>
          </a:p>
          <a:p>
            <a:pPr indent="-342900" lvl="0" marL="457200" rtl="0" algn="l">
              <a:lnSpc>
                <a:spcPct val="115000"/>
              </a:lnSpc>
              <a:spcBef>
                <a:spcPts val="0"/>
              </a:spcBef>
              <a:spcAft>
                <a:spcPts val="0"/>
              </a:spcAft>
              <a:buSzPts val="1800"/>
              <a:buChar char="●"/>
            </a:pPr>
            <a:r>
              <a:rPr b="0" lang="en"/>
              <a:t>A similar scheme has been discussed in “IEEE 802.11-20/0</a:t>
            </a:r>
            <a:r>
              <a:rPr b="0" i="1" lang="en"/>
              <a:t>562r2 Enhanced multi-link single radio operation</a:t>
            </a:r>
            <a:r>
              <a:rPr b="0" lang="en"/>
              <a:t>”</a:t>
            </a:r>
            <a:endParaRPr b="0"/>
          </a:p>
          <a:p>
            <a:pPr indent="0" lvl="0" marL="457200" rtl="0" algn="l">
              <a:lnSpc>
                <a:spcPct val="115000"/>
              </a:lnSpc>
              <a:spcBef>
                <a:spcPts val="500"/>
              </a:spcBef>
              <a:spcAft>
                <a:spcPts val="0"/>
              </a:spcAft>
              <a:buNone/>
            </a:pPr>
            <a:r>
              <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idx="1" type="body"/>
          </p:nvPr>
        </p:nvSpPr>
        <p:spPr>
          <a:xfrm>
            <a:off x="272875" y="427250"/>
            <a:ext cx="86331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Multi-link and TDM Multi-link</a:t>
            </a:r>
            <a:endParaRPr b="0" sz="2200"/>
          </a:p>
          <a:p>
            <a:pPr indent="-323850" lvl="0" marL="457200" rtl="0" algn="l">
              <a:lnSpc>
                <a:spcPct val="115000"/>
              </a:lnSpc>
              <a:spcBef>
                <a:spcPts val="500"/>
              </a:spcBef>
              <a:spcAft>
                <a:spcPts val="0"/>
              </a:spcAft>
              <a:buSzPts val="1500"/>
              <a:buChar char="●"/>
            </a:pPr>
            <a:r>
              <a:rPr b="0" lang="en" sz="1500"/>
              <a:t>Multi-Link (ML) is a capability where a AP or non-AP can transmit/receive on multiple links.</a:t>
            </a:r>
            <a:endParaRPr b="0" sz="1500"/>
          </a:p>
          <a:p>
            <a:pPr indent="-323850" lvl="0" marL="457200" rtl="0" algn="l">
              <a:lnSpc>
                <a:spcPct val="115000"/>
              </a:lnSpc>
              <a:spcBef>
                <a:spcPts val="0"/>
              </a:spcBef>
              <a:spcAft>
                <a:spcPts val="0"/>
              </a:spcAft>
              <a:buSzPts val="1500"/>
              <a:buChar char="●"/>
            </a:pPr>
            <a:r>
              <a:rPr b="0" lang="en" sz="1500"/>
              <a:t>ML has two variations</a:t>
            </a:r>
            <a:endParaRPr b="0" sz="1500"/>
          </a:p>
          <a:p>
            <a:pPr indent="-323850" lvl="1" marL="914400" rtl="0" algn="l">
              <a:lnSpc>
                <a:spcPct val="115000"/>
              </a:lnSpc>
              <a:spcBef>
                <a:spcPts val="0"/>
              </a:spcBef>
              <a:spcAft>
                <a:spcPts val="0"/>
              </a:spcAft>
              <a:buSzPts val="1500"/>
              <a:buChar char="○"/>
            </a:pPr>
            <a:r>
              <a:rPr b="1" lang="en" sz="1500"/>
              <a:t>S</a:t>
            </a:r>
            <a:r>
              <a:rPr b="0" lang="en" sz="1500"/>
              <a:t>imultaneous </a:t>
            </a:r>
            <a:r>
              <a:rPr b="1" lang="en" sz="1500"/>
              <a:t>T</a:t>
            </a:r>
            <a:r>
              <a:rPr b="0" lang="en" sz="1500"/>
              <a:t>ransmit/</a:t>
            </a:r>
            <a:r>
              <a:rPr b="1" lang="en" sz="1500"/>
              <a:t>R</a:t>
            </a:r>
            <a:r>
              <a:rPr b="0" lang="en" sz="1500"/>
              <a:t>eceive (</a:t>
            </a:r>
            <a:r>
              <a:rPr b="1" lang="en" sz="1500"/>
              <a:t>STR</a:t>
            </a:r>
            <a:r>
              <a:rPr b="0" lang="en" sz="1500"/>
              <a:t>): where a device can simultaneously receive/perform CCA on one link while transmitting on the other link.</a:t>
            </a:r>
            <a:endParaRPr b="0" sz="1500"/>
          </a:p>
          <a:p>
            <a:pPr indent="-323850" lvl="1" marL="914400" rtl="0" algn="l">
              <a:lnSpc>
                <a:spcPct val="115000"/>
              </a:lnSpc>
              <a:spcBef>
                <a:spcPts val="0"/>
              </a:spcBef>
              <a:spcAft>
                <a:spcPts val="0"/>
              </a:spcAft>
              <a:buSzPts val="1500"/>
              <a:buChar char="○"/>
            </a:pPr>
            <a:r>
              <a:rPr b="1" lang="en" sz="1500"/>
              <a:t>N</a:t>
            </a:r>
            <a:r>
              <a:rPr b="0" lang="en" sz="1500"/>
              <a:t>on-</a:t>
            </a:r>
            <a:r>
              <a:rPr b="1" lang="en" sz="1500"/>
              <a:t>S</a:t>
            </a:r>
            <a:r>
              <a:rPr b="0" lang="en" sz="1500"/>
              <a:t>imultaneous </a:t>
            </a:r>
            <a:r>
              <a:rPr b="1" lang="en" sz="1500"/>
              <a:t>T</a:t>
            </a:r>
            <a:r>
              <a:rPr b="0" lang="en" sz="1500"/>
              <a:t>ransmit/</a:t>
            </a:r>
            <a:r>
              <a:rPr b="1" lang="en" sz="1500"/>
              <a:t>R</a:t>
            </a:r>
            <a:r>
              <a:rPr b="0" lang="en" sz="1500"/>
              <a:t>eceive(</a:t>
            </a:r>
            <a:r>
              <a:rPr b="1" lang="en" sz="1500"/>
              <a:t>non-STR</a:t>
            </a:r>
            <a:r>
              <a:rPr b="0" lang="en" sz="1500"/>
              <a:t>): where a device cannot do the above. Such devices may however be able to simultaneously receive on both links or transmit on both links.</a:t>
            </a:r>
            <a:endParaRPr b="0" sz="1500"/>
          </a:p>
          <a:p>
            <a:pPr indent="-323850" lvl="0" marL="457200" rtl="0" algn="l">
              <a:lnSpc>
                <a:spcPct val="115000"/>
              </a:lnSpc>
              <a:spcBef>
                <a:spcPts val="0"/>
              </a:spcBef>
              <a:spcAft>
                <a:spcPts val="0"/>
              </a:spcAft>
              <a:buSzPts val="1500"/>
              <a:buChar char="●"/>
            </a:pPr>
            <a:r>
              <a:rPr b="0" lang="en" sz="1500"/>
              <a:t>It is expected that APs will be STR while most non-APs will be non-STR. This is because STR requires 2 or more radios with sufficient isolation.</a:t>
            </a:r>
            <a:endParaRPr b="0" sz="1500"/>
          </a:p>
          <a:p>
            <a:pPr indent="-323850" lvl="0" marL="457200" rtl="0" algn="l">
              <a:lnSpc>
                <a:spcPct val="115000"/>
              </a:lnSpc>
              <a:spcBef>
                <a:spcPts val="0"/>
              </a:spcBef>
              <a:spcAft>
                <a:spcPts val="0"/>
              </a:spcAft>
              <a:buSzPts val="1500"/>
              <a:buChar char="●"/>
            </a:pPr>
            <a:r>
              <a:rPr b="0" lang="en" sz="1500"/>
              <a:t>This implies that the realistic performance upper-bound of ML in 11be will be achieved in a network consisting of STR APs connected to non-STR non-APs.</a:t>
            </a:r>
            <a:endParaRPr b="0" sz="1500"/>
          </a:p>
          <a:p>
            <a:pPr indent="-323850" lvl="0" marL="457200" rtl="0" algn="l">
              <a:lnSpc>
                <a:spcPct val="115000"/>
              </a:lnSpc>
              <a:spcBef>
                <a:spcPts val="0"/>
              </a:spcBef>
              <a:spcAft>
                <a:spcPts val="0"/>
              </a:spcAft>
              <a:buSzPts val="1500"/>
              <a:buChar char="●"/>
            </a:pPr>
            <a:r>
              <a:rPr b="0" lang="en" sz="1500"/>
              <a:t>However, such a network still requires non-APs to have multiple radios in order to perform conventional non-STR ML operation (i.e. simultaneous receive or simultaneous transmit capability)</a:t>
            </a:r>
            <a:endParaRPr b="0" sz="1500"/>
          </a:p>
          <a:p>
            <a:pPr indent="-323850" lvl="0" marL="457200" rtl="0" algn="l">
              <a:lnSpc>
                <a:spcPct val="115000"/>
              </a:lnSpc>
              <a:spcBef>
                <a:spcPts val="0"/>
              </a:spcBef>
              <a:spcAft>
                <a:spcPts val="0"/>
              </a:spcAft>
              <a:buSzPts val="1500"/>
              <a:buChar char="●"/>
            </a:pPr>
            <a:r>
              <a:rPr b="0" lang="en" sz="1500"/>
              <a:t>TDM ML is a feature that allows non-APs to attain the performance of non-STR ML without multiple transmit/receive capable radios in 5G/6G.</a:t>
            </a:r>
            <a:endParaRPr b="0"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idx="1" type="body"/>
          </p:nvPr>
        </p:nvSpPr>
        <p:spPr>
          <a:xfrm>
            <a:off x="182000" y="427250"/>
            <a:ext cx="86877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TDM Multi-link operation</a:t>
            </a:r>
            <a:endParaRPr b="0" sz="2200"/>
          </a:p>
          <a:p>
            <a:pPr indent="-330200" lvl="0" marL="457200" rtl="0" algn="l">
              <a:lnSpc>
                <a:spcPct val="115000"/>
              </a:lnSpc>
              <a:spcBef>
                <a:spcPts val="500"/>
              </a:spcBef>
              <a:spcAft>
                <a:spcPts val="0"/>
              </a:spcAft>
              <a:buSzPts val="1600"/>
              <a:buChar char="●"/>
            </a:pPr>
            <a:r>
              <a:rPr b="0" lang="en" sz="1600"/>
              <a:t>Time Division Multiplexed Multi-Link (TDM ML) is a variation of Multi-link that does not require a non-AP to have two or more transmit/receive capable radios.</a:t>
            </a:r>
            <a:endParaRPr b="0" sz="1600"/>
          </a:p>
          <a:p>
            <a:pPr indent="-330200" lvl="0" marL="457200" rtl="0" algn="l">
              <a:lnSpc>
                <a:spcPct val="115000"/>
              </a:lnSpc>
              <a:spcBef>
                <a:spcPts val="0"/>
              </a:spcBef>
              <a:spcAft>
                <a:spcPts val="0"/>
              </a:spcAft>
              <a:buSzPts val="1600"/>
              <a:buChar char="●"/>
            </a:pPr>
            <a:r>
              <a:rPr b="0" lang="en" sz="1600"/>
              <a:t>Transmission of DL/UL data is limited to one link at a time, with multiple links being used for such transmissions in a TDM manner within the multilink framework.</a:t>
            </a:r>
            <a:endParaRPr b="0" sz="1600"/>
          </a:p>
          <a:p>
            <a:pPr indent="-330200" lvl="0" marL="457200" rtl="0" algn="l">
              <a:lnSpc>
                <a:spcPct val="115000"/>
              </a:lnSpc>
              <a:spcBef>
                <a:spcPts val="0"/>
              </a:spcBef>
              <a:spcAft>
                <a:spcPts val="0"/>
              </a:spcAft>
              <a:buSzPts val="1600"/>
              <a:buChar char="●"/>
            </a:pPr>
            <a:r>
              <a:rPr b="0" lang="en" sz="1600"/>
              <a:t>The link on which transmission of DL/UL data occurs at a given time is referred to as the “operating link” for that time. </a:t>
            </a:r>
            <a:endParaRPr b="0" sz="1600"/>
          </a:p>
          <a:p>
            <a:pPr indent="-330200" lvl="0" marL="457200" rtl="0" algn="l">
              <a:lnSpc>
                <a:spcPct val="115000"/>
              </a:lnSpc>
              <a:spcBef>
                <a:spcPts val="0"/>
              </a:spcBef>
              <a:spcAft>
                <a:spcPts val="0"/>
              </a:spcAft>
              <a:buSzPts val="1600"/>
              <a:buChar char="●"/>
            </a:pPr>
            <a:r>
              <a:rPr b="0" lang="en" sz="1600"/>
              <a:t>In addition to DL/UL data transmission, a “listen” activity is defined where the non-AP monitors one or more links for the start of such a DL/UL transmission. The start can be through an RTS/MU-RTS. The “listen” activity may be supported concurrently on multiple links.</a:t>
            </a:r>
            <a:endParaRPr b="0" sz="1600"/>
          </a:p>
          <a:p>
            <a:pPr indent="-330200" lvl="0" marL="457200" rtl="0" algn="l">
              <a:lnSpc>
                <a:spcPct val="115000"/>
              </a:lnSpc>
              <a:spcBef>
                <a:spcPts val="0"/>
              </a:spcBef>
              <a:spcAft>
                <a:spcPts val="0"/>
              </a:spcAft>
              <a:buSzPts val="1600"/>
              <a:buChar char="●"/>
            </a:pPr>
            <a:r>
              <a:rPr b="0" lang="en" sz="1600"/>
              <a:t>TDM ML operation involves the following: </a:t>
            </a:r>
            <a:endParaRPr b="0" sz="1600"/>
          </a:p>
          <a:p>
            <a:pPr indent="-330200" lvl="1" marL="914400" rtl="0" algn="l">
              <a:lnSpc>
                <a:spcPct val="115000"/>
              </a:lnSpc>
              <a:spcBef>
                <a:spcPts val="0"/>
              </a:spcBef>
              <a:spcAft>
                <a:spcPts val="0"/>
              </a:spcAft>
              <a:buSzPts val="1600"/>
              <a:buChar char="○"/>
            </a:pPr>
            <a:r>
              <a:rPr b="0" lang="en" sz="1600"/>
              <a:t>Conditions for switching the operating link </a:t>
            </a:r>
            <a:endParaRPr b="0" sz="1600"/>
          </a:p>
          <a:p>
            <a:pPr indent="-330200" lvl="1" marL="914400" rtl="0" algn="l">
              <a:lnSpc>
                <a:spcPct val="115000"/>
              </a:lnSpc>
              <a:spcBef>
                <a:spcPts val="0"/>
              </a:spcBef>
              <a:spcAft>
                <a:spcPts val="0"/>
              </a:spcAft>
              <a:buSzPts val="1600"/>
              <a:buChar char="○"/>
            </a:pPr>
            <a:r>
              <a:rPr b="0" lang="en" sz="1600"/>
              <a:t>Indication of the new operating link </a:t>
            </a:r>
            <a:endParaRPr b="0" sz="1600"/>
          </a:p>
          <a:p>
            <a:pPr indent="-330200" lvl="1" marL="914400" rtl="0" algn="l">
              <a:lnSpc>
                <a:spcPct val="115000"/>
              </a:lnSpc>
              <a:spcBef>
                <a:spcPts val="0"/>
              </a:spcBef>
              <a:spcAft>
                <a:spcPts val="0"/>
              </a:spcAft>
              <a:buSzPts val="1600"/>
              <a:buChar char="○"/>
            </a:pPr>
            <a:r>
              <a:rPr b="0" lang="en" sz="1600"/>
              <a:t>Capability and other parameter negotiation for both links depending on the transmitter/receiver capability</a:t>
            </a:r>
            <a:endParaRPr b="0" sz="1600"/>
          </a:p>
          <a:p>
            <a:pPr indent="0" lvl="0" marL="914400" rtl="0" algn="l">
              <a:lnSpc>
                <a:spcPct val="115000"/>
              </a:lnSpc>
              <a:spcBef>
                <a:spcPts val="500"/>
              </a:spcBef>
              <a:spcAft>
                <a:spcPts val="0"/>
              </a:spcAft>
              <a:buNone/>
            </a:pPr>
            <a:r>
              <a:t/>
            </a:r>
            <a:endParaRPr sz="1600"/>
          </a:p>
          <a:p>
            <a:pPr indent="0" lvl="0" marL="457200" rtl="0" algn="l">
              <a:lnSpc>
                <a:spcPct val="115000"/>
              </a:lnSpc>
              <a:spcBef>
                <a:spcPts val="500"/>
              </a:spcBef>
              <a:spcAft>
                <a:spcPts val="0"/>
              </a:spcAft>
              <a:buNone/>
            </a:pPr>
            <a:r>
              <a:t/>
            </a:r>
            <a:endParaRPr b="0"/>
          </a:p>
          <a:p>
            <a:pPr indent="0" lvl="0" marL="457200" rtl="0" algn="l">
              <a:lnSpc>
                <a:spcPct val="115000"/>
              </a:lnSpc>
              <a:spcBef>
                <a:spcPts val="500"/>
              </a:spcBef>
              <a:spcAft>
                <a:spcPts val="0"/>
              </a:spcAft>
              <a:buNone/>
            </a:pPr>
            <a:r>
              <a:t/>
            </a:r>
            <a:endParaRPr b="0"/>
          </a:p>
          <a:p>
            <a:pPr indent="0" lvl="0" marL="457200" rtl="0" algn="l">
              <a:lnSpc>
                <a:spcPct val="115000"/>
              </a:lnSpc>
              <a:spcBef>
                <a:spcPts val="500"/>
              </a:spcBef>
              <a:spcAft>
                <a:spcPts val="0"/>
              </a:spcAft>
              <a:buNone/>
            </a:pPr>
            <a:r>
              <a:t/>
            </a:r>
            <a:endParaRPr b="0"/>
          </a:p>
          <a:p>
            <a:pPr indent="0" lvl="0" marL="457200" rtl="0" algn="l">
              <a:lnSpc>
                <a:spcPct val="115000"/>
              </a:lnSpc>
              <a:spcBef>
                <a:spcPts val="500"/>
              </a:spcBef>
              <a:spcAft>
                <a:spcPts val="0"/>
              </a:spcAft>
              <a:buNone/>
            </a:pPr>
            <a:r>
              <a:t/>
            </a:r>
            <a:endParaRPr b="0"/>
          </a:p>
          <a:p>
            <a:pPr indent="0" lvl="0" marL="0" rtl="0" algn="l">
              <a:lnSpc>
                <a:spcPct val="115000"/>
              </a:lnSpc>
              <a:spcBef>
                <a:spcPts val="500"/>
              </a:spcBef>
              <a:spcAft>
                <a:spcPts val="0"/>
              </a:spcAft>
              <a:buNone/>
            </a:pPr>
            <a:r>
              <a:t/>
            </a:r>
            <a:endParaRPr b="0"/>
          </a:p>
          <a:p>
            <a:pPr indent="0" lvl="0" marL="457200" rtl="0" algn="l">
              <a:lnSpc>
                <a:spcPct val="115000"/>
              </a:lnSpc>
              <a:spcBef>
                <a:spcPts val="500"/>
              </a:spcBef>
              <a:spcAft>
                <a:spcPts val="0"/>
              </a:spcAft>
              <a:buNone/>
            </a:pPr>
            <a:r>
              <a:t/>
            </a:r>
            <a:endParaRPr b="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idx="1" type="body"/>
          </p:nvPr>
        </p:nvSpPr>
        <p:spPr>
          <a:xfrm>
            <a:off x="200175" y="427250"/>
            <a:ext cx="86733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Conditions for </a:t>
            </a:r>
            <a:r>
              <a:rPr lang="en" sz="2200">
                <a:solidFill>
                  <a:schemeClr val="dk1"/>
                </a:solidFill>
              </a:rPr>
              <a:t>switching the operating link (1)</a:t>
            </a:r>
            <a:endParaRPr sz="2200">
              <a:solidFill>
                <a:schemeClr val="dk1"/>
              </a:solidFill>
            </a:endParaRPr>
          </a:p>
          <a:p>
            <a:pPr indent="0" lvl="0" marL="0" rtl="0" algn="l">
              <a:lnSpc>
                <a:spcPct val="115000"/>
              </a:lnSpc>
              <a:spcBef>
                <a:spcPts val="500"/>
              </a:spcBef>
              <a:spcAft>
                <a:spcPts val="0"/>
              </a:spcAft>
              <a:buNone/>
            </a:pPr>
            <a:r>
              <a:rPr b="0" lang="en" sz="1600"/>
              <a:t>The current “operating” link for data transmission (DL/UL) can be chosen by the AP or by the non-AP.  </a:t>
            </a:r>
            <a:r>
              <a:rPr b="0" lang="en" sz="1600"/>
              <a:t>The  operating link can be chosen based on one or more of the following conditions:</a:t>
            </a:r>
            <a:endParaRPr b="0" sz="1600"/>
          </a:p>
          <a:p>
            <a:pPr indent="0" lvl="0" marL="0" rtl="0" algn="l">
              <a:lnSpc>
                <a:spcPct val="115000"/>
              </a:lnSpc>
              <a:spcBef>
                <a:spcPts val="500"/>
              </a:spcBef>
              <a:spcAft>
                <a:spcPts val="0"/>
              </a:spcAft>
              <a:buNone/>
            </a:pPr>
            <a:r>
              <a:t/>
            </a:r>
            <a:endParaRPr b="0" sz="1600"/>
          </a:p>
          <a:p>
            <a:pPr indent="-330200" lvl="0" marL="457200" rtl="0" algn="l">
              <a:lnSpc>
                <a:spcPct val="115000"/>
              </a:lnSpc>
              <a:spcBef>
                <a:spcPts val="0"/>
              </a:spcBef>
              <a:spcAft>
                <a:spcPts val="0"/>
              </a:spcAft>
              <a:buClr>
                <a:schemeClr val="dk1"/>
              </a:buClr>
              <a:buSzPts val="1600"/>
              <a:buFont typeface="Times New Roman"/>
              <a:buChar char="●"/>
            </a:pPr>
            <a:r>
              <a:rPr b="0" lang="en" sz="1600">
                <a:solidFill>
                  <a:schemeClr val="dk1"/>
                </a:solidFill>
              </a:rPr>
              <a:t>Condition 1 (Dynamic):</a:t>
            </a:r>
            <a:endParaRPr b="0" sz="1600">
              <a:solidFill>
                <a:schemeClr val="dk1"/>
              </a:solidFill>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rPr>
              <a:t>The operating link can be whichever wins channel access earlier</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rPr>
              <a:t>Also, the AP/non-AP can exchange data for a given TXOP on one link and subsequently exchange data on another TXOP on a different link, based on channel access success on the different links.</a:t>
            </a:r>
            <a:endParaRPr sz="1600">
              <a:solidFill>
                <a:schemeClr val="dk1"/>
              </a:solidFill>
            </a:endParaRPr>
          </a:p>
          <a:p>
            <a:pPr indent="-330200" lvl="0" marL="457200" rtl="0" algn="l">
              <a:lnSpc>
                <a:spcPct val="115000"/>
              </a:lnSpc>
              <a:spcBef>
                <a:spcPts val="0"/>
              </a:spcBef>
              <a:spcAft>
                <a:spcPts val="0"/>
              </a:spcAft>
              <a:buClr>
                <a:schemeClr val="dk1"/>
              </a:buClr>
              <a:buSzPts val="1600"/>
              <a:buFont typeface="Times New Roman"/>
              <a:buChar char="●"/>
            </a:pPr>
            <a:r>
              <a:rPr b="0" lang="en" sz="1600">
                <a:solidFill>
                  <a:schemeClr val="dk1"/>
                </a:solidFill>
              </a:rPr>
              <a:t>Condition 2 (Semi-static):</a:t>
            </a:r>
            <a:endParaRPr b="0" sz="1600">
              <a:solidFill>
                <a:schemeClr val="dk1"/>
              </a:solidFill>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rPr>
              <a:t>Measurements by AP or/and non-AP (through background scanning, etc). </a:t>
            </a:r>
            <a:endParaRPr sz="1600">
              <a:solidFill>
                <a:schemeClr val="dk1"/>
              </a:solidFill>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rPr>
              <a:t>Operating link can be switched from a “worse” to a “better” one, based on channel quality parameters (estimated data rate, observed error, load balancing, interference etc).</a:t>
            </a:r>
            <a:endParaRPr b="0" sz="1600"/>
          </a:p>
          <a:p>
            <a:pPr indent="0" lvl="0" marL="0" rtl="0" algn="l">
              <a:lnSpc>
                <a:spcPct val="115000"/>
              </a:lnSpc>
              <a:spcBef>
                <a:spcPts val="500"/>
              </a:spcBef>
              <a:spcAft>
                <a:spcPts val="0"/>
              </a:spcAft>
              <a:buNone/>
            </a:pPr>
            <a:r>
              <a:t/>
            </a:r>
            <a:endParaRPr b="0"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ph idx="1" type="body"/>
          </p:nvPr>
        </p:nvSpPr>
        <p:spPr>
          <a:xfrm>
            <a:off x="272875" y="427250"/>
            <a:ext cx="87726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Conditions for switching the operating link (2)</a:t>
            </a:r>
            <a:endParaRPr sz="2200">
              <a:solidFill>
                <a:schemeClr val="dk1"/>
              </a:solidFill>
            </a:endParaRPr>
          </a:p>
          <a:p>
            <a:pPr indent="0" lvl="0" marL="0" rtl="0" algn="l">
              <a:lnSpc>
                <a:spcPct val="115000"/>
              </a:lnSpc>
              <a:spcBef>
                <a:spcPts val="500"/>
              </a:spcBef>
              <a:spcAft>
                <a:spcPts val="0"/>
              </a:spcAft>
              <a:buNone/>
            </a:pPr>
            <a:r>
              <a:rPr b="0" lang="en">
                <a:solidFill>
                  <a:schemeClr val="dk1"/>
                </a:solidFill>
              </a:rPr>
              <a:t>Example 1:</a:t>
            </a:r>
            <a:endParaRPr b="0">
              <a:solidFill>
                <a:schemeClr val="dk1"/>
              </a:solidFill>
            </a:endParaRPr>
          </a:p>
          <a:p>
            <a:pPr indent="-330200" lvl="0" marL="457200" rtl="0" algn="l">
              <a:lnSpc>
                <a:spcPct val="115000"/>
              </a:lnSpc>
              <a:spcBef>
                <a:spcPts val="500"/>
              </a:spcBef>
              <a:spcAft>
                <a:spcPts val="0"/>
              </a:spcAft>
              <a:buClr>
                <a:schemeClr val="dk1"/>
              </a:buClr>
              <a:buSzPts val="1600"/>
              <a:buChar char="●"/>
            </a:pPr>
            <a:r>
              <a:rPr b="0" lang="en" sz="1600">
                <a:solidFill>
                  <a:schemeClr val="dk1"/>
                </a:solidFill>
              </a:rPr>
              <a:t>AP sends an RTS or MU-RTS on the better link or the one on which it wins channel access earlier, provided the single radio non-AP can listen on both links</a:t>
            </a:r>
            <a:endParaRPr b="0" sz="1600">
              <a:solidFill>
                <a:schemeClr val="dk1"/>
              </a:solidFill>
            </a:endParaRPr>
          </a:p>
          <a:p>
            <a:pPr indent="-330200" lvl="0" marL="457200" rtl="0" algn="l">
              <a:lnSpc>
                <a:spcPct val="115000"/>
              </a:lnSpc>
              <a:spcBef>
                <a:spcPts val="0"/>
              </a:spcBef>
              <a:spcAft>
                <a:spcPts val="0"/>
              </a:spcAft>
              <a:buClr>
                <a:schemeClr val="dk1"/>
              </a:buClr>
              <a:buSzPts val="1600"/>
              <a:buChar char="●"/>
            </a:pPr>
            <a:r>
              <a:rPr b="0" lang="en" sz="1600">
                <a:solidFill>
                  <a:schemeClr val="dk1"/>
                </a:solidFill>
              </a:rPr>
              <a:t>The  non-AP responds with a CTS on the chosen link.</a:t>
            </a:r>
            <a:endParaRPr b="0" sz="1600">
              <a:solidFill>
                <a:schemeClr val="dk1"/>
              </a:solidFill>
            </a:endParaRPr>
          </a:p>
          <a:p>
            <a:pPr indent="-330200" lvl="0" marL="457200" rtl="0" algn="l">
              <a:lnSpc>
                <a:spcPct val="115000"/>
              </a:lnSpc>
              <a:spcBef>
                <a:spcPts val="0"/>
              </a:spcBef>
              <a:spcAft>
                <a:spcPts val="0"/>
              </a:spcAft>
              <a:buClr>
                <a:schemeClr val="dk1"/>
              </a:buClr>
              <a:buSzPts val="1600"/>
              <a:buChar char="●"/>
            </a:pPr>
            <a:r>
              <a:rPr b="0" lang="en" sz="1600">
                <a:solidFill>
                  <a:schemeClr val="dk1"/>
                </a:solidFill>
              </a:rPr>
              <a:t>Transmission may continue on the chosen link for the current TXOP or may switch to another link.</a:t>
            </a:r>
            <a:endParaRPr b="0" sz="1600">
              <a:solidFill>
                <a:schemeClr val="dk1"/>
              </a:solidFill>
            </a:endParaRPr>
          </a:p>
          <a:p>
            <a:pPr indent="0" lvl="0" marL="0" rtl="0" algn="l">
              <a:lnSpc>
                <a:spcPct val="115000"/>
              </a:lnSpc>
              <a:spcBef>
                <a:spcPts val="500"/>
              </a:spcBef>
              <a:spcAft>
                <a:spcPts val="0"/>
              </a:spcAft>
              <a:buNone/>
            </a:pPr>
            <a:r>
              <a:t/>
            </a:r>
            <a:endParaRPr sz="2200">
              <a:solidFill>
                <a:schemeClr val="dk1"/>
              </a:solidFill>
            </a:endParaRPr>
          </a:p>
          <a:p>
            <a:pPr indent="0" lvl="0" marL="0" rtl="0" algn="l">
              <a:lnSpc>
                <a:spcPct val="115000"/>
              </a:lnSpc>
              <a:spcBef>
                <a:spcPts val="500"/>
              </a:spcBef>
              <a:spcAft>
                <a:spcPts val="0"/>
              </a:spcAft>
              <a:buNone/>
            </a:pPr>
            <a:r>
              <a:rPr b="0" lang="en">
                <a:solidFill>
                  <a:schemeClr val="dk1"/>
                </a:solidFill>
              </a:rPr>
              <a:t>Example 2</a:t>
            </a:r>
            <a:endParaRPr b="0">
              <a:solidFill>
                <a:schemeClr val="dk1"/>
              </a:solidFill>
            </a:endParaRPr>
          </a:p>
          <a:p>
            <a:pPr indent="-330200" lvl="0" marL="457200" marR="0" rtl="0" algn="l">
              <a:lnSpc>
                <a:spcPct val="115000"/>
              </a:lnSpc>
              <a:spcBef>
                <a:spcPts val="500"/>
              </a:spcBef>
              <a:spcAft>
                <a:spcPts val="0"/>
              </a:spcAft>
              <a:buClr>
                <a:schemeClr val="dk1"/>
              </a:buClr>
              <a:buSzPts val="1600"/>
              <a:buChar char="●"/>
            </a:pPr>
            <a:r>
              <a:rPr b="0" lang="en" sz="1600">
                <a:solidFill>
                  <a:schemeClr val="dk1"/>
                </a:solidFill>
              </a:rPr>
              <a:t>AP may win a TXOP on link1 and exchange data with a single radio non-AP.</a:t>
            </a:r>
            <a:endParaRPr b="0" sz="1600">
              <a:solidFill>
                <a:schemeClr val="dk1"/>
              </a:solidFill>
            </a:endParaRPr>
          </a:p>
          <a:p>
            <a:pPr indent="-330200" lvl="0" marL="457200" marR="0" rtl="0" algn="l">
              <a:lnSpc>
                <a:spcPct val="115000"/>
              </a:lnSpc>
              <a:spcBef>
                <a:spcPts val="0"/>
              </a:spcBef>
              <a:spcAft>
                <a:spcPts val="0"/>
              </a:spcAft>
              <a:buClr>
                <a:schemeClr val="dk1"/>
              </a:buClr>
              <a:buSzPts val="1600"/>
              <a:buChar char="●"/>
            </a:pPr>
            <a:r>
              <a:rPr b="0" lang="en" sz="1600">
                <a:solidFill>
                  <a:schemeClr val="dk1"/>
                </a:solidFill>
              </a:rPr>
              <a:t>Subsequently AP may win a TXOP on link2 even before the end of the TXOP on link1.    </a:t>
            </a:r>
            <a:endParaRPr b="0" sz="1600">
              <a:solidFill>
                <a:schemeClr val="dk1"/>
              </a:solidFill>
            </a:endParaRPr>
          </a:p>
          <a:p>
            <a:pPr indent="-330200" lvl="0" marL="457200" marR="0" rtl="0" algn="l">
              <a:lnSpc>
                <a:spcPct val="115000"/>
              </a:lnSpc>
              <a:spcBef>
                <a:spcPts val="0"/>
              </a:spcBef>
              <a:spcAft>
                <a:spcPts val="0"/>
              </a:spcAft>
              <a:buClr>
                <a:schemeClr val="dk1"/>
              </a:buClr>
              <a:buSzPts val="1600"/>
              <a:buChar char="●"/>
            </a:pPr>
            <a:r>
              <a:rPr b="0" lang="en" sz="1600">
                <a:solidFill>
                  <a:schemeClr val="dk1"/>
                </a:solidFill>
              </a:rPr>
              <a:t>AP indicates to STA on link1 to expect DL/UL data on link2 as a part of the TXOP on link2</a:t>
            </a:r>
            <a:r>
              <a:rPr lang="en" sz="1600">
                <a:solidFill>
                  <a:schemeClr val="dk1"/>
                </a:solidFill>
              </a:rPr>
              <a:t>.</a:t>
            </a:r>
            <a:endParaRPr sz="1600">
              <a:solidFill>
                <a:schemeClr val="dk1"/>
              </a:solidFill>
            </a:endParaRPr>
          </a:p>
          <a:p>
            <a:pPr indent="0" lvl="0" marL="0" rtl="0" algn="l">
              <a:lnSpc>
                <a:spcPct val="115000"/>
              </a:lnSpc>
              <a:spcBef>
                <a:spcPts val="500"/>
              </a:spcBef>
              <a:spcAft>
                <a:spcPts val="0"/>
              </a:spcAft>
              <a:buNone/>
            </a:pPr>
            <a:r>
              <a:t/>
            </a:r>
            <a:endParaRPr b="0"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idx="1" type="body"/>
          </p:nvPr>
        </p:nvSpPr>
        <p:spPr>
          <a:xfrm>
            <a:off x="127475" y="503450"/>
            <a:ext cx="89181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Indication of the new operating link</a:t>
            </a:r>
            <a:endParaRPr b="0" sz="2200"/>
          </a:p>
          <a:p>
            <a:pPr indent="0" lvl="0" marL="0" rtl="0" algn="l">
              <a:lnSpc>
                <a:spcPct val="115000"/>
              </a:lnSpc>
              <a:spcBef>
                <a:spcPts val="500"/>
              </a:spcBef>
              <a:spcAft>
                <a:spcPts val="0"/>
              </a:spcAft>
              <a:buNone/>
            </a:pPr>
            <a:r>
              <a:rPr b="0" lang="en" sz="1600"/>
              <a:t>The new operating link for DL/UL can be set using one of the following methods (each method involves a different receiver capability at the non-AP):</a:t>
            </a:r>
            <a:endParaRPr b="0" sz="1600"/>
          </a:p>
          <a:p>
            <a:pPr indent="0" lvl="0" marL="0" rtl="0" algn="l">
              <a:lnSpc>
                <a:spcPct val="115000"/>
              </a:lnSpc>
              <a:spcBef>
                <a:spcPts val="500"/>
              </a:spcBef>
              <a:spcAft>
                <a:spcPts val="0"/>
              </a:spcAft>
              <a:buNone/>
            </a:pPr>
            <a:r>
              <a:rPr b="0" lang="en" sz="1600"/>
              <a:t>Method</a:t>
            </a:r>
            <a:r>
              <a:rPr b="0" lang="en" sz="1600"/>
              <a:t> 1: </a:t>
            </a:r>
            <a:r>
              <a:rPr b="0" lang="en" sz="1600">
                <a:solidFill>
                  <a:schemeClr val="dk1"/>
                </a:solidFill>
              </a:rPr>
              <a:t> Explicit indication on the current link </a:t>
            </a:r>
            <a:endParaRPr b="0" sz="1600">
              <a:solidFill>
                <a:schemeClr val="dk1"/>
              </a:solidFill>
            </a:endParaRPr>
          </a:p>
          <a:p>
            <a:pPr indent="-330200" lvl="0" marL="457200" rtl="0" algn="l">
              <a:lnSpc>
                <a:spcPct val="115000"/>
              </a:lnSpc>
              <a:spcBef>
                <a:spcPts val="500"/>
              </a:spcBef>
              <a:spcAft>
                <a:spcPts val="0"/>
              </a:spcAft>
              <a:buClr>
                <a:schemeClr val="dk1"/>
              </a:buClr>
              <a:buSzPts val="1600"/>
              <a:buChar char="●"/>
            </a:pPr>
            <a:r>
              <a:rPr b="0" lang="en" sz="1600">
                <a:solidFill>
                  <a:schemeClr val="dk1"/>
                </a:solidFill>
              </a:rPr>
              <a:t>This is the only method possible when the non-AP is capable of listen on only one link at a time</a:t>
            </a:r>
            <a:endParaRPr b="0" sz="1600">
              <a:solidFill>
                <a:schemeClr val="dk1"/>
              </a:solidFill>
            </a:endParaRPr>
          </a:p>
          <a:p>
            <a:pPr indent="-330200" lvl="0" marL="457200" rtl="0" algn="l">
              <a:lnSpc>
                <a:spcPct val="115000"/>
              </a:lnSpc>
              <a:spcBef>
                <a:spcPts val="0"/>
              </a:spcBef>
              <a:spcAft>
                <a:spcPts val="0"/>
              </a:spcAft>
              <a:buClr>
                <a:schemeClr val="dk1"/>
              </a:buClr>
              <a:buSzPts val="1600"/>
              <a:buChar char="●"/>
            </a:pPr>
            <a:r>
              <a:rPr b="0" lang="en" sz="1600">
                <a:solidFill>
                  <a:schemeClr val="dk1"/>
                </a:solidFill>
              </a:rPr>
              <a:t>Protocol needs to support indicating a delay to switch links, after which DL/UL can occur on a new link.</a:t>
            </a:r>
            <a:endParaRPr b="0" sz="1600">
              <a:solidFill>
                <a:schemeClr val="dk1"/>
              </a:solidFill>
            </a:endParaRPr>
          </a:p>
          <a:p>
            <a:pPr indent="0" lvl="0" marL="0" rtl="0" algn="l">
              <a:lnSpc>
                <a:spcPct val="115000"/>
              </a:lnSpc>
              <a:spcBef>
                <a:spcPts val="500"/>
              </a:spcBef>
              <a:spcAft>
                <a:spcPts val="0"/>
              </a:spcAft>
              <a:buNone/>
            </a:pPr>
            <a:r>
              <a:rPr b="0" lang="en" sz="1600"/>
              <a:t>Method </a:t>
            </a:r>
            <a:r>
              <a:rPr b="0" lang="en" sz="1600"/>
              <a:t>2: I</a:t>
            </a:r>
            <a:r>
              <a:rPr b="0" lang="en" sz="1600">
                <a:solidFill>
                  <a:schemeClr val="dk1"/>
                </a:solidFill>
              </a:rPr>
              <a:t>mplicit indication on the new link</a:t>
            </a:r>
            <a:r>
              <a:rPr b="0" lang="en" sz="1600"/>
              <a:t> </a:t>
            </a:r>
            <a:endParaRPr b="0" sz="1600"/>
          </a:p>
          <a:p>
            <a:pPr indent="-330200" lvl="0" marL="457200" rtl="0" algn="l">
              <a:lnSpc>
                <a:spcPct val="115000"/>
              </a:lnSpc>
              <a:spcBef>
                <a:spcPts val="500"/>
              </a:spcBef>
              <a:spcAft>
                <a:spcPts val="0"/>
              </a:spcAft>
              <a:buSzPts val="1600"/>
              <a:buChar char="●"/>
            </a:pPr>
            <a:r>
              <a:rPr b="0" lang="en" sz="1600"/>
              <a:t>T</a:t>
            </a:r>
            <a:r>
              <a:rPr b="0" lang="en" sz="1600"/>
              <a:t>his method can be used if the non-AP supports concurrent listen for the start of initial control message on both links</a:t>
            </a:r>
            <a:endParaRPr b="0" sz="1600"/>
          </a:p>
          <a:p>
            <a:pPr indent="-330200" lvl="0" marL="457200" rtl="0" algn="l">
              <a:lnSpc>
                <a:spcPct val="115000"/>
              </a:lnSpc>
              <a:spcBef>
                <a:spcPts val="0"/>
              </a:spcBef>
              <a:spcAft>
                <a:spcPts val="0"/>
              </a:spcAft>
              <a:buSzPts val="1600"/>
              <a:buChar char="●"/>
            </a:pPr>
            <a:r>
              <a:rPr b="0" lang="en" sz="1600">
                <a:solidFill>
                  <a:schemeClr val="dk1"/>
                </a:solidFill>
              </a:rPr>
              <a:t>Optionally the protocol needs to  support a delay after which DL/UL data transfer can occur on any link after the start of initial control message.</a:t>
            </a:r>
            <a:endParaRPr b="0" sz="1600">
              <a:solidFill>
                <a:schemeClr val="dk1"/>
              </a:solidFill>
            </a:endParaRPr>
          </a:p>
          <a:p>
            <a:pPr indent="0" lvl="0" marL="457200" rtl="0" algn="l">
              <a:lnSpc>
                <a:spcPct val="115000"/>
              </a:lnSpc>
              <a:spcBef>
                <a:spcPts val="500"/>
              </a:spcBef>
              <a:spcAft>
                <a:spcPts val="0"/>
              </a:spcAft>
              <a:buNone/>
            </a:pPr>
            <a:r>
              <a:t/>
            </a:r>
            <a:endParaRPr b="0"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ph idx="1" type="body"/>
          </p:nvPr>
        </p:nvSpPr>
        <p:spPr>
          <a:xfrm>
            <a:off x="309225" y="391650"/>
            <a:ext cx="8694300" cy="43794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rPr lang="en" sz="2200">
                <a:solidFill>
                  <a:schemeClr val="dk1"/>
                </a:solidFill>
              </a:rPr>
              <a:t>Capability and other parameter negotiation</a:t>
            </a:r>
            <a:endParaRPr b="0" sz="2200"/>
          </a:p>
          <a:p>
            <a:pPr indent="0" lvl="0" marL="0" rtl="0" algn="l">
              <a:lnSpc>
                <a:spcPct val="115000"/>
              </a:lnSpc>
              <a:spcBef>
                <a:spcPts val="500"/>
              </a:spcBef>
              <a:spcAft>
                <a:spcPts val="0"/>
              </a:spcAft>
              <a:buNone/>
            </a:pPr>
            <a:r>
              <a:t/>
            </a:r>
            <a:endParaRPr b="0" sz="1600"/>
          </a:p>
          <a:p>
            <a:pPr indent="0" lvl="0" marL="0" rtl="0" algn="l">
              <a:lnSpc>
                <a:spcPct val="115000"/>
              </a:lnSpc>
              <a:spcBef>
                <a:spcPts val="500"/>
              </a:spcBef>
              <a:spcAft>
                <a:spcPts val="0"/>
              </a:spcAft>
              <a:buNone/>
            </a:pPr>
            <a:r>
              <a:rPr b="0" lang="en" sz="1600"/>
              <a:t>The following parameters and capabilities need to be negotiated (in addition to what are necessary for a conventional multi-link framework)</a:t>
            </a:r>
            <a:r>
              <a:rPr b="0" lang="en" sz="1600"/>
              <a:t>:</a:t>
            </a:r>
            <a:endParaRPr b="0" sz="1600"/>
          </a:p>
          <a:p>
            <a:pPr indent="-330200" lvl="0" marL="457200" rtl="0" algn="l">
              <a:lnSpc>
                <a:spcPct val="115000"/>
              </a:lnSpc>
              <a:spcBef>
                <a:spcPts val="500"/>
              </a:spcBef>
              <a:spcAft>
                <a:spcPts val="0"/>
              </a:spcAft>
              <a:buSzPts val="1600"/>
              <a:buChar char="●"/>
            </a:pPr>
            <a:r>
              <a:rPr b="0" lang="en" sz="1600"/>
              <a:t>Transmit/Receive/Listen capability of the non-AP </a:t>
            </a:r>
            <a:endParaRPr b="0" sz="1600"/>
          </a:p>
          <a:p>
            <a:pPr indent="-330200" lvl="1" marL="914400" rtl="0" algn="l">
              <a:lnSpc>
                <a:spcPct val="115000"/>
              </a:lnSpc>
              <a:spcBef>
                <a:spcPts val="0"/>
              </a:spcBef>
              <a:spcAft>
                <a:spcPts val="0"/>
              </a:spcAft>
              <a:buSzPts val="1600"/>
              <a:buChar char="○"/>
            </a:pPr>
            <a:r>
              <a:rPr lang="en" sz="1600"/>
              <a:t>If listen is supported concurrently on only one link or more than one link</a:t>
            </a:r>
            <a:endParaRPr sz="1600"/>
          </a:p>
          <a:p>
            <a:pPr indent="-330200" lvl="1" marL="914400" rtl="0" algn="l">
              <a:lnSpc>
                <a:spcPct val="115000"/>
              </a:lnSpc>
              <a:spcBef>
                <a:spcPts val="0"/>
              </a:spcBef>
              <a:spcAft>
                <a:spcPts val="0"/>
              </a:spcAft>
              <a:buSzPts val="1600"/>
              <a:buChar char="○"/>
            </a:pPr>
            <a:r>
              <a:rPr lang="en" sz="1600"/>
              <a:t>Optionally a delay for a link to become the operating link upon receiving the initial control message.</a:t>
            </a:r>
            <a:endParaRPr sz="1600"/>
          </a:p>
          <a:p>
            <a:pPr indent="0" lvl="0" marL="457200" rtl="0" algn="l">
              <a:lnSpc>
                <a:spcPct val="115000"/>
              </a:lnSpc>
              <a:spcBef>
                <a:spcPts val="500"/>
              </a:spcBef>
              <a:spcAft>
                <a:spcPts val="0"/>
              </a:spcAft>
              <a:buNone/>
            </a:pPr>
            <a: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1"/>
          <p:cNvSpPr txBox="1"/>
          <p:nvPr>
            <p:ph idx="1" type="body"/>
          </p:nvPr>
        </p:nvSpPr>
        <p:spPr>
          <a:xfrm>
            <a:off x="0" y="25525"/>
            <a:ext cx="9144000" cy="5143500"/>
          </a:xfrm>
          <a:prstGeom prst="rect">
            <a:avLst/>
          </a:prstGeom>
          <a:noFill/>
          <a:ln>
            <a:noFill/>
          </a:ln>
        </p:spPr>
        <p:txBody>
          <a:bodyPr anchorCtr="0" anchor="t" bIns="34550" lIns="69125" spcFirstLastPara="1" rIns="69125" wrap="square" tIns="34550">
            <a:noAutofit/>
          </a:bodyPr>
          <a:lstStyle/>
          <a:p>
            <a:pPr indent="0" lvl="0" marL="0" rtl="0" algn="l">
              <a:lnSpc>
                <a:spcPct val="115000"/>
              </a:lnSpc>
              <a:spcBef>
                <a:spcPts val="500"/>
              </a:spcBef>
              <a:spcAft>
                <a:spcPts val="0"/>
              </a:spcAft>
              <a:buNone/>
            </a:pPr>
            <a:r>
              <a:t/>
            </a:r>
            <a:endParaRPr sz="2000"/>
          </a:p>
          <a:p>
            <a:pPr indent="0" lvl="0" marL="0" rtl="0" algn="l">
              <a:lnSpc>
                <a:spcPct val="115000"/>
              </a:lnSpc>
              <a:spcBef>
                <a:spcPts val="500"/>
              </a:spcBef>
              <a:spcAft>
                <a:spcPts val="0"/>
              </a:spcAft>
              <a:buNone/>
            </a:pPr>
            <a:r>
              <a:rPr lang="en" sz="2000">
                <a:solidFill>
                  <a:schemeClr val="dk1"/>
                </a:solidFill>
              </a:rPr>
              <a:t>Summary of simulation results for TDM ML with listening on 2 links:</a:t>
            </a:r>
            <a:endParaRPr b="0" sz="16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80+80 MHz TDM ML vs single link for </a:t>
            </a:r>
            <a:r>
              <a:rPr lang="en" sz="1400">
                <a:solidFill>
                  <a:schemeClr val="dk1"/>
                </a:solidFill>
                <a:highlight>
                  <a:srgbClr val="FFFF00"/>
                </a:highlight>
              </a:rPr>
              <a:t>Best Effort</a:t>
            </a:r>
            <a:r>
              <a:rPr lang="en" sz="1400">
                <a:solidFill>
                  <a:schemeClr val="dk1"/>
                </a:solidFill>
              </a:rPr>
              <a:t>:</a:t>
            </a:r>
            <a:endParaRPr sz="14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90% BE latency of 80+80 TDM ML is about 50% (140ms) lower than single link. </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If only a single node does 80+80 TDM ML, the 90% BE latency is 60% (170ms) lower than single link. Such a node improves latency without harming the performance of non TDM ML single link nodes.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80+80 TDM ML matches performance of non-STR ML</a:t>
            </a:r>
            <a:endParaRPr sz="13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 80+20 MHz TDM MLvs. 80+80 MHz TDM ML vs Single Link for </a:t>
            </a:r>
            <a:r>
              <a:rPr lang="en" sz="1400">
                <a:solidFill>
                  <a:schemeClr val="dk1"/>
                </a:solidFill>
                <a:highlight>
                  <a:srgbClr val="FFFF00"/>
                </a:highlight>
              </a:rPr>
              <a:t>Best Effort</a:t>
            </a:r>
            <a:r>
              <a:rPr lang="en" sz="1400">
                <a:solidFill>
                  <a:schemeClr val="dk1"/>
                </a:solidFill>
              </a:rPr>
              <a:t>: </a:t>
            </a:r>
            <a:endParaRPr sz="14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80+20 TDM ML is better than Single link 80% of the time. </a:t>
            </a:r>
            <a:r>
              <a:rPr lang="en" sz="1300" u="sng">
                <a:solidFill>
                  <a:schemeClr val="dk1"/>
                </a:solidFill>
              </a:rPr>
              <a:t>However, the degradation 20% of the time is only due to the asymmetry in the bandwidth of the links and will also be observed in case of non-STR ML.</a:t>
            </a:r>
            <a:endParaRPr sz="1300" u="sng">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90% BE latency for 80+80 TDM ML is 95% (65ms) lower than 80+20 TDM ML and 85% (25ms) lower than single link.</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80+80 TDM ML matches performance of non-STR (Simultaneous Transmit Receive)  ML</a:t>
            </a:r>
            <a:endParaRPr sz="13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80+20 MHz TDM ML vs Single link for </a:t>
            </a:r>
            <a:r>
              <a:rPr lang="en" sz="1400">
                <a:solidFill>
                  <a:schemeClr val="dk1"/>
                </a:solidFill>
                <a:highlight>
                  <a:srgbClr val="FFFF00"/>
                </a:highlight>
              </a:rPr>
              <a:t>Voice</a:t>
            </a:r>
            <a:r>
              <a:rPr b="0" lang="en" sz="1400">
                <a:solidFill>
                  <a:schemeClr val="dk1"/>
                </a:solidFill>
              </a:rPr>
              <a:t>: </a:t>
            </a:r>
            <a:endParaRPr b="0" sz="1400">
              <a:solidFill>
                <a:schemeClr val="dk1"/>
              </a:solidFill>
            </a:endParaRPr>
          </a:p>
          <a:p>
            <a:pPr indent="-311150" lvl="1" marL="914400" rtl="0" algn="l">
              <a:lnSpc>
                <a:spcPct val="115000"/>
              </a:lnSpc>
              <a:spcBef>
                <a:spcPts val="0"/>
              </a:spcBef>
              <a:spcAft>
                <a:spcPts val="0"/>
              </a:spcAft>
              <a:buClr>
                <a:schemeClr val="dk1"/>
              </a:buClr>
              <a:buSzPts val="1300"/>
              <a:buChar char="○"/>
            </a:pPr>
            <a:r>
              <a:rPr b="0" lang="en" sz="1300">
                <a:solidFill>
                  <a:schemeClr val="dk1"/>
                </a:solidFill>
              </a:rPr>
              <a:t>90% VO latency for 80+20 TDM ML is about 50% lower in 60% load and 20% lower in 30% load.</a:t>
            </a:r>
            <a:endParaRPr b="0" sz="13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80+20 MHz TDM ML vs. Single link for </a:t>
            </a:r>
            <a:r>
              <a:rPr lang="en" sz="1400">
                <a:solidFill>
                  <a:schemeClr val="dk1"/>
                </a:solidFill>
                <a:highlight>
                  <a:srgbClr val="FFFF00"/>
                </a:highlight>
              </a:rPr>
              <a:t>Best Effort</a:t>
            </a:r>
            <a:r>
              <a:rPr lang="en" sz="1400">
                <a:solidFill>
                  <a:schemeClr val="dk1"/>
                </a:solidFill>
              </a:rPr>
              <a:t>:  </a:t>
            </a:r>
            <a:endParaRPr sz="14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a:solidFill>
                  <a:schemeClr val="dk1"/>
                </a:solidFill>
              </a:rPr>
              <a:t>90% BE latency for 80+20 TDM ML is about 60% (12ms) lower for 5 Mbps, 30% (6ms) lower for 20 Mbps, worse for 50 Mbps and much worse for 100 Mbps.</a:t>
            </a:r>
            <a:endParaRPr sz="1300">
              <a:solidFill>
                <a:schemeClr val="dk1"/>
              </a:solidFill>
            </a:endParaRPr>
          </a:p>
          <a:p>
            <a:pPr indent="-311150" lvl="1" marL="914400" rtl="0" algn="l">
              <a:lnSpc>
                <a:spcPct val="115000"/>
              </a:lnSpc>
              <a:spcBef>
                <a:spcPts val="0"/>
              </a:spcBef>
              <a:spcAft>
                <a:spcPts val="0"/>
              </a:spcAft>
              <a:buClr>
                <a:schemeClr val="dk1"/>
              </a:buClr>
              <a:buSzPts val="1300"/>
              <a:buChar char="○"/>
            </a:pPr>
            <a:r>
              <a:rPr lang="en" sz="1300" u="sng">
                <a:solidFill>
                  <a:schemeClr val="dk1"/>
                </a:solidFill>
              </a:rPr>
              <a:t>However the </a:t>
            </a:r>
            <a:r>
              <a:rPr lang="en" sz="1300" u="sng">
                <a:solidFill>
                  <a:schemeClr val="dk1"/>
                </a:solidFill>
              </a:rPr>
              <a:t>degradation for higher loads is only due to the asymmetry in the bandwidth of the links and will also be observed in case of non-STR ML.</a:t>
            </a:r>
            <a:endParaRPr sz="1300"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