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57" r:id="rId3"/>
    <p:sldId id="276" r:id="rId4"/>
    <p:sldId id="310" r:id="rId5"/>
    <p:sldId id="311" r:id="rId6"/>
    <p:sldId id="312" r:id="rId7"/>
    <p:sldId id="313" r:id="rId8"/>
    <p:sldId id="314" r:id="rId9"/>
    <p:sldId id="287" r:id="rId10"/>
    <p:sldId id="315" r:id="rId11"/>
    <p:sldId id="316" r:id="rId12"/>
    <p:sldId id="298" r:id="rId13"/>
    <p:sldId id="304" r:id="rId14"/>
    <p:sldId id="275" r:id="rId15"/>
    <p:sldId id="306" r:id="rId16"/>
    <p:sldId id="308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4660"/>
  </p:normalViewPr>
  <p:slideViewPr>
    <p:cSldViewPr>
      <p:cViewPr varScale="1">
        <p:scale>
          <a:sx n="113" d="100"/>
          <a:sy n="113" d="100"/>
        </p:scale>
        <p:origin x="1584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228600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9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228600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29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3400" y="228600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rPr lang="en-US" smtClean="0"/>
              <a:t>April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07725" y="6475413"/>
            <a:ext cx="13362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Huawei Technologies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85" y="6475413"/>
            <a:ext cx="19235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Yan Xin,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802.11-20/0651r2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86161" y="202853"/>
            <a:ext cx="1621677" cy="5364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0863" y="6475413"/>
            <a:ext cx="1583062" cy="184666"/>
          </a:xfrm>
        </p:spPr>
        <p:txBody>
          <a:bodyPr/>
          <a:lstStyle/>
          <a:p>
            <a:r>
              <a:rPr lang="en-US" dirty="0" smtClean="0"/>
              <a:t>Genadiy Tsodik (Huawei)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3508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Further Thoughts on EHT-LTF PAPR in 802.11be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he-IL" sz="2000" b="0" dirty="0" smtClean="0"/>
              <a:t>31</a:t>
            </a:r>
            <a:r>
              <a:rPr lang="en-US" sz="2000" b="0" dirty="0" smtClean="0"/>
              <a:t>-0</a:t>
            </a:r>
            <a:r>
              <a:rPr lang="he-IL" sz="2000" b="0" dirty="0" smtClean="0"/>
              <a:t>5</a:t>
            </a:r>
            <a:r>
              <a:rPr lang="en-US" sz="2000" b="0" dirty="0" smtClean="0"/>
              <a:t>-2020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884269"/>
              </p:ext>
            </p:extLst>
          </p:nvPr>
        </p:nvGraphicFramePr>
        <p:xfrm>
          <a:off x="746125" y="2633663"/>
          <a:ext cx="7797800" cy="4246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3" name="Document" r:id="rId4" imgW="8243443" imgH="4500154" progId="Word.Document.8">
                  <p:embed/>
                </p:oleObj>
              </mc:Choice>
              <mc:Fallback>
                <p:oleObj name="Document" r:id="rId4" imgW="8243443" imgH="450015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2633663"/>
                        <a:ext cx="7797800" cy="424677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Detailed Analysis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In order to decide which combinations </a:t>
            </a:r>
            <a:br>
              <a:rPr lang="en-US" sz="2000" b="0" kern="0" dirty="0" smtClean="0"/>
            </a:br>
            <a:r>
              <a:rPr lang="en-US" sz="2000" b="0" kern="0" dirty="0" smtClean="0"/>
              <a:t>are relevant and require PAPR minimization </a:t>
            </a:r>
            <a:br>
              <a:rPr lang="en-US" sz="2000" b="0" kern="0" dirty="0" smtClean="0"/>
            </a:br>
            <a:r>
              <a:rPr lang="en-US" sz="2000" b="0" kern="0" dirty="0" smtClean="0"/>
              <a:t>we examined the impact of PAPR on PER </a:t>
            </a:r>
            <a:br>
              <a:rPr lang="en-US" sz="2000" b="0" kern="0" dirty="0" smtClean="0"/>
            </a:br>
            <a:r>
              <a:rPr lang="en-US" sz="2000" b="0" kern="0" dirty="0" smtClean="0"/>
              <a:t>in different scenarios for BW ≤ 80MHz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The example on the right shows that in </a:t>
            </a:r>
            <a:br>
              <a:rPr lang="en-US" sz="2000" b="0" kern="0" dirty="0" smtClean="0"/>
            </a:br>
            <a:r>
              <a:rPr lang="en-US" sz="2000" b="0" kern="0" dirty="0" smtClean="0"/>
              <a:t>specific case of 242+484 we can improve </a:t>
            </a:r>
            <a:br>
              <a:rPr lang="en-US" sz="2000" b="0" kern="0" dirty="0" smtClean="0"/>
            </a:br>
            <a:r>
              <a:rPr lang="en-US" sz="2000" b="0" kern="0" dirty="0" smtClean="0"/>
              <a:t>PER by reducing PAPR from 7.9dB to 6.8dB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According to our simulations ~25% of total combinations may require PAPR reduction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648683"/>
              </p:ext>
            </p:extLst>
          </p:nvPr>
        </p:nvGraphicFramePr>
        <p:xfrm>
          <a:off x="2743200" y="4489459"/>
          <a:ext cx="3733799" cy="1911341"/>
        </p:xfrm>
        <a:graphic>
          <a:graphicData uri="http://schemas.openxmlformats.org/drawingml/2006/table">
            <a:tbl>
              <a:tblPr/>
              <a:tblGrid>
                <a:gridCol w="10106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124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06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BW(MHz)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of Problematic Combinations (Total)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Combinations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6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(4)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52(2)+26(2)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67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(8)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52(6)+26(11)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67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(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small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2(4)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52(6)+26(11)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6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52(7)+26(17)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67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(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Large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2(4)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242(1)+484(2)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6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242(4)+484(1)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38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80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599" y="1257370"/>
            <a:ext cx="3848101" cy="288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48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Update for new 80MHz tone plan</a:t>
            </a:r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3657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000" b="0" kern="0" dirty="0" smtClean="0"/>
              <a:t>Following the recent decision to change the tone plan for BW ≥ 80MHz,  we rechecked the PAPR values of EHT-LTF in MRU combinations accepted for 80MHz BW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000" b="0" kern="0" dirty="0" smtClean="0"/>
              <a:t>The results (below) reveal that the new tone plan didn’t improve PAPR values, moreover in some cases PAPR even slightly increased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000" b="0" kern="0" dirty="0" smtClean="0"/>
              <a:t>Thus the suggested cases for PAPR reduction (on slide #10) are relevant for the new tone plan as well    </a:t>
            </a:r>
            <a:endParaRPr lang="en-US" sz="2000" b="0" kern="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525232"/>
              </p:ext>
            </p:extLst>
          </p:nvPr>
        </p:nvGraphicFramePr>
        <p:xfrm>
          <a:off x="3124200" y="4006850"/>
          <a:ext cx="3733800" cy="2393950"/>
        </p:xfrm>
        <a:graphic>
          <a:graphicData uri="http://schemas.openxmlformats.org/drawingml/2006/table">
            <a:tbl>
              <a:tblPr/>
              <a:tblGrid>
                <a:gridCol w="7828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9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821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990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MRU Type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 Indices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Old Tone Plan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Tone Plan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41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(52+26)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52(3)+26(8)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52(6)+26(11)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52(11)+26(26)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52(14)+26(29)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41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(106+26)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106(1)+26(5)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106(4)+26(14)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106(5)+26(23)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106(8)+26(32)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41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(242+484)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242(2)+484(2)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242(1)+484(2)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242(4)+484(1)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41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242(3)+484(1)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8076" y="6475413"/>
            <a:ext cx="504049" cy="184666"/>
          </a:xfrm>
        </p:spPr>
        <p:txBody>
          <a:bodyPr/>
          <a:lstStyle/>
          <a:p>
            <a:r>
              <a:rPr lang="en-US" dirty="0" smtClean="0"/>
              <a:t>Slide 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5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General Solution for PAPR Issue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36576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Following the two previous slides we can say that the majority of the MRU combinations (</a:t>
            </a:r>
            <a:r>
              <a:rPr lang="en-US" sz="2000" b="0" kern="0" dirty="0"/>
              <a:t>BW</a:t>
            </a:r>
            <a:r>
              <a:rPr lang="en-US" sz="2000" b="0" kern="0" dirty="0" smtClean="0"/>
              <a:t>≤80MHz) have small or negligible PER degradation with reused </a:t>
            </a:r>
            <a:r>
              <a:rPr lang="en-US" sz="2000" b="0" kern="0" dirty="0"/>
              <a:t>HE-LTF </a:t>
            </a:r>
            <a:r>
              <a:rPr lang="en-US" sz="2000" b="0" kern="0" dirty="0" smtClean="0"/>
              <a:t>sequences, however few MRUs do need to be handled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Hence we propose the following approach for PAPR reduction of EHT-LTF: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/>
              <a:t>Apply on top of </a:t>
            </a:r>
            <a:r>
              <a:rPr lang="en-US" sz="1600" kern="0" dirty="0" smtClean="0"/>
              <a:t>EHT-LTF sequence a PAPR reduction solution for </a:t>
            </a:r>
            <a:r>
              <a:rPr lang="en-US" sz="1600" kern="0" dirty="0"/>
              <a:t>specific </a:t>
            </a:r>
            <a:r>
              <a:rPr lang="en-US" sz="1600" kern="0" dirty="0" smtClean="0"/>
              <a:t>scenarios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We the </a:t>
            </a:r>
            <a:r>
              <a:rPr lang="en-US" sz="1600" kern="0" dirty="0"/>
              <a:t>suggested in [3] a linear phase with phase offset </a:t>
            </a:r>
            <a:r>
              <a:rPr lang="en-US" sz="1600" kern="0" dirty="0" smtClean="0"/>
              <a:t> as a solution for additional PAPR reduction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In </a:t>
            </a:r>
            <a:r>
              <a:rPr lang="en-US" sz="2000" b="0" kern="0" dirty="0"/>
              <a:t>this case the implementation may include </a:t>
            </a:r>
            <a:r>
              <a:rPr lang="en-US" sz="2000" b="0" kern="0" dirty="0" smtClean="0"/>
              <a:t>an additional </a:t>
            </a:r>
            <a:r>
              <a:rPr lang="en-US" sz="2000" b="0" kern="0" dirty="0"/>
              <a:t>block that can be applied only for specific </a:t>
            </a:r>
            <a:r>
              <a:rPr lang="en-US" sz="2000" b="0" kern="0" dirty="0" smtClean="0"/>
              <a:t>scenarios of high PAPR</a:t>
            </a:r>
            <a:endParaRPr lang="en-US" sz="2000" b="0" kern="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1663408" y="5184994"/>
            <a:ext cx="137211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3035520" y="4853323"/>
            <a:ext cx="1600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802.11be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EHT-LTF Sequence(s)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8520" y="4806063"/>
            <a:ext cx="2504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Transmission Parameters</a:t>
            </a:r>
            <a:endParaRPr lang="en-US" sz="1800" dirty="0"/>
          </a:p>
        </p:txBody>
      </p:sp>
      <p:sp>
        <p:nvSpPr>
          <p:cNvPr id="27" name="Trapezoid 26"/>
          <p:cNvSpPr/>
          <p:nvPr/>
        </p:nvSpPr>
        <p:spPr bwMode="auto">
          <a:xfrm>
            <a:off x="3209250" y="5978091"/>
            <a:ext cx="1600200" cy="422709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smtClean="0"/>
              <a:t>Linear </a:t>
            </a:r>
            <a:r>
              <a:rPr lang="en-US" sz="1400" smtClean="0"/>
              <a:t>Phase + Phase Offset </a:t>
            </a:r>
            <a:endParaRPr lang="en-US" sz="1400" dirty="0"/>
          </a:p>
        </p:txBody>
      </p:sp>
      <p:cxnSp>
        <p:nvCxnSpPr>
          <p:cNvPr id="28" name="Elbow Connector 27"/>
          <p:cNvCxnSpPr/>
          <p:nvPr/>
        </p:nvCxnSpPr>
        <p:spPr bwMode="auto">
          <a:xfrm rot="16200000" flipH="1">
            <a:off x="2189011" y="5116368"/>
            <a:ext cx="1111516" cy="1034639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Straight Arrow Connector 28"/>
          <p:cNvCxnSpPr>
            <a:stCxn id="23" idx="3"/>
          </p:cNvCxnSpPr>
          <p:nvPr/>
        </p:nvCxnSpPr>
        <p:spPr bwMode="auto">
          <a:xfrm>
            <a:off x="4635720" y="5196223"/>
            <a:ext cx="6167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Rectangle 29"/>
          <p:cNvSpPr/>
          <p:nvPr/>
        </p:nvSpPr>
        <p:spPr bwMode="auto">
          <a:xfrm rot="5400000">
            <a:off x="5822397" y="5467763"/>
            <a:ext cx="307885" cy="1447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/>
          </a:p>
        </p:txBody>
      </p:sp>
      <p:sp>
        <p:nvSpPr>
          <p:cNvPr id="31" name="Oval 30"/>
          <p:cNvSpPr/>
          <p:nvPr/>
        </p:nvSpPr>
        <p:spPr bwMode="auto">
          <a:xfrm>
            <a:off x="6921720" y="5430787"/>
            <a:ext cx="457200" cy="457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X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2" name="Straight Arrow Connector 31"/>
          <p:cNvCxnSpPr>
            <a:stCxn id="27" idx="3"/>
            <a:endCxn id="30" idx="2"/>
          </p:cNvCxnSpPr>
          <p:nvPr/>
        </p:nvCxnSpPr>
        <p:spPr bwMode="auto">
          <a:xfrm>
            <a:off x="4756611" y="6189446"/>
            <a:ext cx="495829" cy="22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 rot="5400000">
            <a:off x="5822397" y="4508881"/>
            <a:ext cx="307885" cy="1447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0"/>
          </a:p>
        </p:txBody>
      </p:sp>
      <p:cxnSp>
        <p:nvCxnSpPr>
          <p:cNvPr id="35" name="Elbow Connector 34"/>
          <p:cNvCxnSpPr>
            <a:stCxn id="33" idx="0"/>
            <a:endCxn id="31" idx="0"/>
          </p:cNvCxnSpPr>
          <p:nvPr/>
        </p:nvCxnSpPr>
        <p:spPr bwMode="auto">
          <a:xfrm>
            <a:off x="6700240" y="5232782"/>
            <a:ext cx="450080" cy="19800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Elbow Connector 35"/>
          <p:cNvCxnSpPr>
            <a:stCxn id="30" idx="0"/>
            <a:endCxn id="31" idx="4"/>
          </p:cNvCxnSpPr>
          <p:nvPr/>
        </p:nvCxnSpPr>
        <p:spPr bwMode="auto">
          <a:xfrm flipV="1">
            <a:off x="6700240" y="5887987"/>
            <a:ext cx="450080" cy="303677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5230035" y="4800600"/>
            <a:ext cx="16433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EHT-LTF </a:t>
            </a:r>
            <a:r>
              <a:rPr lang="en-US" sz="1100" b="1" dirty="0" err="1" smtClean="0"/>
              <a:t>Freq</a:t>
            </a:r>
            <a:r>
              <a:rPr lang="en-US" sz="1100" b="1" dirty="0" smtClean="0"/>
              <a:t> Domain</a:t>
            </a:r>
            <a:endParaRPr lang="en-US" sz="11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5141068" y="5608860"/>
            <a:ext cx="16578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Phases Sequence</a:t>
            </a:r>
          </a:p>
          <a:p>
            <a:pPr algn="ctr"/>
            <a:r>
              <a:rPr lang="en-US" sz="1100" b="1" dirty="0" smtClean="0"/>
              <a:t> (may be ‘1’ if no apply )</a:t>
            </a:r>
            <a:endParaRPr lang="en-US" sz="1100" b="1" dirty="0"/>
          </a:p>
        </p:txBody>
      </p:sp>
      <p:cxnSp>
        <p:nvCxnSpPr>
          <p:cNvPr id="41" name="Straight Arrow Connector 40"/>
          <p:cNvCxnSpPr>
            <a:stCxn id="31" idx="6"/>
          </p:cNvCxnSpPr>
          <p:nvPr/>
        </p:nvCxnSpPr>
        <p:spPr bwMode="auto">
          <a:xfrm>
            <a:off x="7378920" y="5659387"/>
            <a:ext cx="76198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7442280" y="4710898"/>
            <a:ext cx="14587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Lower PAPR </a:t>
            </a:r>
          </a:p>
          <a:p>
            <a:r>
              <a:rPr lang="en-US" sz="1800" dirty="0" smtClean="0"/>
              <a:t>EHT-LTF </a:t>
            </a:r>
          </a:p>
          <a:p>
            <a:r>
              <a:rPr lang="en-US" sz="1800" dirty="0" smtClean="0"/>
              <a:t>Sequence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503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PAPR is increased in multiple scenarios adopted by 802.11be and needs to be reduced in order to minimize the impact on channel estimation and PER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simulated a design that consists of EHT-LTF sequence (reused HE-LTF </a:t>
            </a:r>
            <a:r>
              <a:rPr lang="en-US" sz="2000" b="0" kern="0" dirty="0"/>
              <a:t>for BW</a:t>
            </a:r>
            <a:r>
              <a:rPr lang="aa-ET" sz="2000" b="0" kern="0" dirty="0" smtClean="0"/>
              <a:t>≤</a:t>
            </a:r>
            <a:r>
              <a:rPr lang="en-US" sz="2000" b="0" kern="0" dirty="0" smtClean="0"/>
              <a:t>80MHz) and marked a specific cases where PAPR reduction is required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suggested to add a PAPR reduction solution on top of EHT-LTF sequence in marked cases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proposed solution of linear phase with phase offset which implies low implementation complexity and can be easily applied for these specific cases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A proposed solution of linear phase and phase offset can be considered for PAPR minimization of EHT-STF field as well</a:t>
            </a:r>
          </a:p>
        </p:txBody>
      </p:sp>
    </p:spTree>
    <p:extLst>
      <p:ext uri="{BB962C8B-B14F-4D97-AF65-F5344CB8AC3E}">
        <p14:creationId xmlns:p14="http://schemas.microsoft.com/office/powerpoint/2010/main" val="11044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dirty="0" smtClean="0"/>
              <a:t>[1</a:t>
            </a:r>
            <a:r>
              <a:rPr lang="en-US" sz="2000" b="0" dirty="0"/>
              <a:t>] </a:t>
            </a:r>
            <a:r>
              <a:rPr lang="en-US" sz="2000" b="0" dirty="0" smtClean="0"/>
              <a:t>11-19-1925-02-00be-consideration-of-eht-ltf</a:t>
            </a:r>
          </a:p>
          <a:p>
            <a:pPr marL="0" indent="0">
              <a:buNone/>
            </a:pPr>
            <a:r>
              <a:rPr lang="en-US" sz="2000" b="0" dirty="0"/>
              <a:t>[2] </a:t>
            </a:r>
            <a:r>
              <a:rPr lang="en-US" sz="2000" b="0" dirty="0" smtClean="0"/>
              <a:t>11-20-0117-01-00be-eht-ltfs-design-for-wideband</a:t>
            </a:r>
          </a:p>
          <a:p>
            <a:pPr marL="0" indent="0">
              <a:buNone/>
            </a:pPr>
            <a:r>
              <a:rPr lang="en-US" sz="2000" b="0" dirty="0"/>
              <a:t>[3] 11-20-0473-01-00be-impact-of-multiple-ru-allocation-on-papr</a:t>
            </a:r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393035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2514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Do you support that 802.11be will define a solution which minimizes PAPR of EHT-LTF field in following scenarios?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/>
              <a:t>For BW ≤ 80MHz cases mentioned on slide 10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/>
              <a:t>For BW &gt; 80MHz TBD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273810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Do </a:t>
            </a:r>
            <a:r>
              <a:rPr lang="en-US" sz="2000" dirty="0"/>
              <a:t>you support that 11be will define a solution, based on linear phase and phase offset, as a solution for minimizing PAPR of EHT-LTF in specific </a:t>
            </a:r>
            <a:r>
              <a:rPr lang="en-US" sz="2000" dirty="0" smtClean="0"/>
              <a:t>cases?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/>
              <a:t>For BW ≤ 80MHz cases mentioned on slide 10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/>
              <a:t>For BW &gt; 80MHz TBD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183467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106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The PAPR topic was discussed in several 11be contributions, some of which were focused on puncturing cases and solutions for the entire BW [1], [2]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In [3] we examined the PAPR aspect of EHT-LTF field in cases of an MRU and compared between several solutions that minimize the PAPR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Following the discussions that took place during the presentation of [3] we would like to provide clarifications and also to extend the discussion on PAPR aspects for additional scenarios (not only Multi-RU)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We </a:t>
            </a:r>
            <a:r>
              <a:rPr lang="en-US" sz="2000" b="0" dirty="0" smtClean="0"/>
              <a:t>recap here the </a:t>
            </a:r>
            <a:r>
              <a:rPr lang="en-US" sz="2000" b="0" dirty="0"/>
              <a:t>main technical details that were </a:t>
            </a:r>
            <a:r>
              <a:rPr lang="en-US" sz="2000" b="0" dirty="0" smtClean="0"/>
              <a:t>discussed </a:t>
            </a:r>
            <a:r>
              <a:rPr lang="en-US" sz="2000" b="0" dirty="0"/>
              <a:t>in [3] </a:t>
            </a:r>
            <a:r>
              <a:rPr lang="en-US" sz="2000" b="0" dirty="0" smtClean="0"/>
              <a:t>and also add a more extended view of the PAPR problem </a:t>
            </a:r>
            <a:endParaRPr lang="he-IL" sz="2000" b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In this contribution we suggest a </a:t>
            </a:r>
            <a:r>
              <a:rPr lang="en-US" sz="2000" dirty="0" smtClean="0"/>
              <a:t>solution that may be applied on top of EHT-LTF sequence to minimize PAPR in </a:t>
            </a:r>
            <a:r>
              <a:rPr lang="en-US" sz="2000" dirty="0"/>
              <a:t>specific </a:t>
            </a:r>
            <a:r>
              <a:rPr lang="en-US" sz="2000" dirty="0" smtClean="0"/>
              <a:t>scenarios (the results are based on EHT-LTF produced by reusing HE-LTF for</a:t>
            </a:r>
            <a:r>
              <a:rPr lang="en-US" sz="2000" b="0" dirty="0" smtClean="0"/>
              <a:t> B</a:t>
            </a:r>
            <a:r>
              <a:rPr lang="en-US" sz="2000" dirty="0" smtClean="0"/>
              <a:t>W </a:t>
            </a:r>
            <a:r>
              <a:rPr lang="aa-ET" sz="2000" dirty="0" smtClean="0"/>
              <a:t>≤</a:t>
            </a:r>
            <a:r>
              <a:rPr lang="en-US" sz="2000" dirty="0" smtClean="0"/>
              <a:t> 160MHz)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In </a:t>
            </a:r>
            <a:r>
              <a:rPr lang="en-US" sz="2000" b="0" dirty="0"/>
              <a:t>this revision (r2) we show the comparison between the old and new 80MHz tone plan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dirty="0" smtClean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26249"/>
            <a:ext cx="7772400" cy="821551"/>
          </a:xfrm>
        </p:spPr>
        <p:txBody>
          <a:bodyPr/>
          <a:lstStyle/>
          <a:p>
            <a:r>
              <a:rPr lang="en-US" dirty="0" smtClean="0"/>
              <a:t>Recap – Main Issues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In [3] we studied MRU scenarios, where the transmitted signal contains multiple frequency segments, and showed that there is an impact on the PAPR of EHT-LTF in some cases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also compared between PAPR of EHT-LTF field and data portion and showed that </a:t>
            </a:r>
            <a:r>
              <a:rPr lang="en-US" sz="2000" kern="0" dirty="0" smtClean="0"/>
              <a:t>the gap between data portion and EHT-LTF field is smaller than it is in 11ax cases</a:t>
            </a:r>
            <a:r>
              <a:rPr lang="en-US" sz="2000" b="0" kern="0" dirty="0" smtClean="0"/>
              <a:t>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showed that such smaller gap may cause PER degradation (we applied the RAPP model for PA nonlinearity)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During the review of potential solutions, we highlighted the issue that a single (or small number of) EHT-LTF sequence cannot yield minimization of PAPR in all MRU cases due to an abundance of scenarios and combinations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suggested to apply a linear phase with constant phase offset where the phase values are selected per scenario (e.g. MRU combination)</a:t>
            </a:r>
            <a:endParaRPr lang="en-US" sz="1600" b="0" kern="0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5975219" y="6238174"/>
            <a:ext cx="648230" cy="2708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Time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3051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Recap - Impact </a:t>
            </a:r>
            <a:r>
              <a:rPr lang="en-US" dirty="0" smtClean="0"/>
              <a:t>on PAPR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We showed that there is an impact on PAPR of EHT-LTF up to 2.5-3dB in most of the scenarios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This increase can be explained by a superposition of multiple waveforms which increase the probability of higher peaks to be created </a:t>
            </a:r>
            <a:endParaRPr lang="en-US" sz="2000" b="0" kern="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640" y="3335622"/>
            <a:ext cx="3384376" cy="26841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6599" y="3203116"/>
            <a:ext cx="3453601" cy="281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3234" y="3225065"/>
            <a:ext cx="3332778" cy="2760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61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Recap – Impact of PAPR on Performance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  <a:spcAft>
                <a:spcPts val="1800"/>
              </a:spcAft>
            </a:pPr>
            <a:r>
              <a:rPr lang="en-US" sz="2000" b="0" kern="0" dirty="0" smtClean="0"/>
              <a:t>We also showed the impact on data portion PAPR</a:t>
            </a:r>
            <a:br>
              <a:rPr lang="en-US" sz="2000" b="0" kern="0" dirty="0" smtClean="0"/>
            </a:br>
            <a:r>
              <a:rPr lang="en-US" sz="2000" b="0" kern="0" dirty="0" smtClean="0"/>
              <a:t>(less </a:t>
            </a:r>
            <a:r>
              <a:rPr lang="en-US" sz="2000" b="0" kern="0" dirty="0"/>
              <a:t>than 0.5dB) is </a:t>
            </a:r>
            <a:r>
              <a:rPr lang="en-US" sz="2000" b="0" kern="0" dirty="0" smtClean="0"/>
              <a:t> smaller than on EHT-LTF field,</a:t>
            </a:r>
            <a:br>
              <a:rPr lang="en-US" sz="2000" b="0" kern="0" dirty="0" smtClean="0"/>
            </a:br>
            <a:r>
              <a:rPr lang="en-US" sz="2000" b="0" kern="0" dirty="0" smtClean="0"/>
              <a:t>thus back-off may be mandated by EHT-LTF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000" b="0" kern="0" dirty="0" smtClean="0"/>
              <a:t>We further explained that the </a:t>
            </a:r>
            <a:r>
              <a:rPr lang="en-US" sz="2000" b="0" kern="0" dirty="0"/>
              <a:t>higher PAPR </a:t>
            </a:r>
            <a:r>
              <a:rPr lang="en-US" sz="2000" b="0" kern="0" dirty="0" smtClean="0"/>
              <a:t>associated </a:t>
            </a:r>
            <a:br>
              <a:rPr lang="en-US" sz="2000" b="0" kern="0" dirty="0" smtClean="0"/>
            </a:br>
            <a:r>
              <a:rPr lang="en-US" sz="2000" b="0" kern="0" dirty="0" smtClean="0"/>
              <a:t>with </a:t>
            </a:r>
            <a:r>
              <a:rPr lang="en-US" sz="2000" b="0" kern="0" dirty="0"/>
              <a:t>the EHT-LTF sequences of an </a:t>
            </a:r>
            <a:r>
              <a:rPr lang="en-US" sz="2000" b="0" kern="0" dirty="0" smtClean="0"/>
              <a:t>MRU impacts </a:t>
            </a:r>
            <a:br>
              <a:rPr lang="en-US" sz="2000" b="0" kern="0" dirty="0" smtClean="0"/>
            </a:br>
            <a:r>
              <a:rPr lang="en-US" sz="2000" b="0" kern="0" dirty="0" smtClean="0"/>
              <a:t>the </a:t>
            </a:r>
            <a:r>
              <a:rPr lang="en-US" sz="2000" b="0" kern="0" dirty="0"/>
              <a:t>channel estimation and hence </a:t>
            </a:r>
            <a:r>
              <a:rPr lang="en-US" sz="2000" b="0" kern="0" dirty="0" smtClean="0"/>
              <a:t>the </a:t>
            </a:r>
            <a:r>
              <a:rPr lang="en-US" sz="2000" b="0" kern="0" dirty="0"/>
              <a:t>demodulation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performance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000" b="0" kern="0" dirty="0" smtClean="0"/>
              <a:t>Hence, we showed the </a:t>
            </a:r>
            <a:r>
              <a:rPr lang="en-US" sz="2000" b="0" kern="0" dirty="0"/>
              <a:t>impact of higher MRU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EHT-LTF PAPR </a:t>
            </a:r>
            <a:r>
              <a:rPr lang="en-US" sz="2000" b="0" kern="0" dirty="0"/>
              <a:t>on the PER by simulating the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same </a:t>
            </a:r>
            <a:r>
              <a:rPr lang="en-US" sz="2000" b="0" kern="0" dirty="0"/>
              <a:t>scenarios </a:t>
            </a:r>
            <a:r>
              <a:rPr lang="en-US" sz="2000" b="0" kern="0" dirty="0" smtClean="0"/>
              <a:t>with </a:t>
            </a:r>
            <a:r>
              <a:rPr lang="en-US" sz="2000" b="0" kern="0" dirty="0"/>
              <a:t>random sequences with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different </a:t>
            </a:r>
            <a:r>
              <a:rPr lang="en-US" sz="2000" b="0" kern="0" dirty="0"/>
              <a:t>PAPR based </a:t>
            </a:r>
            <a:r>
              <a:rPr lang="en-US" sz="2000" b="0" kern="0" dirty="0" smtClean="0"/>
              <a:t>on </a:t>
            </a:r>
            <a:r>
              <a:rPr lang="en-US" sz="2000" b="0" kern="0" dirty="0"/>
              <a:t>RAPP model of </a:t>
            </a:r>
            <a:r>
              <a:rPr lang="en-US" sz="2000" b="0" kern="0" dirty="0" smtClean="0"/>
              <a:t>PA </a:t>
            </a:r>
            <a:br>
              <a:rPr lang="en-US" sz="2000" b="0" kern="0" dirty="0" smtClean="0"/>
            </a:br>
            <a:r>
              <a:rPr lang="en-US" sz="2000" b="0" kern="0" dirty="0" smtClean="0"/>
              <a:t>nonlinearity  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1800"/>
              </a:spcAft>
            </a:pPr>
            <a:endParaRPr lang="en-US" sz="2000" b="0" kern="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733800"/>
            <a:ext cx="3124200" cy="260270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777" y="1262318"/>
            <a:ext cx="3009623" cy="2513995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 bwMode="auto">
          <a:xfrm>
            <a:off x="6919084" y="2070511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7504176" y="2286000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7770499" y="2286000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885432" y="1793512"/>
            <a:ext cx="5245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~2dB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93634" y="2030277"/>
            <a:ext cx="6399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~0.3dB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4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Recap – Solutions Survey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6106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kern="0" dirty="0" smtClean="0"/>
              <a:t>We examined several solution for PAPR reduction, including new EHT-LTF sequence design, extension of 11ax phase rotation and the proposed new method of linear phase with phase offset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0" kern="0" dirty="0" smtClean="0"/>
              <a:t>The results revealed that new sequences (designed per MRU) and the proposed method of linear phase with phase offset may minimize PAPR for most of the examined scenarios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4" y="3364025"/>
            <a:ext cx="4400608" cy="3299753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861624"/>
              </p:ext>
            </p:extLst>
          </p:nvPr>
        </p:nvGraphicFramePr>
        <p:xfrm>
          <a:off x="5057202" y="4069840"/>
          <a:ext cx="3759202" cy="1333500"/>
        </p:xfrm>
        <a:graphic>
          <a:graphicData uri="http://schemas.openxmlformats.org/drawingml/2006/table">
            <a:tbl>
              <a:tblPr/>
              <a:tblGrid>
                <a:gridCol w="13228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0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0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90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08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242+484 Comb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 RU484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MRU PAPR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Sequence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Constant Phase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 Phase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 Phase + Offset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24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Recap – Summary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Finally we summarized the reviewed solutions and compared them in terms of PAPR reduction and also design and implementation aspects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The main conclusion was that finding a single/unified solution that can minimize all the combinations is not practical, whereas the proposed method of linear phase with phase offset may resolve the trade-off between</a:t>
            </a:r>
            <a:r>
              <a:rPr lang="he-IL" sz="2000" b="0" kern="0" dirty="0" smtClean="0"/>
              <a:t> </a:t>
            </a:r>
            <a:r>
              <a:rPr lang="en-US" sz="2000" b="0" kern="0" dirty="0" smtClean="0"/>
              <a:t>design complexity and PAPR minimization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883888"/>
              </p:ext>
            </p:extLst>
          </p:nvPr>
        </p:nvGraphicFramePr>
        <p:xfrm>
          <a:off x="1524000" y="3886200"/>
          <a:ext cx="6375400" cy="2137263"/>
        </p:xfrm>
        <a:graphic>
          <a:graphicData uri="http://schemas.openxmlformats.org/drawingml/2006/table">
            <a:tbl>
              <a:tblPr/>
              <a:tblGrid>
                <a:gridCol w="12671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54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68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74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884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5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Solution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PAPR Reduction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Design/Spec Complexity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Implementation Complexity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Backward Compatibility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32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Sequnce Design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- A lot of sequences to define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- large memory required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5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Reuse 11ax Phase Rotation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5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Constant Phase Rotation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 (by setting phase to zero)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5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 Phase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Meidum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 (by setting phase to zero)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5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Linear Phase with Phase Offset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 (by setting phase to zero)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11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Extension for Phase </a:t>
            </a:r>
            <a:r>
              <a:rPr lang="en-US" dirty="0" smtClean="0"/>
              <a:t>Continuity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3400" y="15240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As raised during the presentation of [3], we would like to ensure phase continuity over the allocated tones in relevant MRU combinations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Thus we rechecked the case of 52+26 MRU where the two aggregated RUs are contiguous in frequency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added a restriction on Linear Phase to be </a:t>
            </a:r>
            <a:br>
              <a:rPr lang="en-US" sz="2000" b="0" kern="0" dirty="0" smtClean="0"/>
            </a:br>
            <a:r>
              <a:rPr lang="en-US" sz="2000" b="0" kern="0" dirty="0" smtClean="0"/>
              <a:t>continuous on the edges of the two RUs (we </a:t>
            </a:r>
            <a:br>
              <a:rPr lang="en-US" sz="2000" b="0" kern="0" dirty="0" smtClean="0"/>
            </a:br>
            <a:r>
              <a:rPr lang="en-US" sz="2000" b="0" kern="0" dirty="0" smtClean="0"/>
              <a:t>actually restricted our solution to </a:t>
            </a:r>
            <a:r>
              <a:rPr lang="en-US" sz="2000" kern="0" dirty="0" smtClean="0"/>
              <a:t>zero phase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at the intersection)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can see in the figure on the right that in all </a:t>
            </a:r>
            <a:br>
              <a:rPr lang="en-US" sz="2000" b="0" kern="0" dirty="0" smtClean="0"/>
            </a:br>
            <a:r>
              <a:rPr lang="en-US" sz="2000" b="0" kern="0" dirty="0" smtClean="0"/>
              <a:t>the simulated MRU combinations the gap </a:t>
            </a:r>
            <a:br>
              <a:rPr lang="en-US" sz="2000" b="0" kern="0" dirty="0" smtClean="0"/>
            </a:br>
            <a:r>
              <a:rPr lang="en-US" sz="2000" b="0" kern="0" dirty="0" smtClean="0"/>
              <a:t>between general linear phase and linear phase</a:t>
            </a:r>
            <a:br>
              <a:rPr lang="en-US" sz="2000" b="0" kern="0" dirty="0" smtClean="0"/>
            </a:br>
            <a:r>
              <a:rPr lang="en-US" sz="2000" b="0" kern="0" dirty="0" smtClean="0"/>
              <a:t>with phase continuity restriction is negligible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0" kern="0" dirty="0" smtClean="0"/>
              <a:t> 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0" kern="0" dirty="0"/>
              <a:t> </a:t>
            </a:r>
            <a:endParaRPr lang="en-US" sz="2000" b="0" kern="0" dirty="0" smtClean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031848" y="6302155"/>
            <a:ext cx="426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901969" y="5955163"/>
            <a:ext cx="728639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26RU</a:t>
            </a:r>
            <a:endParaRPr 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632048" y="5950943"/>
            <a:ext cx="1290828" cy="33855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52RU</a:t>
            </a:r>
            <a:endParaRPr lang="en-US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708565" y="6022275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Frequency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1900529" y="5561013"/>
            <a:ext cx="730079" cy="3196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2630608" y="5749917"/>
            <a:ext cx="1324547" cy="1386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228504" y="5486400"/>
            <a:ext cx="9861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Linear Phase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6994" y="2573499"/>
            <a:ext cx="4017752" cy="331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67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Extension of the Topic to More Scenarios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During the discussions of [3], it was mentioned that the high PAPR issue is not unique for MRU scenarios but can be relevant for additional scenarios supported in 11be (e.g. preamble puncturing)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As this is indeed true, we extend the relevant scenarios for high EHT-LTF PAPR to include the following: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kern="0" dirty="0" smtClean="0"/>
              <a:t>Punctured non-OFDMA transmission (in both DL &amp; UL)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0" kern="0" dirty="0" smtClean="0"/>
              <a:t>Multi-RU OFDMA transmission in the UL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kern="0" dirty="0" smtClean="0"/>
              <a:t>Punctured NDP transmission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The main metrics for PAPR minimization in a specific scenario is the difference between PAPR on data portion and PAPR on EHT-LTF, and PER degradation </a:t>
            </a:r>
          </a:p>
        </p:txBody>
      </p:sp>
    </p:spTree>
    <p:extLst>
      <p:ext uri="{BB962C8B-B14F-4D97-AF65-F5344CB8AC3E}">
        <p14:creationId xmlns:p14="http://schemas.microsoft.com/office/powerpoint/2010/main" val="21968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150524</TotalTime>
  <Words>1520</Words>
  <Application>Microsoft Office PowerPoint</Application>
  <PresentationFormat>On-screen Show (4:3)</PresentationFormat>
  <Paragraphs>257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ＭＳ Ｐゴシック</vt:lpstr>
      <vt:lpstr>Calibri</vt:lpstr>
      <vt:lpstr>Times New Roman</vt:lpstr>
      <vt:lpstr>802-11-Submission</vt:lpstr>
      <vt:lpstr>Document</vt:lpstr>
      <vt:lpstr>Further Thoughts on EHT-LTF PAPR in 802.11be</vt:lpstr>
      <vt:lpstr>Introduction</vt:lpstr>
      <vt:lpstr>Recap – Main Issues</vt:lpstr>
      <vt:lpstr>Recap - Impact on PAPR</vt:lpstr>
      <vt:lpstr>Recap – Impact of PAPR on Performance</vt:lpstr>
      <vt:lpstr>Recap – Solutions Survey</vt:lpstr>
      <vt:lpstr>Recap – Summary</vt:lpstr>
      <vt:lpstr>Extension for Phase Continuity</vt:lpstr>
      <vt:lpstr>Extension of the Topic to More Scenarios</vt:lpstr>
      <vt:lpstr>Detailed Analysis</vt:lpstr>
      <vt:lpstr>Update for new 80MHz tone plan</vt:lpstr>
      <vt:lpstr>General Solution for PAPR Issue</vt:lpstr>
      <vt:lpstr>Conclusion</vt:lpstr>
      <vt:lpstr>References</vt:lpstr>
      <vt:lpstr>SP1</vt:lpstr>
      <vt:lpstr>SP2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Yan Xin</dc:creator>
  <cp:lastModifiedBy>Genadiy Tsodik (TRC)</cp:lastModifiedBy>
  <cp:revision>630</cp:revision>
  <cp:lastPrinted>1998-02-10T13:28:06Z</cp:lastPrinted>
  <dcterms:created xsi:type="dcterms:W3CDTF">2013-11-12T18:41:50Z</dcterms:created>
  <dcterms:modified xsi:type="dcterms:W3CDTF">2020-05-31T14:08:55Z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(3)Ko2CHEJaElBo3crf/d2Q24WNwO9VR+d5G4N++3UoJrPmstybWg78okfl1z5tMzphOS3S0c4Z
5gzHE8DuHSf7E8zoB+3lUtePS9L9JzQjA6YEN1tK23+A0Udz1uS5NdenOwDFVvtfGJzUiAhk
/cp47f8pHBv2xcj00oJ6EBnuT+x+0/9hvOZOEUKz2DgInnYvUJfzsg7DZade1T2XDpCs9/cB
+7CBjGirtBy+nBL1Cs</vt:lpwstr>
  </property>
  <property fmtid="{D5CDD505-2E9C-101B-9397-08002B2CF9AE}" pid="4" name="_2015_ms_pID_7253431">
    <vt:lpwstr>9liCNcOndr7FAnXSxMqI/hfuH7BLiIygKSzZH7vQK+BfV+yPhuG46h
8FPLZhydNX4QeDnWm7N48SPDLY5jp64fXuLnv/ttS9Odbo4esJZpW9j67th+t45VRAo+4S8p
vTHQhD54g5yhuntsWsXOlUFAH0NcMTgYKdqgBYUb6f9VfH6PHT/Y59BBNI15NQmbSTKfuD71
GTdf5mxw4zLfxr9OIGXg0xbRcXcem1MgiUEA</vt:lpwstr>
  </property>
  <property fmtid="{D5CDD505-2E9C-101B-9397-08002B2CF9AE}" pid="5" name="_2015_ms_pID_7253432">
    <vt:lpwstr>dOVZ4gW90YT3gECGLFExFQg=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1558450757</vt:lpwstr>
  </property>
</Properties>
</file>