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31" r:id="rId2"/>
    <p:sldId id="948" r:id="rId3"/>
    <p:sldId id="947" r:id="rId4"/>
    <p:sldId id="942" r:id="rId5"/>
    <p:sldId id="945" r:id="rId6"/>
    <p:sldId id="946" r:id="rId7"/>
    <p:sldId id="919" r:id="rId8"/>
    <p:sldId id="943" r:id="rId9"/>
    <p:sldId id="944" r:id="rId1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746" autoAdjust="0"/>
    <p:restoredTop sz="94411" autoAdjust="0"/>
  </p:normalViewPr>
  <p:slideViewPr>
    <p:cSldViewPr>
      <p:cViewPr varScale="1">
        <p:scale>
          <a:sx n="110" d="100"/>
          <a:sy n="110" d="100"/>
        </p:scale>
        <p:origin x="2352" y="9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3215147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731488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2040290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3992878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6</a:t>
            </a:fld>
            <a:endParaRPr lang="en-GB" altLang="en-US"/>
          </a:p>
        </p:txBody>
      </p:sp>
    </p:spTree>
    <p:extLst>
      <p:ext uri="{BB962C8B-B14F-4D97-AF65-F5344CB8AC3E}">
        <p14:creationId xmlns:p14="http://schemas.microsoft.com/office/powerpoint/2010/main" val="3605842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4/22/2020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951222" cy="276999"/>
          </a:xfrm>
        </p:spPr>
        <p:txBody>
          <a:bodyPr/>
          <a:lstStyle>
            <a:lvl1pPr>
              <a:defRPr/>
            </a:lvl1pPr>
          </a:lstStyle>
          <a:p>
            <a:pPr>
              <a:defRPr/>
            </a:pPr>
            <a:r>
              <a:rPr lang="en-US" altLang="en-US" dirty="0" smtClean="0"/>
              <a:t>Mar 2019</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328813212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951222" cy="276999"/>
          </a:xfrm>
        </p:spPr>
        <p:txBody>
          <a:bodyPr/>
          <a:lstStyle>
            <a:lvl1pPr>
              <a:defRPr/>
            </a:lvl1pPr>
          </a:lstStyle>
          <a:p>
            <a:pPr>
              <a:defRPr/>
            </a:pPr>
            <a:r>
              <a:rPr lang="en-US" altLang="en-US" dirty="0" smtClean="0"/>
              <a:t>Mar 2019</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153022642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16918" cy="276999"/>
          </a:xfrm>
        </p:spPr>
        <p:txBody>
          <a:bodyPr/>
          <a:lstStyle>
            <a:lvl1pPr>
              <a:defRPr/>
            </a:lvl1pPr>
          </a:lstStyle>
          <a:p>
            <a:pPr>
              <a:defRPr/>
            </a:pPr>
            <a:r>
              <a:rPr lang="en-US" altLang="en-US" dirty="0" smtClean="0"/>
              <a:t>Nov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802.11-20/0644r0</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 id="2147485772" r:id="rId13"/>
    <p:sldLayoutId id="2147485773" r:id="rId1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9B20EFD3-9F87-4CC4-BE12-53B84810E182}" type="slidenum">
              <a:rPr lang="en-GB" altLang="en-US" sz="1200" b="0" smtClean="0"/>
              <a:pPr>
                <a:spcBef>
                  <a:spcPct val="0"/>
                </a:spcBef>
                <a:buFontTx/>
                <a:buNone/>
              </a:pPr>
              <a:t>1</a:t>
            </a:fld>
            <a:endParaRPr lang="en-GB" altLang="en-US" sz="1200" b="0" dirty="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altLang="zh-CN" dirty="0" smtClean="0"/>
              <a:t>NAV Setting in Multi-AP Operation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2020-04-10</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900085362"/>
              </p:ext>
            </p:extLst>
          </p:nvPr>
        </p:nvGraphicFramePr>
        <p:xfrm>
          <a:off x="1152525" y="2998720"/>
          <a:ext cx="7391400" cy="228041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algn="ctr"/>
                      <a:r>
                        <a:rPr lang="en-US" sz="1100" dirty="0" err="1" smtClean="0"/>
                        <a:t>Yiqing</a:t>
                      </a:r>
                      <a:r>
                        <a:rPr lang="en-US" sz="1100" baseline="0" dirty="0" smtClean="0"/>
                        <a:t>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Yuchen</a:t>
                      </a:r>
                      <a:r>
                        <a:rPr lang="en-US" sz="1100" baseline="0" dirty="0" smtClean="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Ming </a:t>
                      </a:r>
                      <a:r>
                        <a:rPr lang="en-US" sz="1100" dirty="0" err="1" smtClean="0"/>
                        <a:t>Gan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Guogang</a:t>
                      </a:r>
                      <a:r>
                        <a:rPr lang="en-US" sz="110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Yifan</a:t>
                      </a:r>
                      <a:r>
                        <a:rPr lang="en-US" sz="1100" dirty="0" smtClean="0"/>
                        <a:t> Zhou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Meihong</a:t>
                      </a:r>
                      <a:r>
                        <a:rPr lang="en-US" sz="1100" dirty="0" smtClean="0"/>
                        <a:t> Zhang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045158" cy="276999"/>
          </a:xfrm>
        </p:spPr>
        <p:txBody>
          <a:bodyPr/>
          <a:lstStyle/>
          <a:p>
            <a:pPr>
              <a:defRPr/>
            </a:pPr>
            <a:r>
              <a:rPr lang="en-US" altLang="en-US" dirty="0" smtClean="0"/>
              <a:t>April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290" y="1747345"/>
            <a:ext cx="7772400" cy="4728068"/>
          </a:xfrm>
        </p:spPr>
        <p:txBody>
          <a:bodyPr/>
          <a:lstStyle/>
          <a:p>
            <a:r>
              <a:rPr lang="en-GB" altLang="zh-CN" sz="1800" dirty="0" smtClean="0"/>
              <a:t>Below terminologies will be used in this presentation. Some of them haven’t pass motion, just use them here for simplicity.</a:t>
            </a:r>
            <a:endParaRPr lang="en-GB" altLang="zh-CN" sz="1800" dirty="0"/>
          </a:p>
          <a:p>
            <a:pPr lvl="1"/>
            <a:r>
              <a:rPr lang="en-GB" altLang="zh-CN" sz="1400" b="0" dirty="0" smtClean="0"/>
              <a:t>Sharing AP: an </a:t>
            </a:r>
            <a:r>
              <a:rPr lang="en-GB" altLang="zh-CN" sz="1400" b="0" dirty="0"/>
              <a:t>EHT AP which obtains a TXOP and initiates the Multi-AP </a:t>
            </a:r>
            <a:r>
              <a:rPr lang="en-GB" altLang="zh-CN" sz="1400" b="0" dirty="0" smtClean="0"/>
              <a:t>coordination; </a:t>
            </a:r>
            <a:r>
              <a:rPr lang="en-GB" altLang="zh-CN" sz="1400" b="0" dirty="0"/>
              <a:t>[Motion </a:t>
            </a:r>
            <a:r>
              <a:rPr lang="en-GB" altLang="zh-CN" sz="1400" b="0" dirty="0" smtClean="0"/>
              <a:t>73] [1]</a:t>
            </a:r>
            <a:endParaRPr lang="zh-CN" altLang="zh-CN" sz="1400" b="0" dirty="0"/>
          </a:p>
          <a:p>
            <a:pPr lvl="1"/>
            <a:r>
              <a:rPr lang="en-GB" altLang="zh-CN" sz="1400" b="0" dirty="0"/>
              <a:t>Shared </a:t>
            </a:r>
            <a:r>
              <a:rPr lang="en-GB" altLang="zh-CN" sz="1400" b="0" dirty="0" smtClean="0"/>
              <a:t>AP: an </a:t>
            </a:r>
            <a:r>
              <a:rPr lang="en-GB" altLang="zh-CN" sz="1400" b="0" dirty="0"/>
              <a:t>EHT AP which is coordinated for the Multi-AP </a:t>
            </a:r>
            <a:r>
              <a:rPr lang="en-GB" altLang="zh-CN" sz="1400" b="0" dirty="0" smtClean="0"/>
              <a:t>transmission; </a:t>
            </a:r>
            <a:r>
              <a:rPr lang="en-GB" altLang="zh-CN" sz="1400" b="0" dirty="0"/>
              <a:t>[Motion </a:t>
            </a:r>
            <a:r>
              <a:rPr lang="en-GB" altLang="zh-CN" sz="1400" b="0" dirty="0" smtClean="0"/>
              <a:t>73]</a:t>
            </a:r>
            <a:endParaRPr lang="zh-CN" altLang="zh-CN" sz="1400" b="0" dirty="0"/>
          </a:p>
          <a:p>
            <a:pPr lvl="1"/>
            <a:r>
              <a:rPr lang="en-GB" altLang="zh-CN" sz="1400" b="0" dirty="0" smtClean="0"/>
              <a:t>Sharing STA: a STA that associates with the sharing AP, and participates in the AP cooperation procedure;</a:t>
            </a:r>
          </a:p>
          <a:p>
            <a:pPr lvl="1"/>
            <a:r>
              <a:rPr lang="en-GB" altLang="zh-CN" sz="1400" b="0" dirty="0" smtClean="0"/>
              <a:t>Shared STA: a STA that associates with a shared AP, and participates in the AP cooperation procedure;</a:t>
            </a:r>
          </a:p>
          <a:p>
            <a:pPr lvl="1"/>
            <a:r>
              <a:rPr lang="en-GB" altLang="zh-CN" sz="1400" b="0" dirty="0" smtClean="0"/>
              <a:t>Shared TXOP: a TXOP during which AP cooperation happens</a:t>
            </a:r>
          </a:p>
          <a:p>
            <a:endParaRPr lang="en-GB" altLang="zh-CN" sz="1800" dirty="0"/>
          </a:p>
          <a:p>
            <a:r>
              <a:rPr lang="en-GB" altLang="zh-CN" sz="1600" b="0" dirty="0" smtClean="0"/>
              <a:t>Note: a sharing STA or a shared STA may be a legacy STA depends on the AP cooperation procedure. </a:t>
            </a:r>
            <a:endParaRPr lang="zh-CN" altLang="zh-CN" sz="1600" b="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p:nvPr>
        </p:nvSpPr>
        <p:spPr/>
        <p:txBody>
          <a:bodyPr/>
          <a:lstStyle/>
          <a:p>
            <a:r>
              <a:rPr lang="en-US" altLang="zh-CN" dirty="0" smtClean="0"/>
              <a:t>Terminology </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045158" cy="276999"/>
          </a:xfrm>
        </p:spPr>
        <p:txBody>
          <a:bodyPr/>
          <a:lstStyle/>
          <a:p>
            <a:pPr>
              <a:defRPr/>
            </a:pPr>
            <a:r>
              <a:rPr lang="en-US" altLang="en-US" dirty="0" smtClean="0"/>
              <a:t>April 2020</a:t>
            </a:r>
            <a:endParaRPr lang="en-GB" altLang="en-US" dirty="0"/>
          </a:p>
        </p:txBody>
      </p:sp>
    </p:spTree>
    <p:extLst>
      <p:ext uri="{BB962C8B-B14F-4D97-AF65-F5344CB8AC3E}">
        <p14:creationId xmlns:p14="http://schemas.microsoft.com/office/powerpoint/2010/main" val="25985476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290" y="1747345"/>
            <a:ext cx="7772400" cy="4728068"/>
          </a:xfrm>
        </p:spPr>
        <p:txBody>
          <a:bodyPr/>
          <a:lstStyle/>
          <a:p>
            <a:pPr algn="just"/>
            <a:r>
              <a:rPr lang="en-US" altLang="zh-CN" sz="1800" dirty="0" smtClean="0"/>
              <a:t>The concept of some simple AP cooperation scheme already be accepted</a:t>
            </a:r>
          </a:p>
          <a:p>
            <a:pPr lvl="1" algn="just"/>
            <a:r>
              <a:rPr lang="en-US" altLang="zh-CN" sz="1400" dirty="0" smtClean="0"/>
              <a:t>E.g. Co-OFDMA, Co-TDMA, Co-SR </a:t>
            </a:r>
          </a:p>
          <a:p>
            <a:pPr algn="just"/>
            <a:r>
              <a:rPr lang="en-US" altLang="zh-CN" sz="1800" dirty="0" smtClean="0"/>
              <a:t>NAV rules need to be modified in UL AP cooperation procedure as mentioned in [2];</a:t>
            </a:r>
          </a:p>
          <a:p>
            <a:pPr algn="just"/>
            <a:r>
              <a:rPr lang="en-US" sz="1800" dirty="0" smtClean="0"/>
              <a:t>The reason is when sharing AP setup a TXOP, the shared STA set basic NAV, then later when the shared STA is triggered by the shared AP to do UL transmission in the same TXOP,  the shared STA can not reply TB PPDU anymore;</a:t>
            </a:r>
          </a:p>
          <a:p>
            <a:pPr algn="just"/>
            <a:endParaRPr lang="en-US" dirty="0" smtClean="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p:nvPr>
        </p:nvSpPr>
        <p:spPr/>
        <p:txBody>
          <a:bodyPr/>
          <a:lstStyle/>
          <a:p>
            <a:r>
              <a:rPr lang="en-US" altLang="zh-CN" dirty="0" smtClean="0"/>
              <a:t>Background</a:t>
            </a:r>
            <a:endParaRPr lang="en-US" dirty="0"/>
          </a:p>
        </p:txBody>
      </p:sp>
      <p:cxnSp>
        <p:nvCxnSpPr>
          <p:cNvPr id="8" name="直接连接符 7"/>
          <p:cNvCxnSpPr/>
          <p:nvPr/>
        </p:nvCxnSpPr>
        <p:spPr bwMode="auto">
          <a:xfrm>
            <a:off x="1752600" y="5029200"/>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直接连接符 9"/>
          <p:cNvCxnSpPr/>
          <p:nvPr/>
        </p:nvCxnSpPr>
        <p:spPr bwMode="auto">
          <a:xfrm>
            <a:off x="1752600" y="5486400"/>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直接连接符 10"/>
          <p:cNvCxnSpPr/>
          <p:nvPr/>
        </p:nvCxnSpPr>
        <p:spPr bwMode="auto">
          <a:xfrm>
            <a:off x="1752600" y="5943600"/>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直接连接符 11"/>
          <p:cNvCxnSpPr/>
          <p:nvPr/>
        </p:nvCxnSpPr>
        <p:spPr bwMode="auto">
          <a:xfrm>
            <a:off x="1752600" y="6400800"/>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矩形 16"/>
          <p:cNvSpPr/>
          <p:nvPr/>
        </p:nvSpPr>
        <p:spPr bwMode="auto">
          <a:xfrm>
            <a:off x="1905000" y="4648200"/>
            <a:ext cx="990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Coop </a:t>
            </a:r>
            <a:r>
              <a:rPr lang="en-US" altLang="zh-CN" dirty="0" err="1" smtClean="0"/>
              <a:t>Init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8" name="矩形 17"/>
          <p:cNvSpPr/>
          <p:nvPr/>
        </p:nvSpPr>
        <p:spPr bwMode="auto">
          <a:xfrm>
            <a:off x="3124200" y="5104607"/>
            <a:ext cx="990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Coop </a:t>
            </a:r>
            <a:r>
              <a:rPr lang="en-US" altLang="zh-CN" dirty="0" err="1" smtClean="0"/>
              <a:t>Resp</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9" name="矩形 18"/>
          <p:cNvSpPr/>
          <p:nvPr/>
        </p:nvSpPr>
        <p:spPr bwMode="auto">
          <a:xfrm>
            <a:off x="4343400" y="4650829"/>
            <a:ext cx="990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Trigger</a:t>
            </a:r>
            <a:r>
              <a:rPr kumimoji="0" lang="en-US" altLang="zh-CN" sz="1200" b="0" i="0" u="none" strike="noStrike" cap="none" normalizeH="0" dirty="0" smtClean="0">
                <a:ln>
                  <a:noFill/>
                </a:ln>
                <a:solidFill>
                  <a:schemeClr val="tx1"/>
                </a:solidFill>
                <a:effectLst/>
                <a:latin typeface="Times New Roman" pitchFamily="18" charset="0"/>
              </a:rPr>
              <a:t> 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0" name="矩形 19"/>
          <p:cNvSpPr/>
          <p:nvPr/>
        </p:nvSpPr>
        <p:spPr bwMode="auto">
          <a:xfrm>
            <a:off x="4343400" y="5111234"/>
            <a:ext cx="990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Trigger 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1" name="矩形 20"/>
          <p:cNvSpPr/>
          <p:nvPr/>
        </p:nvSpPr>
        <p:spPr bwMode="auto">
          <a:xfrm>
            <a:off x="5638800" y="5561807"/>
            <a:ext cx="1600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TB PPDU 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2" name="矩形 21"/>
          <p:cNvSpPr/>
          <p:nvPr/>
        </p:nvSpPr>
        <p:spPr bwMode="auto">
          <a:xfrm>
            <a:off x="5638800" y="6018213"/>
            <a:ext cx="1600200" cy="381000"/>
          </a:xfrm>
          <a:prstGeom prst="rect">
            <a:avLst/>
          </a:prstGeom>
          <a:pattFill prst="ltUpDiag">
            <a:fgClr>
              <a:schemeClr val="bg1">
                <a:lumMod val="50000"/>
              </a:schemeClr>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TB PPDU 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3" name="矩形 22"/>
          <p:cNvSpPr/>
          <p:nvPr/>
        </p:nvSpPr>
        <p:spPr bwMode="auto">
          <a:xfrm>
            <a:off x="7505700" y="4652353"/>
            <a:ext cx="7239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BA1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矩形 23"/>
          <p:cNvSpPr/>
          <p:nvPr/>
        </p:nvSpPr>
        <p:spPr bwMode="auto">
          <a:xfrm>
            <a:off x="7505700" y="5103614"/>
            <a:ext cx="7239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BA2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5" name="文本框 24"/>
          <p:cNvSpPr txBox="1"/>
          <p:nvPr/>
        </p:nvSpPr>
        <p:spPr>
          <a:xfrm>
            <a:off x="728568" y="4752201"/>
            <a:ext cx="889539" cy="276999"/>
          </a:xfrm>
          <a:prstGeom prst="rect">
            <a:avLst/>
          </a:prstGeom>
          <a:noFill/>
        </p:spPr>
        <p:txBody>
          <a:bodyPr wrap="none" rtlCol="0">
            <a:spAutoFit/>
          </a:bodyPr>
          <a:lstStyle/>
          <a:p>
            <a:r>
              <a:rPr lang="en-US" altLang="zh-CN" dirty="0" smtClean="0"/>
              <a:t>Sharing AP</a:t>
            </a:r>
            <a:endParaRPr lang="zh-CN" altLang="en-US" dirty="0"/>
          </a:p>
        </p:txBody>
      </p:sp>
      <p:sp>
        <p:nvSpPr>
          <p:cNvPr id="26" name="文本框 25"/>
          <p:cNvSpPr txBox="1"/>
          <p:nvPr/>
        </p:nvSpPr>
        <p:spPr>
          <a:xfrm>
            <a:off x="728568" y="5207615"/>
            <a:ext cx="838243" cy="276999"/>
          </a:xfrm>
          <a:prstGeom prst="rect">
            <a:avLst/>
          </a:prstGeom>
          <a:noFill/>
        </p:spPr>
        <p:txBody>
          <a:bodyPr wrap="none" rtlCol="0">
            <a:spAutoFit/>
          </a:bodyPr>
          <a:lstStyle/>
          <a:p>
            <a:r>
              <a:rPr lang="en-US" altLang="zh-CN" dirty="0" smtClean="0"/>
              <a:t>Shared AP</a:t>
            </a:r>
            <a:endParaRPr lang="zh-CN" altLang="en-US" dirty="0"/>
          </a:p>
        </p:txBody>
      </p:sp>
      <p:sp>
        <p:nvSpPr>
          <p:cNvPr id="27" name="文本框 26"/>
          <p:cNvSpPr txBox="1"/>
          <p:nvPr/>
        </p:nvSpPr>
        <p:spPr>
          <a:xfrm>
            <a:off x="722611" y="5665808"/>
            <a:ext cx="980268" cy="276999"/>
          </a:xfrm>
          <a:prstGeom prst="rect">
            <a:avLst/>
          </a:prstGeom>
          <a:noFill/>
        </p:spPr>
        <p:txBody>
          <a:bodyPr wrap="none" rtlCol="0">
            <a:spAutoFit/>
          </a:bodyPr>
          <a:lstStyle/>
          <a:p>
            <a:r>
              <a:rPr lang="en-US" altLang="zh-CN" dirty="0" smtClean="0"/>
              <a:t>Sharing STA</a:t>
            </a:r>
            <a:endParaRPr lang="zh-CN" altLang="en-US" dirty="0"/>
          </a:p>
        </p:txBody>
      </p:sp>
      <p:sp>
        <p:nvSpPr>
          <p:cNvPr id="28" name="文本框 27"/>
          <p:cNvSpPr txBox="1"/>
          <p:nvPr/>
        </p:nvSpPr>
        <p:spPr>
          <a:xfrm>
            <a:off x="722611" y="6122214"/>
            <a:ext cx="928972" cy="276999"/>
          </a:xfrm>
          <a:prstGeom prst="rect">
            <a:avLst/>
          </a:prstGeom>
          <a:noFill/>
        </p:spPr>
        <p:txBody>
          <a:bodyPr wrap="none" rtlCol="0">
            <a:spAutoFit/>
          </a:bodyPr>
          <a:lstStyle/>
          <a:p>
            <a:r>
              <a:rPr lang="en-US" altLang="zh-CN" dirty="0" smtClean="0"/>
              <a:t>Shared STA</a:t>
            </a:r>
            <a:endParaRPr lang="zh-CN" altLang="en-US" dirty="0"/>
          </a:p>
        </p:txBody>
      </p:sp>
      <p:sp>
        <p:nvSpPr>
          <p:cNvPr id="29" name="文本框 28"/>
          <p:cNvSpPr txBox="1"/>
          <p:nvPr/>
        </p:nvSpPr>
        <p:spPr>
          <a:xfrm>
            <a:off x="7711909" y="5525869"/>
            <a:ext cx="1514475" cy="646331"/>
          </a:xfrm>
          <a:prstGeom prst="rect">
            <a:avLst/>
          </a:prstGeom>
          <a:noFill/>
        </p:spPr>
        <p:txBody>
          <a:bodyPr wrap="square" rtlCol="0">
            <a:spAutoFit/>
          </a:bodyPr>
          <a:lstStyle/>
          <a:p>
            <a:r>
              <a:rPr lang="en-US" altLang="zh-CN" dirty="0" smtClean="0"/>
              <a:t>Can not be transmitted, because of basic NAV is not 0 </a:t>
            </a:r>
            <a:endParaRPr lang="zh-CN" altLang="en-US" dirty="0"/>
          </a:p>
        </p:txBody>
      </p:sp>
      <p:cxnSp>
        <p:nvCxnSpPr>
          <p:cNvPr id="31" name="直接连接符 30"/>
          <p:cNvCxnSpPr>
            <a:endCxn id="22" idx="3"/>
          </p:cNvCxnSpPr>
          <p:nvPr/>
        </p:nvCxnSpPr>
        <p:spPr bwMode="auto">
          <a:xfrm flipH="1">
            <a:off x="7239000" y="6076156"/>
            <a:ext cx="533400" cy="13255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文本框 32"/>
          <p:cNvSpPr txBox="1"/>
          <p:nvPr/>
        </p:nvSpPr>
        <p:spPr>
          <a:xfrm>
            <a:off x="2900363" y="6100904"/>
            <a:ext cx="1138238" cy="276999"/>
          </a:xfrm>
          <a:prstGeom prst="rect">
            <a:avLst/>
          </a:prstGeom>
          <a:noFill/>
        </p:spPr>
        <p:txBody>
          <a:bodyPr wrap="square" rtlCol="0">
            <a:spAutoFit/>
          </a:bodyPr>
          <a:lstStyle/>
          <a:p>
            <a:r>
              <a:rPr lang="en-US" altLang="zh-CN" dirty="0" smtClean="0"/>
              <a:t>Set basic NAV</a:t>
            </a:r>
            <a:endParaRPr lang="zh-CN" altLang="en-US" dirty="0"/>
          </a:p>
        </p:txBody>
      </p:sp>
      <p:cxnSp>
        <p:nvCxnSpPr>
          <p:cNvPr id="35" name="直接箭头连接符 34"/>
          <p:cNvCxnSpPr/>
          <p:nvPr/>
        </p:nvCxnSpPr>
        <p:spPr bwMode="auto">
          <a:xfrm>
            <a:off x="2895600" y="5029993"/>
            <a:ext cx="0" cy="13731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0"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045158" cy="276999"/>
          </a:xfrm>
        </p:spPr>
        <p:txBody>
          <a:bodyPr/>
          <a:lstStyle/>
          <a:p>
            <a:pPr>
              <a:defRPr/>
            </a:pPr>
            <a:r>
              <a:rPr lang="en-US" altLang="en-US" dirty="0" smtClean="0"/>
              <a:t>April 2020</a:t>
            </a:r>
            <a:endParaRPr lang="en-GB" altLang="en-US" dirty="0"/>
          </a:p>
        </p:txBody>
      </p:sp>
    </p:spTree>
    <p:extLst>
      <p:ext uri="{BB962C8B-B14F-4D97-AF65-F5344CB8AC3E}">
        <p14:creationId xmlns:p14="http://schemas.microsoft.com/office/powerpoint/2010/main" val="1344658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310" y="1676400"/>
            <a:ext cx="7914290" cy="4728068"/>
          </a:xfrm>
        </p:spPr>
        <p:txBody>
          <a:bodyPr/>
          <a:lstStyle/>
          <a:p>
            <a:pPr algn="just"/>
            <a:r>
              <a:rPr lang="en-US" sz="1800" dirty="0" smtClean="0"/>
              <a:t>The Duration field of Coop </a:t>
            </a:r>
            <a:r>
              <a:rPr lang="en-US" sz="1800" dirty="0" err="1" smtClean="0"/>
              <a:t>Init</a:t>
            </a:r>
            <a:r>
              <a:rPr lang="en-US" sz="1800" dirty="0" smtClean="0"/>
              <a:t> frame sets a time that is earlier than the start time of TB PPDU frame;</a:t>
            </a:r>
          </a:p>
          <a:p>
            <a:pPr algn="just"/>
            <a:r>
              <a:rPr lang="en-US" sz="1800" dirty="0" smtClean="0"/>
              <a:t>The Duration fields of Trigger 1&amp;2 are extended to set a time that covers TB PPDUs and BAs;</a:t>
            </a:r>
          </a:p>
          <a:p>
            <a:pPr algn="just"/>
            <a:r>
              <a:rPr lang="en-US" sz="1800" dirty="0" smtClean="0"/>
              <a:t>Before shared STA replies TB PPDU2, the basic NAV set by sharing AP already expires;</a:t>
            </a:r>
          </a:p>
          <a:p>
            <a:pPr algn="just"/>
            <a:r>
              <a:rPr lang="en-US" sz="1800" dirty="0" smtClean="0"/>
              <a:t>The duration value for Trigger 2 frame needs to be carried in Coop </a:t>
            </a:r>
            <a:r>
              <a:rPr lang="en-US" sz="1800" dirty="0" err="1" smtClean="0"/>
              <a:t>Init</a:t>
            </a:r>
            <a:r>
              <a:rPr lang="en-US" sz="1800" dirty="0" smtClean="0"/>
              <a:t> frame. Because shared AP is not the TXOP holder, it can not decide how to extend the TXOP.</a:t>
            </a:r>
            <a:endParaRPr lang="en-US" sz="18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p:txBody>
          <a:bodyPr/>
          <a:lstStyle/>
          <a:p>
            <a:r>
              <a:rPr lang="en-US" dirty="0" smtClean="0"/>
              <a:t>Solution Option 1</a:t>
            </a:r>
            <a:endParaRPr lang="en-US" dirty="0"/>
          </a:p>
        </p:txBody>
      </p:sp>
      <p:cxnSp>
        <p:nvCxnSpPr>
          <p:cNvPr id="8" name="直接连接符 7"/>
          <p:cNvCxnSpPr/>
          <p:nvPr/>
        </p:nvCxnSpPr>
        <p:spPr bwMode="auto">
          <a:xfrm>
            <a:off x="1752600" y="5029200"/>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直接连接符 8"/>
          <p:cNvCxnSpPr/>
          <p:nvPr/>
        </p:nvCxnSpPr>
        <p:spPr bwMode="auto">
          <a:xfrm>
            <a:off x="1752600" y="5486400"/>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直接连接符 9"/>
          <p:cNvCxnSpPr/>
          <p:nvPr/>
        </p:nvCxnSpPr>
        <p:spPr bwMode="auto">
          <a:xfrm>
            <a:off x="1752600" y="5943600"/>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直接连接符 10"/>
          <p:cNvCxnSpPr/>
          <p:nvPr/>
        </p:nvCxnSpPr>
        <p:spPr bwMode="auto">
          <a:xfrm>
            <a:off x="1752600" y="6400800"/>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矩形 11"/>
          <p:cNvSpPr/>
          <p:nvPr/>
        </p:nvSpPr>
        <p:spPr bwMode="auto">
          <a:xfrm>
            <a:off x="1905000" y="4648200"/>
            <a:ext cx="990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Coop </a:t>
            </a:r>
            <a:r>
              <a:rPr lang="en-US" altLang="zh-CN" dirty="0" err="1" smtClean="0"/>
              <a:t>Init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3124200" y="5104607"/>
            <a:ext cx="990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Coop </a:t>
            </a:r>
            <a:r>
              <a:rPr lang="en-US" altLang="zh-CN" dirty="0" err="1" smtClean="0"/>
              <a:t>Resp</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4343400" y="4650829"/>
            <a:ext cx="990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Trigger</a:t>
            </a:r>
            <a:r>
              <a:rPr kumimoji="0" lang="en-US" altLang="zh-CN" sz="1200" b="0" i="0" u="none" strike="noStrike" cap="none" normalizeH="0" dirty="0" smtClean="0">
                <a:ln>
                  <a:noFill/>
                </a:ln>
                <a:solidFill>
                  <a:schemeClr val="tx1"/>
                </a:solidFill>
                <a:effectLst/>
                <a:latin typeface="Times New Roman" pitchFamily="18" charset="0"/>
              </a:rPr>
              <a:t> 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5" name="矩形 14"/>
          <p:cNvSpPr/>
          <p:nvPr/>
        </p:nvSpPr>
        <p:spPr bwMode="auto">
          <a:xfrm>
            <a:off x="4343400" y="5111234"/>
            <a:ext cx="990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Trigger 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6" name="矩形 15"/>
          <p:cNvSpPr/>
          <p:nvPr/>
        </p:nvSpPr>
        <p:spPr bwMode="auto">
          <a:xfrm>
            <a:off x="5638800" y="5561807"/>
            <a:ext cx="1600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TB PPDU 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7" name="矩形 16"/>
          <p:cNvSpPr/>
          <p:nvPr/>
        </p:nvSpPr>
        <p:spPr bwMode="auto">
          <a:xfrm>
            <a:off x="5638800" y="6018213"/>
            <a:ext cx="1600200" cy="381000"/>
          </a:xfrm>
          <a:prstGeom prst="rect">
            <a:avLst/>
          </a:prstGeom>
          <a:pattFill prst="ltUpDiag">
            <a:fgClr>
              <a:schemeClr val="bg1">
                <a:lumMod val="50000"/>
              </a:schemeClr>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TB PPDU 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8" name="矩形 17"/>
          <p:cNvSpPr/>
          <p:nvPr/>
        </p:nvSpPr>
        <p:spPr bwMode="auto">
          <a:xfrm>
            <a:off x="7505700" y="4652353"/>
            <a:ext cx="7239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BA1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9" name="矩形 18"/>
          <p:cNvSpPr/>
          <p:nvPr/>
        </p:nvSpPr>
        <p:spPr bwMode="auto">
          <a:xfrm>
            <a:off x="7505700" y="5103614"/>
            <a:ext cx="7239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BA2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0" name="文本框 19"/>
          <p:cNvSpPr txBox="1"/>
          <p:nvPr/>
        </p:nvSpPr>
        <p:spPr>
          <a:xfrm>
            <a:off x="728568" y="4752201"/>
            <a:ext cx="889539" cy="276999"/>
          </a:xfrm>
          <a:prstGeom prst="rect">
            <a:avLst/>
          </a:prstGeom>
          <a:noFill/>
        </p:spPr>
        <p:txBody>
          <a:bodyPr wrap="none" rtlCol="0">
            <a:spAutoFit/>
          </a:bodyPr>
          <a:lstStyle/>
          <a:p>
            <a:r>
              <a:rPr lang="en-US" altLang="zh-CN" dirty="0" smtClean="0"/>
              <a:t>Sharing AP</a:t>
            </a:r>
            <a:endParaRPr lang="zh-CN" altLang="en-US" dirty="0"/>
          </a:p>
        </p:txBody>
      </p:sp>
      <p:sp>
        <p:nvSpPr>
          <p:cNvPr id="21" name="文本框 20"/>
          <p:cNvSpPr txBox="1"/>
          <p:nvPr/>
        </p:nvSpPr>
        <p:spPr>
          <a:xfrm>
            <a:off x="728568" y="5207615"/>
            <a:ext cx="838243" cy="276999"/>
          </a:xfrm>
          <a:prstGeom prst="rect">
            <a:avLst/>
          </a:prstGeom>
          <a:noFill/>
        </p:spPr>
        <p:txBody>
          <a:bodyPr wrap="none" rtlCol="0">
            <a:spAutoFit/>
          </a:bodyPr>
          <a:lstStyle/>
          <a:p>
            <a:r>
              <a:rPr lang="en-US" altLang="zh-CN" dirty="0" smtClean="0"/>
              <a:t>Shared AP</a:t>
            </a:r>
            <a:endParaRPr lang="zh-CN" altLang="en-US" dirty="0"/>
          </a:p>
        </p:txBody>
      </p:sp>
      <p:sp>
        <p:nvSpPr>
          <p:cNvPr id="22" name="文本框 21"/>
          <p:cNvSpPr txBox="1"/>
          <p:nvPr/>
        </p:nvSpPr>
        <p:spPr>
          <a:xfrm>
            <a:off x="722611" y="5665808"/>
            <a:ext cx="980268" cy="276999"/>
          </a:xfrm>
          <a:prstGeom prst="rect">
            <a:avLst/>
          </a:prstGeom>
          <a:noFill/>
        </p:spPr>
        <p:txBody>
          <a:bodyPr wrap="none" rtlCol="0">
            <a:spAutoFit/>
          </a:bodyPr>
          <a:lstStyle/>
          <a:p>
            <a:r>
              <a:rPr lang="en-US" altLang="zh-CN" dirty="0" smtClean="0"/>
              <a:t>Sharing STA</a:t>
            </a:r>
            <a:endParaRPr lang="zh-CN" altLang="en-US" dirty="0"/>
          </a:p>
        </p:txBody>
      </p:sp>
      <p:sp>
        <p:nvSpPr>
          <p:cNvPr id="23" name="文本框 22"/>
          <p:cNvSpPr txBox="1"/>
          <p:nvPr/>
        </p:nvSpPr>
        <p:spPr>
          <a:xfrm>
            <a:off x="722611" y="6122214"/>
            <a:ext cx="928972" cy="276999"/>
          </a:xfrm>
          <a:prstGeom prst="rect">
            <a:avLst/>
          </a:prstGeom>
          <a:noFill/>
        </p:spPr>
        <p:txBody>
          <a:bodyPr wrap="none" rtlCol="0">
            <a:spAutoFit/>
          </a:bodyPr>
          <a:lstStyle/>
          <a:p>
            <a:r>
              <a:rPr lang="en-US" altLang="zh-CN" dirty="0" smtClean="0"/>
              <a:t>Shared STA</a:t>
            </a:r>
            <a:endParaRPr lang="zh-CN" altLang="en-US" dirty="0"/>
          </a:p>
        </p:txBody>
      </p:sp>
      <p:cxnSp>
        <p:nvCxnSpPr>
          <p:cNvPr id="28" name="直接连接符 27"/>
          <p:cNvCxnSpPr/>
          <p:nvPr/>
        </p:nvCxnSpPr>
        <p:spPr bwMode="auto">
          <a:xfrm flipV="1">
            <a:off x="5638800" y="4111379"/>
            <a:ext cx="0" cy="145042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9" name="直接连接符 28"/>
          <p:cNvCxnSpPr/>
          <p:nvPr/>
        </p:nvCxnSpPr>
        <p:spPr bwMode="auto">
          <a:xfrm flipV="1">
            <a:off x="2895600" y="4111379"/>
            <a:ext cx="0" cy="917822"/>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1" name="直接连接符 30"/>
          <p:cNvCxnSpPr/>
          <p:nvPr/>
        </p:nvCxnSpPr>
        <p:spPr bwMode="auto">
          <a:xfrm flipV="1">
            <a:off x="5334000" y="4350029"/>
            <a:ext cx="3048" cy="68579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4" name="直接连接符 33"/>
          <p:cNvCxnSpPr/>
          <p:nvPr/>
        </p:nvCxnSpPr>
        <p:spPr bwMode="auto">
          <a:xfrm flipV="1">
            <a:off x="8509032" y="4419600"/>
            <a:ext cx="3048" cy="68579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6" name="直接箭头连接符 35"/>
          <p:cNvCxnSpPr/>
          <p:nvPr/>
        </p:nvCxnSpPr>
        <p:spPr bwMode="auto">
          <a:xfrm>
            <a:off x="2895600" y="4267200"/>
            <a:ext cx="2743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7" name="直接箭头连接符 36"/>
          <p:cNvCxnSpPr/>
          <p:nvPr/>
        </p:nvCxnSpPr>
        <p:spPr bwMode="auto">
          <a:xfrm>
            <a:off x="5334000" y="4495800"/>
            <a:ext cx="3209925"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9" name="文本框 38"/>
          <p:cNvSpPr txBox="1"/>
          <p:nvPr/>
        </p:nvSpPr>
        <p:spPr>
          <a:xfrm>
            <a:off x="3429000" y="4038600"/>
            <a:ext cx="1760418" cy="276999"/>
          </a:xfrm>
          <a:prstGeom prst="rect">
            <a:avLst/>
          </a:prstGeom>
          <a:noFill/>
        </p:spPr>
        <p:txBody>
          <a:bodyPr wrap="none" rtlCol="0">
            <a:spAutoFit/>
          </a:bodyPr>
          <a:lstStyle/>
          <a:p>
            <a:r>
              <a:rPr lang="en-US" altLang="zh-CN" dirty="0" smtClean="0"/>
              <a:t>Duration set by Coop </a:t>
            </a:r>
            <a:r>
              <a:rPr lang="en-US" altLang="zh-CN" dirty="0" err="1" smtClean="0"/>
              <a:t>Init</a:t>
            </a:r>
            <a:endParaRPr lang="zh-CN" altLang="en-US" dirty="0"/>
          </a:p>
        </p:txBody>
      </p:sp>
      <p:sp>
        <p:nvSpPr>
          <p:cNvPr id="40" name="文本框 39"/>
          <p:cNvSpPr txBox="1"/>
          <p:nvPr/>
        </p:nvSpPr>
        <p:spPr>
          <a:xfrm>
            <a:off x="6105650" y="4242009"/>
            <a:ext cx="1941429" cy="276999"/>
          </a:xfrm>
          <a:prstGeom prst="rect">
            <a:avLst/>
          </a:prstGeom>
          <a:noFill/>
        </p:spPr>
        <p:txBody>
          <a:bodyPr wrap="none" rtlCol="0">
            <a:spAutoFit/>
          </a:bodyPr>
          <a:lstStyle/>
          <a:p>
            <a:r>
              <a:rPr lang="en-US" altLang="zh-CN" dirty="0" smtClean="0"/>
              <a:t>Duration set by Trigger 1&amp;2</a:t>
            </a:r>
            <a:endParaRPr lang="zh-CN" altLang="en-US" dirty="0"/>
          </a:p>
        </p:txBody>
      </p:sp>
      <p:sp>
        <p:nvSpPr>
          <p:cNvPr id="41" name="文本框 40"/>
          <p:cNvSpPr txBox="1"/>
          <p:nvPr/>
        </p:nvSpPr>
        <p:spPr>
          <a:xfrm>
            <a:off x="2900363" y="6100904"/>
            <a:ext cx="1138238" cy="276999"/>
          </a:xfrm>
          <a:prstGeom prst="rect">
            <a:avLst/>
          </a:prstGeom>
          <a:noFill/>
        </p:spPr>
        <p:txBody>
          <a:bodyPr wrap="square" rtlCol="0">
            <a:spAutoFit/>
          </a:bodyPr>
          <a:lstStyle/>
          <a:p>
            <a:r>
              <a:rPr lang="en-US" altLang="zh-CN" dirty="0" smtClean="0"/>
              <a:t>Set basic NAV</a:t>
            </a:r>
            <a:endParaRPr lang="zh-CN" altLang="en-US" dirty="0"/>
          </a:p>
        </p:txBody>
      </p:sp>
      <p:cxnSp>
        <p:nvCxnSpPr>
          <p:cNvPr id="42" name="直接箭头连接符 41"/>
          <p:cNvCxnSpPr/>
          <p:nvPr/>
        </p:nvCxnSpPr>
        <p:spPr bwMode="auto">
          <a:xfrm>
            <a:off x="2895600" y="5029993"/>
            <a:ext cx="0" cy="13731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3"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045158" cy="276999"/>
          </a:xfrm>
        </p:spPr>
        <p:txBody>
          <a:bodyPr/>
          <a:lstStyle/>
          <a:p>
            <a:pPr>
              <a:defRPr/>
            </a:pPr>
            <a:r>
              <a:rPr lang="en-US" altLang="en-US" dirty="0" smtClean="0"/>
              <a:t>April 2020</a:t>
            </a:r>
            <a:endParaRPr lang="en-GB" altLang="en-US" dirty="0"/>
          </a:p>
        </p:txBody>
      </p:sp>
    </p:spTree>
    <p:extLst>
      <p:ext uri="{BB962C8B-B14F-4D97-AF65-F5344CB8AC3E}">
        <p14:creationId xmlns:p14="http://schemas.microsoft.com/office/powerpoint/2010/main" val="11544738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290" y="1747345"/>
            <a:ext cx="7772400" cy="4728068"/>
          </a:xfrm>
        </p:spPr>
        <p:txBody>
          <a:bodyPr/>
          <a:lstStyle/>
          <a:p>
            <a:pPr algn="just"/>
            <a:r>
              <a:rPr lang="en-US" sz="1800" dirty="0" smtClean="0"/>
              <a:t>When sharing AP transmits the Coop </a:t>
            </a:r>
            <a:r>
              <a:rPr lang="en-US" sz="1800" dirty="0" err="1" smtClean="0"/>
              <a:t>Init</a:t>
            </a:r>
            <a:r>
              <a:rPr lang="en-US" sz="1800" dirty="0" smtClean="0"/>
              <a:t> frame, shared STA sets basic NAV base on that frame;</a:t>
            </a:r>
          </a:p>
          <a:p>
            <a:pPr algn="just"/>
            <a:r>
              <a:rPr lang="en-US" sz="1800" dirty="0" smtClean="0"/>
              <a:t>Later, when the shared STA is triggered by the shared AP, the shared STA can temporarily ignore the basic NAV if</a:t>
            </a:r>
            <a:r>
              <a:rPr lang="en-US" altLang="zh-CN" sz="1800" dirty="0"/>
              <a:t> </a:t>
            </a:r>
            <a:r>
              <a:rPr lang="en-US" altLang="zh-CN" sz="1800" dirty="0" smtClean="0"/>
              <a:t>the last PPDU that cause the </a:t>
            </a:r>
            <a:r>
              <a:rPr lang="en-US" altLang="zh-CN" sz="1800" dirty="0"/>
              <a:t>basic NAV </a:t>
            </a:r>
            <a:r>
              <a:rPr lang="en-US" altLang="zh-CN" sz="1800" dirty="0" smtClean="0"/>
              <a:t>update is transmitted by the </a:t>
            </a:r>
            <a:r>
              <a:rPr lang="en-US" altLang="zh-CN" sz="1800" dirty="0"/>
              <a:t>sharing AP</a:t>
            </a:r>
            <a:r>
              <a:rPr lang="en-US" sz="1800" dirty="0" smtClean="0"/>
              <a:t>;</a:t>
            </a:r>
          </a:p>
          <a:p>
            <a:pPr lvl="1" algn="just"/>
            <a:r>
              <a:rPr lang="en-US" sz="1400" dirty="0" smtClean="0"/>
              <a:t>The basic NAV is still there, the shared STA is not allowed to start contention before basic NAV reaches 0.</a:t>
            </a:r>
          </a:p>
          <a:p>
            <a:pPr marL="0" indent="0" algn="just">
              <a:buNone/>
            </a:pPr>
            <a:endParaRPr lang="en-US" sz="18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p:nvPr>
        </p:nvSpPr>
        <p:spPr/>
        <p:txBody>
          <a:bodyPr/>
          <a:lstStyle/>
          <a:p>
            <a:r>
              <a:rPr lang="en-US" altLang="zh-CN" dirty="0"/>
              <a:t>Solution </a:t>
            </a:r>
            <a:r>
              <a:rPr lang="en-US" altLang="zh-CN" dirty="0" smtClean="0"/>
              <a:t>Option 2</a:t>
            </a:r>
            <a:endParaRPr lang="en-US" dirty="0"/>
          </a:p>
        </p:txBody>
      </p:sp>
      <p:cxnSp>
        <p:nvCxnSpPr>
          <p:cNvPr id="8" name="直接连接符 7"/>
          <p:cNvCxnSpPr/>
          <p:nvPr/>
        </p:nvCxnSpPr>
        <p:spPr bwMode="auto">
          <a:xfrm>
            <a:off x="1752600" y="5029200"/>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直接连接符 8"/>
          <p:cNvCxnSpPr/>
          <p:nvPr/>
        </p:nvCxnSpPr>
        <p:spPr bwMode="auto">
          <a:xfrm>
            <a:off x="1752600" y="5486400"/>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直接连接符 9"/>
          <p:cNvCxnSpPr/>
          <p:nvPr/>
        </p:nvCxnSpPr>
        <p:spPr bwMode="auto">
          <a:xfrm>
            <a:off x="1752600" y="5943600"/>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直接连接符 10"/>
          <p:cNvCxnSpPr/>
          <p:nvPr/>
        </p:nvCxnSpPr>
        <p:spPr bwMode="auto">
          <a:xfrm>
            <a:off x="1752600" y="6400800"/>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矩形 11"/>
          <p:cNvSpPr/>
          <p:nvPr/>
        </p:nvSpPr>
        <p:spPr bwMode="auto">
          <a:xfrm>
            <a:off x="1905000" y="4648200"/>
            <a:ext cx="990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Coop </a:t>
            </a:r>
            <a:r>
              <a:rPr lang="en-US" altLang="zh-CN" dirty="0" err="1" smtClean="0"/>
              <a:t>Init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3124200" y="5104607"/>
            <a:ext cx="990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Coop </a:t>
            </a:r>
            <a:r>
              <a:rPr lang="en-US" altLang="zh-CN" dirty="0" err="1" smtClean="0"/>
              <a:t>Resp</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4343400" y="4650829"/>
            <a:ext cx="990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Trigger</a:t>
            </a:r>
            <a:r>
              <a:rPr kumimoji="0" lang="en-US" altLang="zh-CN" sz="1200" b="0" i="0" u="none" strike="noStrike" cap="none" normalizeH="0" dirty="0" smtClean="0">
                <a:ln>
                  <a:noFill/>
                </a:ln>
                <a:solidFill>
                  <a:schemeClr val="tx1"/>
                </a:solidFill>
                <a:effectLst/>
                <a:latin typeface="Times New Roman" pitchFamily="18" charset="0"/>
              </a:rPr>
              <a:t> 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5" name="矩形 14"/>
          <p:cNvSpPr/>
          <p:nvPr/>
        </p:nvSpPr>
        <p:spPr bwMode="auto">
          <a:xfrm>
            <a:off x="4343400" y="5111234"/>
            <a:ext cx="990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Trigger 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6" name="矩形 15"/>
          <p:cNvSpPr/>
          <p:nvPr/>
        </p:nvSpPr>
        <p:spPr bwMode="auto">
          <a:xfrm>
            <a:off x="5638800" y="5561807"/>
            <a:ext cx="1600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TB PPDU 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7" name="矩形 16"/>
          <p:cNvSpPr/>
          <p:nvPr/>
        </p:nvSpPr>
        <p:spPr bwMode="auto">
          <a:xfrm>
            <a:off x="5638800" y="6018213"/>
            <a:ext cx="1600200" cy="381000"/>
          </a:xfrm>
          <a:prstGeom prst="rect">
            <a:avLst/>
          </a:prstGeom>
          <a:pattFill prst="ltUpDiag">
            <a:fgClr>
              <a:schemeClr val="bg1">
                <a:lumMod val="50000"/>
              </a:schemeClr>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TB PPDU 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8" name="矩形 17"/>
          <p:cNvSpPr/>
          <p:nvPr/>
        </p:nvSpPr>
        <p:spPr bwMode="auto">
          <a:xfrm>
            <a:off x="7505700" y="4652353"/>
            <a:ext cx="7239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BA1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9" name="矩形 18"/>
          <p:cNvSpPr/>
          <p:nvPr/>
        </p:nvSpPr>
        <p:spPr bwMode="auto">
          <a:xfrm>
            <a:off x="7505700" y="5103614"/>
            <a:ext cx="7239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BA2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0" name="文本框 19"/>
          <p:cNvSpPr txBox="1"/>
          <p:nvPr/>
        </p:nvSpPr>
        <p:spPr>
          <a:xfrm>
            <a:off x="728568" y="4752201"/>
            <a:ext cx="889539" cy="276999"/>
          </a:xfrm>
          <a:prstGeom prst="rect">
            <a:avLst/>
          </a:prstGeom>
          <a:noFill/>
        </p:spPr>
        <p:txBody>
          <a:bodyPr wrap="none" rtlCol="0">
            <a:spAutoFit/>
          </a:bodyPr>
          <a:lstStyle/>
          <a:p>
            <a:r>
              <a:rPr lang="en-US" altLang="zh-CN" dirty="0" smtClean="0"/>
              <a:t>Sharing AP</a:t>
            </a:r>
            <a:endParaRPr lang="zh-CN" altLang="en-US" dirty="0"/>
          </a:p>
        </p:txBody>
      </p:sp>
      <p:sp>
        <p:nvSpPr>
          <p:cNvPr id="21" name="文本框 20"/>
          <p:cNvSpPr txBox="1"/>
          <p:nvPr/>
        </p:nvSpPr>
        <p:spPr>
          <a:xfrm>
            <a:off x="728568" y="5207615"/>
            <a:ext cx="838243" cy="276999"/>
          </a:xfrm>
          <a:prstGeom prst="rect">
            <a:avLst/>
          </a:prstGeom>
          <a:noFill/>
        </p:spPr>
        <p:txBody>
          <a:bodyPr wrap="none" rtlCol="0">
            <a:spAutoFit/>
          </a:bodyPr>
          <a:lstStyle/>
          <a:p>
            <a:r>
              <a:rPr lang="en-US" altLang="zh-CN" dirty="0" smtClean="0"/>
              <a:t>Shared AP</a:t>
            </a:r>
            <a:endParaRPr lang="zh-CN" altLang="en-US" dirty="0"/>
          </a:p>
        </p:txBody>
      </p:sp>
      <p:sp>
        <p:nvSpPr>
          <p:cNvPr id="22" name="文本框 21"/>
          <p:cNvSpPr txBox="1"/>
          <p:nvPr/>
        </p:nvSpPr>
        <p:spPr>
          <a:xfrm>
            <a:off x="722611" y="5665808"/>
            <a:ext cx="980268" cy="276999"/>
          </a:xfrm>
          <a:prstGeom prst="rect">
            <a:avLst/>
          </a:prstGeom>
          <a:noFill/>
        </p:spPr>
        <p:txBody>
          <a:bodyPr wrap="none" rtlCol="0">
            <a:spAutoFit/>
          </a:bodyPr>
          <a:lstStyle/>
          <a:p>
            <a:r>
              <a:rPr lang="en-US" altLang="zh-CN" dirty="0" smtClean="0"/>
              <a:t>Sharing STA</a:t>
            </a:r>
            <a:endParaRPr lang="zh-CN" altLang="en-US" dirty="0"/>
          </a:p>
        </p:txBody>
      </p:sp>
      <p:sp>
        <p:nvSpPr>
          <p:cNvPr id="23" name="文本框 22"/>
          <p:cNvSpPr txBox="1"/>
          <p:nvPr/>
        </p:nvSpPr>
        <p:spPr>
          <a:xfrm>
            <a:off x="722611" y="6122214"/>
            <a:ext cx="928972" cy="276999"/>
          </a:xfrm>
          <a:prstGeom prst="rect">
            <a:avLst/>
          </a:prstGeom>
          <a:noFill/>
        </p:spPr>
        <p:txBody>
          <a:bodyPr wrap="none" rtlCol="0">
            <a:spAutoFit/>
          </a:bodyPr>
          <a:lstStyle/>
          <a:p>
            <a:r>
              <a:rPr lang="en-US" altLang="zh-CN" dirty="0" smtClean="0"/>
              <a:t>Shared STA</a:t>
            </a:r>
            <a:endParaRPr lang="zh-CN" altLang="en-US" dirty="0"/>
          </a:p>
        </p:txBody>
      </p:sp>
      <p:cxnSp>
        <p:nvCxnSpPr>
          <p:cNvPr id="24" name="直接连接符 23"/>
          <p:cNvCxnSpPr/>
          <p:nvPr/>
        </p:nvCxnSpPr>
        <p:spPr bwMode="auto">
          <a:xfrm flipV="1">
            <a:off x="8534400" y="3962400"/>
            <a:ext cx="0" cy="145042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5" name="直接连接符 24"/>
          <p:cNvCxnSpPr/>
          <p:nvPr/>
        </p:nvCxnSpPr>
        <p:spPr bwMode="auto">
          <a:xfrm flipV="1">
            <a:off x="2895600" y="4111379"/>
            <a:ext cx="0" cy="917822"/>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8" name="直接箭头连接符 27"/>
          <p:cNvCxnSpPr/>
          <p:nvPr/>
        </p:nvCxnSpPr>
        <p:spPr bwMode="auto">
          <a:xfrm>
            <a:off x="2895600" y="4267200"/>
            <a:ext cx="5648325"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0" name="文本框 29"/>
          <p:cNvSpPr txBox="1"/>
          <p:nvPr/>
        </p:nvSpPr>
        <p:spPr>
          <a:xfrm>
            <a:off x="4791436" y="4031113"/>
            <a:ext cx="1760418" cy="276999"/>
          </a:xfrm>
          <a:prstGeom prst="rect">
            <a:avLst/>
          </a:prstGeom>
          <a:noFill/>
        </p:spPr>
        <p:txBody>
          <a:bodyPr wrap="none" rtlCol="0">
            <a:spAutoFit/>
          </a:bodyPr>
          <a:lstStyle/>
          <a:p>
            <a:r>
              <a:rPr lang="en-US" altLang="zh-CN" dirty="0" smtClean="0"/>
              <a:t>Duration set by Coop </a:t>
            </a:r>
            <a:r>
              <a:rPr lang="en-US" altLang="zh-CN" dirty="0" err="1" smtClean="0"/>
              <a:t>Init</a:t>
            </a:r>
            <a:endParaRPr lang="zh-CN" altLang="en-US" dirty="0"/>
          </a:p>
        </p:txBody>
      </p:sp>
      <p:cxnSp>
        <p:nvCxnSpPr>
          <p:cNvPr id="32" name="直接箭头连接符 31"/>
          <p:cNvCxnSpPr/>
          <p:nvPr/>
        </p:nvCxnSpPr>
        <p:spPr bwMode="auto">
          <a:xfrm>
            <a:off x="5334000" y="5301734"/>
            <a:ext cx="3048" cy="110066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3" name="文本框 32"/>
          <p:cNvSpPr txBox="1"/>
          <p:nvPr/>
        </p:nvSpPr>
        <p:spPr>
          <a:xfrm>
            <a:off x="4154773" y="5692208"/>
            <a:ext cx="1484026" cy="646331"/>
          </a:xfrm>
          <a:prstGeom prst="rect">
            <a:avLst/>
          </a:prstGeom>
          <a:noFill/>
        </p:spPr>
        <p:txBody>
          <a:bodyPr wrap="square" rtlCol="0">
            <a:spAutoFit/>
          </a:bodyPr>
          <a:lstStyle/>
          <a:p>
            <a:r>
              <a:rPr lang="en-US" altLang="zh-CN" dirty="0" smtClean="0"/>
              <a:t>Temporary ignore the basic NAV if it is set by sharing AP </a:t>
            </a:r>
            <a:endParaRPr lang="zh-CN" altLang="en-US" dirty="0"/>
          </a:p>
        </p:txBody>
      </p:sp>
      <p:sp>
        <p:nvSpPr>
          <p:cNvPr id="34" name="文本框 33"/>
          <p:cNvSpPr txBox="1"/>
          <p:nvPr/>
        </p:nvSpPr>
        <p:spPr>
          <a:xfrm>
            <a:off x="2900363" y="6100904"/>
            <a:ext cx="1138238" cy="276999"/>
          </a:xfrm>
          <a:prstGeom prst="rect">
            <a:avLst/>
          </a:prstGeom>
          <a:noFill/>
        </p:spPr>
        <p:txBody>
          <a:bodyPr wrap="square" rtlCol="0">
            <a:spAutoFit/>
          </a:bodyPr>
          <a:lstStyle/>
          <a:p>
            <a:r>
              <a:rPr lang="en-US" altLang="zh-CN" dirty="0" smtClean="0"/>
              <a:t>Set basic NAV</a:t>
            </a:r>
            <a:endParaRPr lang="zh-CN" altLang="en-US" dirty="0"/>
          </a:p>
        </p:txBody>
      </p:sp>
      <p:cxnSp>
        <p:nvCxnSpPr>
          <p:cNvPr id="35" name="直接箭头连接符 34"/>
          <p:cNvCxnSpPr/>
          <p:nvPr/>
        </p:nvCxnSpPr>
        <p:spPr bwMode="auto">
          <a:xfrm>
            <a:off x="2895600" y="5029993"/>
            <a:ext cx="0" cy="13731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1"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045158" cy="276999"/>
          </a:xfrm>
        </p:spPr>
        <p:txBody>
          <a:bodyPr/>
          <a:lstStyle/>
          <a:p>
            <a:pPr>
              <a:defRPr/>
            </a:pPr>
            <a:r>
              <a:rPr lang="en-US" altLang="en-US" dirty="0" smtClean="0"/>
              <a:t>April 2020</a:t>
            </a:r>
            <a:endParaRPr lang="en-GB" altLang="en-US" dirty="0"/>
          </a:p>
        </p:txBody>
      </p:sp>
    </p:spTree>
    <p:extLst>
      <p:ext uri="{BB962C8B-B14F-4D97-AF65-F5344CB8AC3E}">
        <p14:creationId xmlns:p14="http://schemas.microsoft.com/office/powerpoint/2010/main" val="2494281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290" y="1747345"/>
            <a:ext cx="7772400" cy="4728068"/>
          </a:xfrm>
        </p:spPr>
        <p:txBody>
          <a:bodyPr/>
          <a:lstStyle/>
          <a:p>
            <a:pPr algn="just"/>
            <a:r>
              <a:rPr lang="en-US" sz="1800" dirty="0" smtClean="0"/>
              <a:t>Solution 2 needs to change the NAV operation rules of shared STA, so it can not be used for legacy STAs</a:t>
            </a:r>
          </a:p>
          <a:p>
            <a:pPr lvl="1" algn="just"/>
            <a:r>
              <a:rPr lang="en-US" sz="1400" dirty="0" smtClean="0"/>
              <a:t>A shared STA could be legacy STA in Co-OFDMA, Co-TDMA, Co-SR et.al;</a:t>
            </a:r>
          </a:p>
          <a:p>
            <a:pPr algn="just"/>
            <a:r>
              <a:rPr lang="en-US" sz="1800" dirty="0" smtClean="0"/>
              <a:t>If shared STA allows to ignore the sharing AP’s basic NAV when it receive a Trigger frame from shared AP, it will cause some problem</a:t>
            </a:r>
          </a:p>
          <a:p>
            <a:pPr lvl="1" algn="just"/>
            <a:r>
              <a:rPr lang="en-US" sz="1400" dirty="0" smtClean="0"/>
              <a:t>E.g. when sharing AP’s TXOP initiate frame (which may not intent to form a shared TXOP) failed at shared AP side, shared AP may start a Trigger frame by contention. (see below figure)</a:t>
            </a:r>
          </a:p>
          <a:p>
            <a:pPr lvl="1" algn="just"/>
            <a:endParaRPr lang="en-US" sz="14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p:nvPr>
        </p:nvSpPr>
        <p:spPr/>
        <p:txBody>
          <a:bodyPr/>
          <a:lstStyle/>
          <a:p>
            <a:r>
              <a:rPr lang="en-US" dirty="0" smtClean="0"/>
              <a:t>Drawbacks of Solution 2</a:t>
            </a:r>
            <a:endParaRPr lang="en-US" dirty="0"/>
          </a:p>
        </p:txBody>
      </p:sp>
      <p:sp>
        <p:nvSpPr>
          <p:cNvPr id="3" name="等腰三角形 2"/>
          <p:cNvSpPr/>
          <p:nvPr/>
        </p:nvSpPr>
        <p:spPr bwMode="auto">
          <a:xfrm>
            <a:off x="4101165" y="4974557"/>
            <a:ext cx="228600" cy="533400"/>
          </a:xfrm>
          <a:prstGeom prst="triangl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等腰三角形 7"/>
          <p:cNvSpPr/>
          <p:nvPr/>
        </p:nvSpPr>
        <p:spPr bwMode="auto">
          <a:xfrm>
            <a:off x="5358465" y="4974557"/>
            <a:ext cx="228600" cy="533400"/>
          </a:xfrm>
          <a:prstGeom prst="triangl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圆角矩形 8"/>
          <p:cNvSpPr/>
          <p:nvPr/>
        </p:nvSpPr>
        <p:spPr bwMode="auto">
          <a:xfrm>
            <a:off x="3047996" y="5715000"/>
            <a:ext cx="228600" cy="304800"/>
          </a:xfrm>
          <a:prstGeom prst="round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圆角矩形 9"/>
          <p:cNvSpPr/>
          <p:nvPr/>
        </p:nvSpPr>
        <p:spPr bwMode="auto">
          <a:xfrm>
            <a:off x="5167965" y="5943600"/>
            <a:ext cx="228600" cy="304800"/>
          </a:xfrm>
          <a:prstGeom prst="round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3" name="直接箭头连接符 12"/>
          <p:cNvCxnSpPr/>
          <p:nvPr/>
        </p:nvCxnSpPr>
        <p:spPr bwMode="auto">
          <a:xfrm flipV="1">
            <a:off x="3290329" y="5520370"/>
            <a:ext cx="824569" cy="3810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直接箭头连接符 13"/>
          <p:cNvCxnSpPr/>
          <p:nvPr/>
        </p:nvCxnSpPr>
        <p:spPr bwMode="auto">
          <a:xfrm flipH="1">
            <a:off x="3290397" y="5390358"/>
            <a:ext cx="756516" cy="3391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7" name="直接箭头连接符 16"/>
          <p:cNvCxnSpPr/>
          <p:nvPr/>
        </p:nvCxnSpPr>
        <p:spPr bwMode="auto">
          <a:xfrm>
            <a:off x="4376681" y="5559940"/>
            <a:ext cx="720033" cy="30746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9" name="直接箭头连接符 18"/>
          <p:cNvCxnSpPr/>
          <p:nvPr/>
        </p:nvCxnSpPr>
        <p:spPr bwMode="auto">
          <a:xfrm>
            <a:off x="4405965" y="5334000"/>
            <a:ext cx="944503"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24" name="直接箭头连接符 23"/>
          <p:cNvCxnSpPr/>
          <p:nvPr/>
        </p:nvCxnSpPr>
        <p:spPr bwMode="auto">
          <a:xfrm flipH="1">
            <a:off x="5355417" y="5528237"/>
            <a:ext cx="90013" cy="3391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6" name="文本框 25"/>
          <p:cNvSpPr txBox="1"/>
          <p:nvPr/>
        </p:nvSpPr>
        <p:spPr>
          <a:xfrm>
            <a:off x="3394564" y="5282940"/>
            <a:ext cx="457561" cy="276999"/>
          </a:xfrm>
          <a:prstGeom prst="rect">
            <a:avLst/>
          </a:prstGeom>
          <a:noFill/>
        </p:spPr>
        <p:txBody>
          <a:bodyPr wrap="none" rtlCol="0">
            <a:spAutoFit/>
          </a:bodyPr>
          <a:lstStyle/>
          <a:p>
            <a:r>
              <a:rPr lang="en-US" altLang="zh-CN" dirty="0" smtClean="0"/>
              <a:t>RTS</a:t>
            </a:r>
            <a:endParaRPr lang="zh-CN" altLang="en-US" dirty="0"/>
          </a:p>
        </p:txBody>
      </p:sp>
      <p:sp>
        <p:nvSpPr>
          <p:cNvPr id="27" name="文本框 26"/>
          <p:cNvSpPr txBox="1"/>
          <p:nvPr/>
        </p:nvSpPr>
        <p:spPr>
          <a:xfrm>
            <a:off x="4679853" y="5065192"/>
            <a:ext cx="457561" cy="276999"/>
          </a:xfrm>
          <a:prstGeom prst="rect">
            <a:avLst/>
          </a:prstGeom>
          <a:noFill/>
        </p:spPr>
        <p:txBody>
          <a:bodyPr wrap="none" rtlCol="0">
            <a:spAutoFit/>
          </a:bodyPr>
          <a:lstStyle/>
          <a:p>
            <a:r>
              <a:rPr lang="en-US" altLang="zh-CN" dirty="0" smtClean="0"/>
              <a:t>RTS</a:t>
            </a:r>
            <a:endParaRPr lang="zh-CN" altLang="en-US" dirty="0"/>
          </a:p>
        </p:txBody>
      </p:sp>
      <p:sp>
        <p:nvSpPr>
          <p:cNvPr id="28" name="文本框 27"/>
          <p:cNvSpPr txBox="1"/>
          <p:nvPr/>
        </p:nvSpPr>
        <p:spPr>
          <a:xfrm>
            <a:off x="4415628" y="5666601"/>
            <a:ext cx="457561" cy="276999"/>
          </a:xfrm>
          <a:prstGeom prst="rect">
            <a:avLst/>
          </a:prstGeom>
          <a:noFill/>
        </p:spPr>
        <p:txBody>
          <a:bodyPr wrap="none" rtlCol="0">
            <a:spAutoFit/>
          </a:bodyPr>
          <a:lstStyle/>
          <a:p>
            <a:r>
              <a:rPr lang="en-US" altLang="zh-CN" dirty="0" smtClean="0"/>
              <a:t>RTS</a:t>
            </a:r>
            <a:endParaRPr lang="zh-CN" altLang="en-US" dirty="0"/>
          </a:p>
        </p:txBody>
      </p:sp>
      <p:sp>
        <p:nvSpPr>
          <p:cNvPr id="29" name="文本框 28"/>
          <p:cNvSpPr txBox="1"/>
          <p:nvPr/>
        </p:nvSpPr>
        <p:spPr>
          <a:xfrm>
            <a:off x="3573335" y="5805100"/>
            <a:ext cx="466794" cy="276999"/>
          </a:xfrm>
          <a:prstGeom prst="rect">
            <a:avLst/>
          </a:prstGeom>
          <a:noFill/>
        </p:spPr>
        <p:txBody>
          <a:bodyPr wrap="none" rtlCol="0">
            <a:spAutoFit/>
          </a:bodyPr>
          <a:lstStyle/>
          <a:p>
            <a:r>
              <a:rPr lang="en-US" altLang="zh-CN" dirty="0"/>
              <a:t>C</a:t>
            </a:r>
            <a:r>
              <a:rPr lang="en-US" altLang="zh-CN" dirty="0" smtClean="0"/>
              <a:t>TS</a:t>
            </a:r>
            <a:endParaRPr lang="zh-CN" altLang="en-US" dirty="0"/>
          </a:p>
        </p:txBody>
      </p:sp>
      <p:cxnSp>
        <p:nvCxnSpPr>
          <p:cNvPr id="37" name="直接连接符 36"/>
          <p:cNvCxnSpPr/>
          <p:nvPr/>
        </p:nvCxnSpPr>
        <p:spPr bwMode="auto">
          <a:xfrm rot="-2700000">
            <a:off x="4680034" y="5301405"/>
            <a:ext cx="457200" cy="0"/>
          </a:xfrm>
          <a:prstGeom prst="line">
            <a:avLst/>
          </a:prstGeom>
          <a:solidFill>
            <a:schemeClr val="accent1"/>
          </a:solidFill>
          <a:ln w="12700" cap="flat" cmpd="sng" algn="ctr">
            <a:solidFill>
              <a:srgbClr val="C00000"/>
            </a:solidFill>
            <a:prstDash val="solid"/>
            <a:round/>
            <a:headEnd type="none" w="sm" len="sm"/>
            <a:tailEnd type="none" w="sm" len="sm"/>
          </a:ln>
          <a:effectLst/>
        </p:spPr>
      </p:cxnSp>
      <p:cxnSp>
        <p:nvCxnSpPr>
          <p:cNvPr id="38" name="直接连接符 37"/>
          <p:cNvCxnSpPr/>
          <p:nvPr/>
        </p:nvCxnSpPr>
        <p:spPr bwMode="auto">
          <a:xfrm rot="2700000">
            <a:off x="4680034" y="5316645"/>
            <a:ext cx="457200" cy="0"/>
          </a:xfrm>
          <a:prstGeom prst="line">
            <a:avLst/>
          </a:prstGeom>
          <a:solidFill>
            <a:schemeClr val="accent1"/>
          </a:solidFill>
          <a:ln w="12700" cap="flat" cmpd="sng" algn="ctr">
            <a:solidFill>
              <a:srgbClr val="C00000"/>
            </a:solidFill>
            <a:prstDash val="solid"/>
            <a:round/>
            <a:headEnd type="none" w="sm" len="sm"/>
            <a:tailEnd type="none" w="sm" len="sm"/>
          </a:ln>
          <a:effectLst/>
        </p:spPr>
      </p:cxnSp>
      <p:sp>
        <p:nvSpPr>
          <p:cNvPr id="39" name="文本框 38"/>
          <p:cNvSpPr txBox="1"/>
          <p:nvPr/>
        </p:nvSpPr>
        <p:spPr>
          <a:xfrm>
            <a:off x="5377252" y="5572370"/>
            <a:ext cx="642548" cy="276999"/>
          </a:xfrm>
          <a:prstGeom prst="rect">
            <a:avLst/>
          </a:prstGeom>
          <a:noFill/>
        </p:spPr>
        <p:txBody>
          <a:bodyPr wrap="none" rtlCol="0">
            <a:spAutoFit/>
          </a:bodyPr>
          <a:lstStyle/>
          <a:p>
            <a:r>
              <a:rPr lang="en-US" altLang="zh-CN" dirty="0" smtClean="0"/>
              <a:t>Trigger</a:t>
            </a:r>
            <a:endParaRPr lang="zh-CN" altLang="en-US" dirty="0"/>
          </a:p>
        </p:txBody>
      </p:sp>
      <p:sp>
        <p:nvSpPr>
          <p:cNvPr id="40" name="文本框 39"/>
          <p:cNvSpPr txBox="1"/>
          <p:nvPr/>
        </p:nvSpPr>
        <p:spPr>
          <a:xfrm>
            <a:off x="3697341" y="4813733"/>
            <a:ext cx="889539" cy="276999"/>
          </a:xfrm>
          <a:prstGeom prst="rect">
            <a:avLst/>
          </a:prstGeom>
          <a:noFill/>
        </p:spPr>
        <p:txBody>
          <a:bodyPr wrap="none" rtlCol="0">
            <a:spAutoFit/>
          </a:bodyPr>
          <a:lstStyle/>
          <a:p>
            <a:r>
              <a:rPr lang="en-US" altLang="zh-CN" dirty="0" smtClean="0"/>
              <a:t>Sharing AP</a:t>
            </a:r>
            <a:endParaRPr lang="zh-CN" altLang="en-US" dirty="0"/>
          </a:p>
        </p:txBody>
      </p:sp>
      <p:sp>
        <p:nvSpPr>
          <p:cNvPr id="41" name="文本框 40"/>
          <p:cNvSpPr txBox="1"/>
          <p:nvPr/>
        </p:nvSpPr>
        <p:spPr>
          <a:xfrm>
            <a:off x="5076182" y="4804724"/>
            <a:ext cx="838243" cy="276999"/>
          </a:xfrm>
          <a:prstGeom prst="rect">
            <a:avLst/>
          </a:prstGeom>
          <a:noFill/>
        </p:spPr>
        <p:txBody>
          <a:bodyPr wrap="none" rtlCol="0">
            <a:spAutoFit/>
          </a:bodyPr>
          <a:lstStyle/>
          <a:p>
            <a:r>
              <a:rPr lang="en-US" altLang="zh-CN" dirty="0" smtClean="0"/>
              <a:t>Shared AP</a:t>
            </a:r>
            <a:endParaRPr lang="zh-CN" altLang="en-US" dirty="0"/>
          </a:p>
        </p:txBody>
      </p:sp>
      <p:sp>
        <p:nvSpPr>
          <p:cNvPr id="42" name="文本框 41"/>
          <p:cNvSpPr txBox="1"/>
          <p:nvPr/>
        </p:nvSpPr>
        <p:spPr>
          <a:xfrm>
            <a:off x="5350468" y="6019651"/>
            <a:ext cx="928972" cy="276999"/>
          </a:xfrm>
          <a:prstGeom prst="rect">
            <a:avLst/>
          </a:prstGeom>
          <a:noFill/>
        </p:spPr>
        <p:txBody>
          <a:bodyPr wrap="none" rtlCol="0">
            <a:spAutoFit/>
          </a:bodyPr>
          <a:lstStyle/>
          <a:p>
            <a:r>
              <a:rPr lang="en-US" altLang="zh-CN" dirty="0" smtClean="0"/>
              <a:t>Shared STA</a:t>
            </a:r>
            <a:endParaRPr lang="zh-CN" altLang="en-US" dirty="0"/>
          </a:p>
        </p:txBody>
      </p:sp>
      <p:sp>
        <p:nvSpPr>
          <p:cNvPr id="43" name="文本框 42"/>
          <p:cNvSpPr txBox="1"/>
          <p:nvPr/>
        </p:nvSpPr>
        <p:spPr>
          <a:xfrm>
            <a:off x="2644363" y="6067625"/>
            <a:ext cx="980268" cy="276999"/>
          </a:xfrm>
          <a:prstGeom prst="rect">
            <a:avLst/>
          </a:prstGeom>
          <a:noFill/>
        </p:spPr>
        <p:txBody>
          <a:bodyPr wrap="none" rtlCol="0">
            <a:spAutoFit/>
          </a:bodyPr>
          <a:lstStyle/>
          <a:p>
            <a:r>
              <a:rPr lang="en-US" altLang="zh-CN" dirty="0" smtClean="0"/>
              <a:t>Sharing STA</a:t>
            </a:r>
            <a:endParaRPr lang="zh-CN" altLang="en-US" dirty="0"/>
          </a:p>
        </p:txBody>
      </p:sp>
      <p:sp>
        <p:nvSpPr>
          <p:cNvPr id="30"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045158" cy="276999"/>
          </a:xfrm>
        </p:spPr>
        <p:txBody>
          <a:bodyPr/>
          <a:lstStyle/>
          <a:p>
            <a:pPr>
              <a:defRPr/>
            </a:pPr>
            <a:r>
              <a:rPr lang="en-US" altLang="en-US" dirty="0" smtClean="0"/>
              <a:t>April 2020</a:t>
            </a:r>
            <a:endParaRPr lang="en-GB" altLang="en-US" dirty="0"/>
          </a:p>
        </p:txBody>
      </p:sp>
    </p:spTree>
    <p:extLst>
      <p:ext uri="{BB962C8B-B14F-4D97-AF65-F5344CB8AC3E}">
        <p14:creationId xmlns:p14="http://schemas.microsoft.com/office/powerpoint/2010/main" val="3450110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lgn="just"/>
            <a:r>
              <a:rPr lang="en-US" altLang="zh-CN" sz="2000" dirty="0"/>
              <a:t>NAV rules need to be modified in UL AP cooperation procedure </a:t>
            </a:r>
            <a:r>
              <a:rPr lang="en-US" altLang="zh-CN" sz="2000" dirty="0" smtClean="0"/>
              <a:t>because shared STA may set basic NAV by sharing AP, so the shared STA can not be triggered to do UL transmission;</a:t>
            </a:r>
          </a:p>
          <a:p>
            <a:pPr algn="just"/>
            <a:r>
              <a:rPr lang="en-US" sz="2000" dirty="0" smtClean="0"/>
              <a:t>Two potential options are provide for discussion</a:t>
            </a:r>
          </a:p>
          <a:p>
            <a:pPr lvl="1" algn="just"/>
            <a:r>
              <a:rPr lang="en-US" sz="1600" dirty="0" smtClean="0"/>
              <a:t>Opt 1: Sharing AP set NAV step by step in UL AP cooperation procedure</a:t>
            </a:r>
          </a:p>
          <a:p>
            <a:pPr lvl="1" algn="just"/>
            <a:r>
              <a:rPr lang="en-US" sz="1600" dirty="0" smtClean="0"/>
              <a:t>Opt 2: add rule to allows shared STA to ignore the basic NAV that set by sharing AP</a:t>
            </a:r>
          </a:p>
          <a:p>
            <a:r>
              <a:rPr lang="en-US" sz="2000" dirty="0" smtClean="0"/>
              <a:t>Opt 1 is transparent to shared STA, so legacy STA may also involve into AP cooperation procedure;</a:t>
            </a:r>
          </a:p>
          <a:p>
            <a:r>
              <a:rPr lang="en-US" sz="2000" dirty="0" smtClean="0"/>
              <a:t>Opt 2 can not be supported by legacy shared STA, and may also cause interference to sharing AP’s transmission in some case;</a:t>
            </a:r>
          </a:p>
          <a:p>
            <a:r>
              <a:rPr lang="en-US" sz="2000" dirty="0" smtClean="0"/>
              <a:t>Opt 1 is preferred.</a:t>
            </a:r>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标题 5"/>
          <p:cNvSpPr>
            <a:spLocks noGrp="1"/>
          </p:cNvSpPr>
          <p:nvPr>
            <p:ph type="title"/>
          </p:nvPr>
        </p:nvSpPr>
        <p:spPr/>
        <p:txBody>
          <a:bodyPr/>
          <a:lstStyle/>
          <a:p>
            <a:r>
              <a:rPr lang="en-US" dirty="0" smtClean="0"/>
              <a:t>Conclusion</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045158" cy="276999"/>
          </a:xfrm>
        </p:spPr>
        <p:txBody>
          <a:bodyPr/>
          <a:lstStyle/>
          <a:p>
            <a:pPr>
              <a:defRPr/>
            </a:pPr>
            <a:r>
              <a:rPr lang="en-US" altLang="en-US" dirty="0" smtClean="0"/>
              <a:t>April 2020</a:t>
            </a:r>
            <a:endParaRPr lang="en-GB" altLang="en-US" dirty="0"/>
          </a:p>
        </p:txBody>
      </p:sp>
    </p:spTree>
    <p:extLst>
      <p:ext uri="{BB962C8B-B14F-4D97-AF65-F5344CB8AC3E}">
        <p14:creationId xmlns:p14="http://schemas.microsoft.com/office/powerpoint/2010/main" val="12066864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Which option do you prefer to for NAV setting in UL AP cooperation procedure</a:t>
            </a:r>
            <a:r>
              <a:rPr lang="en-US" altLang="ko-KR" sz="2000" dirty="0" smtClean="0"/>
              <a:t>?</a:t>
            </a:r>
            <a:endParaRPr lang="en-US" altLang="ko-KR" sz="2000" dirty="0"/>
          </a:p>
          <a:p>
            <a:pPr lvl="1" algn="just"/>
            <a:r>
              <a:rPr lang="en-US" altLang="zh-CN" sz="1600" dirty="0" smtClean="0"/>
              <a:t>Opt </a:t>
            </a:r>
            <a:r>
              <a:rPr lang="en-US" altLang="zh-CN" sz="1600" dirty="0"/>
              <a:t>1: Sharing AP set NAV step by step in UL AP cooperation procedure</a:t>
            </a:r>
          </a:p>
          <a:p>
            <a:pPr lvl="1" algn="just"/>
            <a:r>
              <a:rPr lang="en-US" altLang="zh-CN" sz="1600" dirty="0"/>
              <a:t>Opt 2: add rule to allows shared STA to ignore the basic NAV that set by sharing </a:t>
            </a:r>
            <a:r>
              <a:rPr lang="en-US" altLang="zh-CN" sz="1600" dirty="0" smtClean="0"/>
              <a:t>AP</a:t>
            </a:r>
          </a:p>
          <a:p>
            <a:pPr lvl="1" algn="just"/>
            <a:r>
              <a:rPr lang="en-US" altLang="zh-CN" sz="1600" dirty="0" smtClean="0"/>
              <a:t>Opt 3: Other solution</a:t>
            </a:r>
          </a:p>
          <a:p>
            <a:pPr lvl="1" algn="just"/>
            <a:r>
              <a:rPr lang="en-US" altLang="zh-CN" sz="1600" dirty="0" smtClean="0"/>
              <a:t>Opt 4: need more discussion</a:t>
            </a:r>
            <a:endParaRPr lang="en-US" altLang="zh-CN" sz="1600" dirty="0"/>
          </a:p>
          <a:p>
            <a:endParaRPr lang="en-US" sz="2000" dirty="0"/>
          </a:p>
          <a:p>
            <a:pPr marL="0" indent="0">
              <a:buNone/>
            </a:pPr>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1</a:t>
            </a:r>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045158" cy="276999"/>
          </a:xfrm>
        </p:spPr>
        <p:txBody>
          <a:bodyPr/>
          <a:lstStyle/>
          <a:p>
            <a:pPr>
              <a:defRPr/>
            </a:pPr>
            <a:r>
              <a:rPr lang="en-US" altLang="en-US" dirty="0" smtClean="0"/>
              <a:t>April 2020</a:t>
            </a:r>
            <a:endParaRPr lang="en-GB" altLang="en-US" dirty="0"/>
          </a:p>
        </p:txBody>
      </p:sp>
    </p:spTree>
    <p:extLst>
      <p:ext uri="{BB962C8B-B14F-4D97-AF65-F5344CB8AC3E}">
        <p14:creationId xmlns:p14="http://schemas.microsoft.com/office/powerpoint/2010/main" val="762736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1800" dirty="0" smtClean="0"/>
              <a:t>[1] 11-19-1262-08-00be-specification-framework-for-tgbe</a:t>
            </a:r>
          </a:p>
          <a:p>
            <a:r>
              <a:rPr lang="en-US" sz="1800" dirty="0" smtClean="0"/>
              <a:t>[</a:t>
            </a:r>
            <a:r>
              <a:rPr lang="en-US" sz="1800" dirty="0"/>
              <a:t>2] </a:t>
            </a:r>
            <a:r>
              <a:rPr lang="en-US" sz="1800" dirty="0" smtClean="0"/>
              <a:t>11-20-0475-00-00be-coordinated-txop-sharing-in-ul</a:t>
            </a:r>
          </a:p>
          <a:p>
            <a:pPr marL="0" indent="0">
              <a:buNone/>
            </a:pPr>
            <a:endParaRPr lang="en-US" sz="18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Reference</a:t>
            </a:r>
            <a:endParaRPr lang="en-US" dirty="0"/>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1045158" cy="276999"/>
          </a:xfrm>
        </p:spPr>
        <p:txBody>
          <a:bodyPr/>
          <a:lstStyle/>
          <a:p>
            <a:pPr>
              <a:defRPr/>
            </a:pPr>
            <a:r>
              <a:rPr lang="en-US" altLang="en-US" dirty="0" smtClean="0"/>
              <a:t>April 2020</a:t>
            </a:r>
            <a:endParaRPr lang="en-GB" altLang="en-US" dirty="0"/>
          </a:p>
        </p:txBody>
      </p:sp>
    </p:spTree>
    <p:extLst>
      <p:ext uri="{BB962C8B-B14F-4D97-AF65-F5344CB8AC3E}">
        <p14:creationId xmlns:p14="http://schemas.microsoft.com/office/powerpoint/2010/main" val="587134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100924</TotalTime>
  <Words>1009</Words>
  <Application>Microsoft Office PowerPoint</Application>
  <PresentationFormat>全屏显示(4:3)</PresentationFormat>
  <Paragraphs>162</Paragraphs>
  <Slides>9</Slides>
  <Notes>6</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Qualcomm Office Regular</vt:lpstr>
      <vt:lpstr>Qualcomm Regular</vt:lpstr>
      <vt:lpstr>Arial</vt:lpstr>
      <vt:lpstr>Times New Roman</vt:lpstr>
      <vt:lpstr>802-11-Submission</vt:lpstr>
      <vt:lpstr>NAV Setting in Multi-AP Operation</vt:lpstr>
      <vt:lpstr>Terminology </vt:lpstr>
      <vt:lpstr>Background</vt:lpstr>
      <vt:lpstr>Solution Option 1</vt:lpstr>
      <vt:lpstr>Solution Option 2</vt:lpstr>
      <vt:lpstr>Drawbacks of Solution 2</vt:lpstr>
      <vt:lpstr>Conclusion</vt:lpstr>
      <vt:lpstr>Straw Poll 1</vt:lpstr>
      <vt:lpstr>Reference</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1984</cp:revision>
  <cp:lastPrinted>1998-02-10T13:28:06Z</cp:lastPrinted>
  <dcterms:created xsi:type="dcterms:W3CDTF">2004-12-02T14:01:45Z</dcterms:created>
  <dcterms:modified xsi:type="dcterms:W3CDTF">2020-04-22T10:51:53Z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(3)EA1psx/L8S735K+YZpJ/8LV3q9TFFpCvQ36wHMnrNIX5hxNv48ch0XT1y2ee3bMOjy53r1Zq
W77Tv8ErjWewGOaAhXYwsnATU96INXzShihOY+bsgq9sX0Ib4Tp4xFMuGC/1mivPi83NoQOt
uHlTowUE+d+r3HqJuvIkFvU0AXrkM+kxrYtjxsWDa3D+ybe3RGbGXqq4KOx0bKV7zzrhp3/J
fkIgdEBdQs3ExZY6IG</vt:lpwstr>
  </property>
  <property fmtid="{D5CDD505-2E9C-101B-9397-08002B2CF9AE}" pid="4" name="_2015_ms_pID_7253431">
    <vt:lpwstr>aHiTfBDEs5VOYfyLktKXEI/L4h0++su0DKHGMAF2JJ1mhnWihVLfbb
VcFXEfQu0rGeth1inBK65tv9uJOqq0525tjkEkgjIrTkWZozGYgeY49xYaltqag1qagb9XKy
Y/9fTsIEpmkURO7J5EN+0MrDto4HzOEnYeiVjCHr/h2VFF+U68qCjC+biPoFYzSFVNvXC1j5
kscD6YIPt0IypKjr9+uqD4xhZOwGqDnOjbo8</vt:lpwstr>
  </property>
  <property fmtid="{D5CDD505-2E9C-101B-9397-08002B2CF9AE}" pid="5" name="_2015_ms_pID_7253432">
    <vt:lpwstr>F1RdG/pvlMqP+bT4NTSmi34=</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1586473556</vt:lpwstr>
  </property>
</Properties>
</file>