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85" r:id="rId3"/>
    <p:sldId id="286" r:id="rId4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5076" autoAdjust="0"/>
    <p:restoredTop sz="94601" autoAdjust="0"/>
  </p:normalViewPr>
  <p:slideViewPr>
    <p:cSldViewPr>
      <p:cViewPr varScale="1">
        <p:scale>
          <a:sx n="98" d="100"/>
          <a:sy n="98" d="100"/>
        </p:scale>
        <p:origin x="360" y="84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802.11-20/0632r4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April 2020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Stephen McCann, BlackBerry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802.11-20/0632r4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April 2020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Stephen McCann, BlackBerry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802.11-20/0632r4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April 2020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Stephen McCann, BlackBerry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802.11-20/0632r4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April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BlackBerry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0118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802.11-20/0632r4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April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BlackBerry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1170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April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BlackBerry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Stephen McCann, BlackBerry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April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April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BlackBerry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April 2020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BlackBerry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April 2020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BlackBerry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April 2020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BlackBerry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April 2020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BlackBerry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April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BlackBerry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April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BlackBerry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April 2020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Stephen McCann, BlackBerry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802.11-20/0632r4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Teleconference Information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</a:t>
            </a:r>
            <a:r>
              <a:rPr lang="en-GB" sz="2000"/>
              <a:t>:</a:t>
            </a:r>
            <a:r>
              <a:rPr lang="en-GB" sz="2000" b="0"/>
              <a:t> 2020-04-29</a:t>
            </a: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April 2020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Stephen McCann, BlackBerry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39777730"/>
              </p:ext>
            </p:extLst>
          </p:nvPr>
        </p:nvGraphicFramePr>
        <p:xfrm>
          <a:off x="995363" y="2411413"/>
          <a:ext cx="10128250" cy="2462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78" name="Document" r:id="rId4" imgW="10459112" imgH="2538262" progId="Word.Document.8">
                  <p:embed/>
                </p:oleObj>
              </mc:Choice>
              <mc:Fallback>
                <p:oleObj name="Document" r:id="rId4" imgW="10459112" imgH="2538262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5363" y="2411413"/>
                        <a:ext cx="10128250" cy="24622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66668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BlackBerry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April 2020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</a:rPr>
              <a:t>Colors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highlight>
                  <a:srgbClr val="FF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 overlaps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01891103"/>
              </p:ext>
            </p:extLst>
          </p:nvPr>
        </p:nvGraphicFramePr>
        <p:xfrm>
          <a:off x="964980" y="1268374"/>
          <a:ext cx="10424804" cy="4818151"/>
        </p:xfrm>
        <a:graphic>
          <a:graphicData uri="http://schemas.openxmlformats.org/drawingml/2006/table">
            <a:tbl>
              <a:tblPr/>
              <a:tblGrid>
                <a:gridCol w="9237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219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520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15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85575">
                  <a:extLst>
                    <a:ext uri="{9D8B030D-6E8A-4147-A177-3AD203B41FA5}">
                      <a16:colId xmlns:a16="http://schemas.microsoft.com/office/drawing/2014/main" val="1833576020"/>
                    </a:ext>
                  </a:extLst>
                </a:gridCol>
              </a:tblGrid>
              <a:tr h="298391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Platform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1632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May 4, 18, June  1, 15, 29, July 6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Noon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Join.me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9921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TGmd</a:t>
                      </a:r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May 1, </a:t>
                      </a:r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8, 15, 22, 29</a:t>
                      </a:r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June 5, </a:t>
                      </a:r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12</a:t>
                      </a:r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19, 26, July </a:t>
                      </a:r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3</a:t>
                      </a:r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10</a:t>
                      </a:r>
                    </a:p>
                    <a:p>
                      <a:pPr algn="l" fontAlgn="b"/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April 29, May 6, 13, 20, 27, June 3, 10, 17, 24, July 1, 8</a:t>
                      </a:r>
                      <a:endParaRPr lang="en-GB" sz="1600" b="0" i="0" u="none" strike="noStrike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Webex</a:t>
                      </a:r>
                      <a:endParaRPr lang="en-GB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r>
                        <a:rPr lang="en-GB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Webex</a:t>
                      </a:r>
                      <a:endParaRPr lang="en-GB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42082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TGax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May 5, 7, 21, 26, June 2, 4, 16, 18, 30, July 2</a:t>
                      </a:r>
                    </a:p>
                    <a:p>
                      <a:pPr algn="l" fontAlgn="b"/>
                      <a:r>
                        <a:rPr lang="en-US" sz="16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May 12, 19, June 9, 23, July 7</a:t>
                      </a:r>
                    </a:p>
                    <a:p>
                      <a:pPr algn="l" fontAlgn="b"/>
                      <a:r>
                        <a:rPr lang="en-GB" sz="16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April 30, May 14, 28, June 11, 25, July 9</a:t>
                      </a:r>
                      <a:endParaRPr lang="en-US" sz="1600" b="0" i="0" u="none" strike="noStrike" kern="1200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17:00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</a:t>
                      </a: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or 3 hrs</a:t>
                      </a:r>
                    </a:p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Webex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9753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TGaz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April 29, May 13, 20, 27, June 3, 10, 17, 24, July 1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Webex</a:t>
                      </a:r>
                      <a:endParaRPr lang="en-GB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174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TGay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April 29, May 6, 13, 20, 27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Webex</a:t>
                      </a:r>
                      <a:endParaRPr lang="en-GB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9282128"/>
                  </a:ext>
                </a:extLst>
              </a:tr>
              <a:tr h="788374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TGba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May 11</a:t>
                      </a:r>
                    </a:p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May 18</a:t>
                      </a:r>
                    </a:p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May 4, 26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17:00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Webex</a:t>
                      </a:r>
                      <a:endParaRPr lang="en-GB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Webex</a:t>
                      </a:r>
                      <a:endParaRPr lang="en-GB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Webex</a:t>
                      </a:r>
                      <a:endParaRPr lang="en-GB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4105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TGbb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May 12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Webex</a:t>
                      </a:r>
                      <a:endParaRPr lang="en-GB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166511"/>
                  </a:ext>
                </a:extLst>
              </a:tr>
              <a:tr h="31922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May 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12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GB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Webex</a:t>
                      </a:r>
                      <a:endParaRPr lang="en-GB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0753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TGbd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May 5, 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12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15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19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22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</a:rPr>
                        <a:t>26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29,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June 2, 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</a:rPr>
                        <a:t>9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12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16, July 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3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Webex</a:t>
                      </a:r>
                      <a:endParaRPr lang="en-GB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3538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SENS SG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May 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12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</a:rPr>
                        <a:t>26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June 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</a:rPr>
                        <a:t>9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23, July 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</a:rPr>
                        <a:t>7, 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21, August 4, 18, September 1</a:t>
                      </a:r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Webex4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4316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85888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66668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BlackBerry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April 2020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</a:rPr>
              <a:t>Colors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highlight>
                  <a:srgbClr val="FF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 overlaps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94337989"/>
              </p:ext>
            </p:extLst>
          </p:nvPr>
        </p:nvGraphicFramePr>
        <p:xfrm>
          <a:off x="974707" y="1295400"/>
          <a:ext cx="10439396" cy="3476627"/>
        </p:xfrm>
        <a:graphic>
          <a:graphicData uri="http://schemas.openxmlformats.org/drawingml/2006/table">
            <a:tbl>
              <a:tblPr/>
              <a:tblGrid>
                <a:gridCol w="12371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176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535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35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87514">
                  <a:extLst>
                    <a:ext uri="{9D8B030D-6E8A-4147-A177-3AD203B41FA5}">
                      <a16:colId xmlns:a16="http://schemas.microsoft.com/office/drawing/2014/main" val="1833576020"/>
                    </a:ext>
                  </a:extLst>
                </a:gridCol>
              </a:tblGrid>
              <a:tr h="172431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Platform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409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(MAC)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Mondays: May 4, 18, June 1, 15, 29</a:t>
                      </a:r>
                    </a:p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Mondays: May 11, 25, June 8, 22, July 6</a:t>
                      </a:r>
                    </a:p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Thursdays: May 7, 21, June 4, 18, July 2</a:t>
                      </a:r>
                    </a:p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Fridays: May 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8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highlight>
                          <a:srgbClr val="00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WebexSA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8546181"/>
                  </a:ext>
                </a:extLst>
              </a:tr>
              <a:tr h="524098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(PHY)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Mondays: May 4, 18, June 1, 15, 29</a:t>
                      </a:r>
                    </a:p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Mondays: May 11, 25, June 8, 22, July 6</a:t>
                      </a:r>
                    </a:p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Thursdays: May 7, 21, June 4, 18, July 2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Webex4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9293195"/>
                  </a:ext>
                </a:extLst>
              </a:tr>
              <a:tr h="524098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(Joint)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Thursdays: April 30, May 14, 28, June 11, 25, July 9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WebexSA</a:t>
                      </a:r>
                      <a:endParaRPr lang="en-GB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821600"/>
                  </a:ext>
                </a:extLst>
              </a:tr>
              <a:tr h="436814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RCM SG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May 11, 25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 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1993022"/>
                  </a:ext>
                </a:extLst>
              </a:tr>
              <a:tr h="293716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ITU AH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12:00 ET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Join.me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4162050"/>
                  </a:ext>
                </a:extLst>
              </a:tr>
              <a:tr h="287311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AANI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Webex</a:t>
                      </a:r>
                      <a:endParaRPr lang="en-GB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62016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94608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19609</TotalTime>
  <Words>585</Words>
  <Application>Microsoft Office PowerPoint</Application>
  <PresentationFormat>Widescreen</PresentationFormat>
  <Paragraphs>148</Paragraphs>
  <Slides>3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Calibri</vt:lpstr>
      <vt:lpstr>Times New Roman</vt:lpstr>
      <vt:lpstr>Office Theme</vt:lpstr>
      <vt:lpstr>Document</vt:lpstr>
      <vt:lpstr>Teleconference Information</vt:lpstr>
      <vt:lpstr>Teleconferences</vt:lpstr>
      <vt:lpstr>Teleconferences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July 2019 WG Motions</dc:title>
  <dc:creator>Stephen McCan</dc:creator>
  <cp:keywords>CTPClassification=CTP_NT</cp:keywords>
  <cp:lastModifiedBy>Stephen McCann</cp:lastModifiedBy>
  <cp:revision>661</cp:revision>
  <cp:lastPrinted>1601-01-01T00:00:00Z</cp:lastPrinted>
  <dcterms:created xsi:type="dcterms:W3CDTF">2018-05-10T16:45:22Z</dcterms:created>
  <dcterms:modified xsi:type="dcterms:W3CDTF">2020-04-28T16:59:51Z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2020-01-17 18:33:44Z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