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269" r:id="rId3"/>
    <p:sldId id="261" r:id="rId4"/>
    <p:sldId id="273" r:id="rId5"/>
    <p:sldId id="272" r:id="rId6"/>
    <p:sldId id="290" r:id="rId7"/>
    <p:sldId id="291" r:id="rId8"/>
    <p:sldId id="268" r:id="rId9"/>
    <p:sldId id="287" r:id="rId10"/>
    <p:sldId id="288" r:id="rId11"/>
    <p:sldId id="286" r:id="rId1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4B1156A-380E-4F78-BDF5-A606A8083BF9}" styleName="中度样式 4 - 强调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971" autoAdjust="0"/>
    <p:restoredTop sz="96349" autoAdjust="0"/>
  </p:normalViewPr>
  <p:slideViewPr>
    <p:cSldViewPr>
      <p:cViewPr varScale="1">
        <p:scale>
          <a:sx n="116" d="100"/>
          <a:sy n="116" d="100"/>
        </p:scale>
        <p:origin x="1560" y="10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3" d="100"/>
          <a:sy n="53" d="100"/>
        </p:scale>
        <p:origin x="-2880"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5/11/2020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ink/ink1.xml><?xml version="1.0" encoding="utf-8"?>
<inkml:ink xmlns:inkml="http://www.w3.org/2003/InkML">
  <inkml:definitions>
    <inkml:context xml:id="ctx0">
      <inkml:inkSource xml:id="inkSrc0">
        <inkml:traceFormat>
          <inkml:channel name="X" type="integer" max="3360" units="cm"/>
          <inkml:channel name="Y" type="integer" max="1050" units="cm"/>
          <inkml:channel name="T" type="integer" max="2.14748E9" units="dev"/>
        </inkml:traceFormat>
        <inkml:channelProperties>
          <inkml:channelProperty channel="X" name="resolution" value="60" units="1/cm"/>
          <inkml:channelProperty channel="Y" name="resolution" value="30" units="1/cm"/>
          <inkml:channelProperty channel="T" name="resolution" value="1" units="1/dev"/>
        </inkml:channelProperties>
      </inkml:inkSource>
      <inkml:timestamp xml:id="ts0" timeString="2018-11-02T03:15:46.199"/>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17562 5705 0,'25'0'94,"0"0"-79,0 0 1,-1 0 0,1 0-1,0 0 1,0 0-1,0 0 1,-1 0 0,1 0-16,0 0 15,0 0 1,0 0 0,-1 0-16,1 0 0,0 0 0,0 0 15,0 0 1,-1 0-1,1 0-15,-25-25 0,25 25 16,0 0 0,0 0-1,-1 0 1,1 0-16,0 0 16,0 0-1,0 0-15,-1 0 0,1 0 16,-25-25-16,25 25 0,0 0 15,0 0-15,-1 0 16,1 0 0,0 0-1,0 0 1,0 0 0,-1 0-1,1 0 16,0 0 1,0 0-1,0 0 0,0 0 0,-1 0-15,1 0 15,0 0 110,0 0-94,0 0 47,-25 0 421</inkml:trace>
</inkml:ink>
</file>

<file path=ppt/ink/ink2.xml><?xml version="1.0" encoding="utf-8"?>
<inkml:ink xmlns:inkml="http://www.w3.org/2003/InkML">
  <inkml:definitions>
    <inkml:context xml:id="ctx0">
      <inkml:inkSource xml:id="inkSrc0">
        <inkml:traceFormat>
          <inkml:channel name="X" type="integer" max="3360" units="cm"/>
          <inkml:channel name="Y" type="integer" max="1050" units="cm"/>
          <inkml:channel name="T" type="integer" max="2.14748E9" units="dev"/>
        </inkml:traceFormat>
        <inkml:channelProperties>
          <inkml:channelProperty channel="X" name="resolution" value="60" units="1/cm"/>
          <inkml:channelProperty channel="Y" name="resolution" value="30" units="1/cm"/>
          <inkml:channelProperty channel="T" name="resolution" value="1" units="1/dev"/>
        </inkml:channelProperties>
      </inkml:inkSource>
      <inkml:timestamp xml:id="ts0" timeString="2018-11-02T03:15:46.200"/>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17661 6002 0,'25'0'0,"0"0"31,0 0-15,0 0-1,-1 0 1,1 0-1,0 0-15,0 0 16,0 0 0,-1 0-16,1 0 15,0 0-15,0 0 16,0 0-16,-1 0 16,1 0-1,0 0-15,0 0 16,0 0-1,-1 0-15,1 0 16,0 0 0,0 0-1,0 0 1,-1 0-16,1-24 16,0 24-1,0 0 1,0 0-1,-1 0 1,1 0 0,0 0-1,0 0 1,0 0 0,-1 0-1,1 0 1,0 0-16,0 0 31,0 0 0,0 0-15,-1 0 0,1 0-16,0 0 93,0 0-46,0 0-31,-1 0-1,-24-25 1,0 25 218</inkml:trace>
</inkml:ink>
</file>

<file path=ppt/ink/ink3.xml><?xml version="1.0" encoding="utf-8"?>
<inkml:ink xmlns:inkml="http://www.w3.org/2003/InkML">
  <inkml:definitions>
    <inkml:context xml:id="ctx0">
      <inkml:inkSource xml:id="inkSrc0">
        <inkml:traceFormat>
          <inkml:channel name="X" type="integer" max="3360" units="cm"/>
          <inkml:channel name="Y" type="integer" max="1050" units="cm"/>
          <inkml:channel name="T" type="integer" max="2.14748E9" units="dev"/>
        </inkml:traceFormat>
        <inkml:channelProperties>
          <inkml:channelProperty channel="X" name="resolution" value="60" units="1/cm"/>
          <inkml:channelProperty channel="Y" name="resolution" value="30" units="1/cm"/>
          <inkml:channelProperty channel="T" name="resolution" value="1" units="1/dev"/>
        </inkml:channelProperties>
      </inkml:inkSource>
      <inkml:timestamp xml:id="ts0" timeString="2018-11-02T03:16:25.608"/>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3870 8905 0,'25'0'141,"0"0"-126,-1 0 1,1 0-16,0 0 0,-25-25 0,25 25 15,0 0-15,-1 0 0,1 0 0,0 0 16,0 0-16,0 0 0,-1 0 0,1 0 16,0 0-16,0 0 0,0 0 0,-1 0 15,1 0-15,0 0 0,0 0 0,0 0 16,-1 0-16,1 0 0,0 0 0,0 0 16,0 0-16,-1 0 0,1 0 0,0 0 0,0 0 15,0 0-15,-1-25 16,76 25-16,-76 0 0,1 0 0,0 0 0,0 0 15,25 0-15,-26 0 0,1 0 0,0 0 0,0 0 16,0 0-16,-1 0 0,1 0 0,0 0 0,0 0 16,0 0-16,-1 0 15,1 0 1,0 0-16,0 25 0,0-25 0,-1 0 16,1 0-16,0 0 0,0 0 15,0 0-15,-1 0 0,1 0 0,0 0 16,0 0-16,0 0 0,-1 0 0,1 25 0,0-25 15,0 0-15,0 0 16,-1 0-16,1 0 0,0 0 16,0 0-16,0 0 0,-1 0 15,1 0-15,-25 24 0,25-24 0,0 0 16,0 0-16,0 0 0,-1 0 16,1 0-16,0 0 0,0 0 0,0 0 0,-1 0 15,1 0-15,0 0 0,0 0 0,0 0 0,-1 0 16,1 0-16,0 0 0,0 0 15,0 0-15,-1 0 0,1 0 16,0 0-16,0 0 0,0 0 16,-1 0-16,1 0 15,0 0-15,0 0 16,0 0 46,-1 0-46,1 0 0,0 0 15,0 0 235,0 0-251,-1 0 1,1 0-1,0 0-15,0 0 16,0 0 0,-1 0-16,-24-24 0,25 24 15,0 0-15,0 0 16,0 0 0,0 0-1,-1 0 16,1 0 1,0 0-32,-25 24 203,0 1-188,-25-25-15,25 25 0,-25-25 16,25 25 140,-24-25-78,24 25-78,0-1 0,-25-24 16,0 0-16,25 25 16,-25-25-1,25 25-15,0 0 16,-25-25 0,25 25-1,-25-25 1,1 0 31,24 24-47,-25-24 15,25 25-15,-25-25 16,0 0 78,0 0-63,1 0-15,-1 0-16,0 0 15,0 0 1,0 0-16,1 0 15,-1 0-15,0 0 16,-25 0 0,26 0-16,24 25 0,-25-25 0,0 0 15,0 0-15,0 0 16,1 0-16,-1 0 16,0 0-16,0 0 15,0 0 1,1 0-1,-1 0-15,0 0 0,0 0 16,0 0-16,1 0 16,-1 0-16,0 0 15,0 0-15,0 0 16,1 0 0,-1 0-16,0 0 15,0 0-15,25-25 16,-25 25-16,0 0 15,1 0-15,-1 0 16,0 0-16,0 0 16,0 0-16,1 0 15,-1 0-15,25-25 0,-25 25 0,0 0 16,0 0 0,1 0-16,-1 0 0,0 0 15,25-24-15,-25 24 0,0 0 16,1 0-16,-1 0 0,0 0 15,0 0-15,0 0 16,1 0-16,-1 0 0,25-25 0,-25 25 16,0 0-16,0 0 15,1 0-15,-1 0 0,0 0 16,25-25-16,-25 25 0,0 0 16,1 0-1,-1 0-15,0 0 16,0 0-1,25-25-15,-25 25 0,1 0 16,-26 0 0,25 0-1,0 0-15,0 0 16,1 0-16,-1 0 0,0 0 16,0 0-1,0 0-15,25-25 16,-24 25-16,-1 0 15,0 0-15,0 0 16,0 0-16,1 0 16,24-24-1,-25 24-15,0 0 16,0 0-16,0 0 16,1 0-16,-1 0 15,0 0-15,0 0 16,0 0-16,1 0 0,-1 0 15,0 0-15,0 0 32,0 0-1,1 0-15,-1 0 15,0 0-16,0 0 1,0 0 156,1 0-156,-1 0-1,0 0-15,0 0 16,0 0-16,1 0 15,-1 0 1,0 0 0,0 0 156,0 0-172,25 24 15,0 1 126,25-25-94,0 0 0,-25 25-32,25-25-15,0 0 16,-1 0-1,1 0-15,0 0 16,0 0 0,0 25-1,-1-25 1,1 0 15,0 0 47,0 0-62,-25 25-16,25-25 16,-1 0-1,1 0-15,0 0 16,0 0-1,0 0 1,-1 0-16,1 0 16,0 0-1,0 0-15,0 0 16,-1 0 0,1 0-1,0 0-15,0 0 16,0 0-1,-1 0 1,1 0-16,0 0 16,0 0-16,0 0 15,-1 0 1,1 0-16,0 0 16,0 0-1,0 0-15,-1 0 16,1 0-16,0 0 15,0 0 1,0 0 0,0 0-1,-1 0-15,1 0 16,0 0-16,0 0 16,0 0-1,-1 0 1,1 0-1,0 0 1,0 0 0,0 0-16,-1 0 15,1 0 1,0 0 0,0 0-16,0 0 15,-1 0 1,1 0-1,0 0 17,0 0-32,0 0 15,-1 0 1,1 0-16,0 0 0,0 0 16,0 0-1,-1 0-15,1 0 31,0 0 1,0 0-32,0 0 15,-1 0 1,1 0 0,0 0-1,0 0 1,0 0-1,-1 0-15,1 0 16,0 0 0,0 0-1,0 0 1,0 0 0,-1 0-1,1 0 1,0 0-1,0 0-15,0 0 16,-1 0 31,1 0-31,0 0-1,0 0 1,0 0-1,-25-25 1,24 25 15,1 0-15,-25 0 46</inkml:trace>
</inkml:ink>
</file>

<file path=ppt/ink/ink4.xml><?xml version="1.0" encoding="utf-8"?>
<inkml:ink xmlns:inkml="http://www.w3.org/2003/InkML">
  <inkml:definitions>
    <inkml:context xml:id="ctx0">
      <inkml:inkSource xml:id="inkSrc0">
        <inkml:traceFormat>
          <inkml:channel name="X" type="integer" max="3360" units="cm"/>
          <inkml:channel name="Y" type="integer" max="1050" units="cm"/>
          <inkml:channel name="T" type="integer" max="2.14748E9" units="dev"/>
        </inkml:traceFormat>
        <inkml:channelProperties>
          <inkml:channelProperty channel="X" name="resolution" value="60" units="1/cm"/>
          <inkml:channelProperty channel="Y" name="resolution" value="30" units="1/cm"/>
          <inkml:channelProperty channel="T" name="resolution" value="1" units="1/dev"/>
        </inkml:channelProperties>
      </inkml:inkSource>
      <inkml:timestamp xml:id="ts0" timeString="2018-11-02T03:16:25.609"/>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7467 8805 0,'24'0'63,"1"0"-48,0 0-15,0 0 16,0 0-1,-1 0 1,1 0 0,0 0-16,0 0 15,0 0-15,-1 0 0,1 0 16,0 0-16,0 0 0,0 0 16,-1 0-16,1 0 0,0 0 0,25 0 15,-26 0-15,1 0 0,0 25 0,0-25 16,0 0-16,0 0 0,-1 0 0,1 0 15,0 0-15,0 0 0,0 0 16,-1 0 0,1 0-1,0 0 1,0 0 0,0 0-1,-1 0-15,1 0 16,0 0-1,0 0-15,0 0 16,-1 0-16,1 0 16,0 0-16,0 0 0,0 0 15,-1 0-15,1 0 0,0 0 16,0 0-16,0 0 0,-1 0 0,1 0 16,0 0-16,0 0 0,49 0 15,-49 0-15,0 0 16,0 0-16,49 0 0,-49 0 0,0 0 0,0 0 15,-1 0-15,1 0 0,0 0 0,0 0 16,0 0-16,-1 0 0,1 0 0,0 0 16,0 0-16,0 0 15,-1 0-15,1 0 16,0 0 0,0 0-16,0 0 15,-1 0 1,1 0-16,0 0 0,0 0 15,0 0-15,-1 0 0,1 0 16,0 0-16,0 0 0,0 0 16,-1 0-16,1 0 15,0 0-15,0 0 16,0 0-16,-1 0 0,1 0 16,0 0-16,0 0 15,-25 25-15,25-25 0,-1 0 16,1 0-16,0 0 15,0 0-15,0 0 16,0 0 0,-1 0-16,1 0 0,0 0 15,0 0 1,0 0-16,-1 0 16,1 0-1,0 0-15,0 0 16,0 0-16,-1 0 0,1 0 0,0 0 15,25 0 1,-26 0 15,1 0 16,-25 25 266,0 0-313,0-1 0,0 1 15,0 0-15,0 0 16,0 0-16,0-1 16,0 1-1,0 0 1,0 0 31,0 0 31,-25-25 62,1 0-124,-26 0 78,25 0-79,25-25 1,-25 25 0,1 0-16,-1 0 15,0 0-15,0 0 16,0 0-16,25-25 16,-24 25-16,-1 0 15,0 0-15,0 0 16,0 0-1,1 0-15,-1 0 16,0 0-16,0 0 0,0 0 16,0 0-16,1 0 15,-1 0-15,0 0 16,25 25-16,-25-25 0,0 0 0,1 0 16,-1 0-1,0 0-15,0 0 31,0 0-31,1 0 16,-1 0-16,0 0 0,0 0 16,0 0-16,1 0 0,-1 25 15,0-25-15,0 0 0,0 0 16,1 0 0,-1 0-16,0 0 0,0 0 15,0 0 1,1 0-16,-1 0 15,25 24 1,-25-24-16,0 0 0,0 0 16,1 0-1,-1 0 1,0 0-16,0 0 16,0 0-1,1 0-15,-1 0 16,0 0-16,0 0 15,0 0 1,0 0 0,1 0-16,-1 0 15,0 0-15,0 0 16,0 0-16,1 0 16,-1 0-16,25-24 15,-25 24-15,0 0 0,0 0 16,1 0-1,-1 0-15,0 0 16,0 0 0,25-25-16,-25 25 0,1 0 15,24-25-15,-25 25 0,0 0 16,0 0-16,0 0 16,1 0-16,-1 0 15,0 0-15,0 0 16,25-25-1,-25 25-15,1 0 16,-1 0-16,0 0 0,0 0 16,0 0-16,-24 0 15,49-25-15,-25 25 16,0 0-16,0 0 16,1 0-16,-1 0 15,0 0-15,0 0 16,0 0-16,0 0 15,1 0-15,24-24 16,-25 24-16,0 0 0,0 0 16,0 0-1,1 0-15,-1 0 16,0 0-16,0 0 16,0 0-16,1 0 15,-1 0 1,0 0-16,0 0 15,0 0-15,1 0 16,-1 0 0,0 0-1,0 0 1,0 0 15,1 0 0,24-25 360,0 0-375,24 25-1,-24-25-15,0 0 110,25 25 187,0 0-282,0 0-15,0 0 0,-1 0 0,26 0 16,-25 0-16,0 0 0,-1 0 0,1 0 0,0 0 15,0 0-15,24 0 0,-24 0 0,0 0 0,0 0 16,0 0-16,24 0 0,-24 0 0,0 0 0,25 0 16,-26 0-16,-24 25 0,25-25 0,0 0 0,0 0 0,0 0 0,-1 0 15,1 0-15,0 0 0,0 0 0,0 0 16,-1 0-16,1 0 0,0 0 16,0 0-16,0 0 15,-1 0-15,1 0 31,0 0-31,0 0 0,0 0 0,-1 0 16,1 0-16,0 0 16,0 0-16,0 0 0,-1 0 15,1 0-15,0 0 0,0 0 0,0 0 16,-1 0-16,1 0 0,0 0 16,0 0-16,0 0 15,-1 0-15,1 0 16,0 0-16,0 0 0,0 0 15,0 0-15,-25-25 0,24 25 0,26 0 16,-25 0-16,0 0 0,-1 0 16,1 0-16,0 0 0,0 0 15,0 0-15,-1 0 0,1 0 16,0 0-16,0 0 16,0 0-1,-1 0 1,1 0-1,0 0-15,0 0 16,0 0 0,-1 0-1,1 0-15,0 0 16,0 0-16,0 0 16,-1 0-1,1 0-15,0 0 16,-25 25-16,25-25 15,0 0-15,-1 0 16,1 0 0,0 0-1,0 0 1,0 0-16,-1 0 16,1 0-16,0 0 15,0 0 1,0 0-16,0 0 15,-1 0 32,1 0-31,0 0 0,0 0-1,0 0 1,-1 0-1,1 0 17,0 0-32,0 0 15,0 0 1,-1 0 0,1 0-1,0 0 32,0 0-31,0 0-1,-1 0 79,1 0 31,-25-25-31,25 25 250,-25 0 671</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ltLang="zh-CN" dirty="0" smtClean="0"/>
              <a:t>2020</a:t>
            </a:r>
            <a:endParaRPr lang="en-GB" altLang="zh-CN" dirty="0"/>
          </a:p>
        </p:txBody>
      </p:sp>
      <p:sp>
        <p:nvSpPr>
          <p:cNvPr id="5" name="Footer Placeholder 4"/>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Ross Jian Yu, </a:t>
            </a:r>
            <a:r>
              <a:rPr lang="en-GB" dirty="0" err="1" smtClean="0"/>
              <a:t>etc</a:t>
            </a:r>
            <a:r>
              <a:rPr lang="en-GB" dirty="0" smtClean="0"/>
              <a:t>, Huawei Technologies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dirty="0" smtClean="0"/>
              <a:t>2020</a:t>
            </a:r>
            <a:endParaRPr lang="en-GB" altLang="zh-CN" dirty="0"/>
          </a:p>
        </p:txBody>
      </p:sp>
      <p:sp>
        <p:nvSpPr>
          <p:cNvPr id="7" name="Footer Placeholder 5"/>
          <p:cNvSpPr>
            <a:spLocks noGrp="1"/>
          </p:cNvSpPr>
          <p:nvPr userDrawn="1"/>
        </p:nvSpPr>
        <p:spPr bwMode="auto">
          <a:xfrm>
            <a:off x="5310193" y="652462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smtClean="0"/>
              <a:t>Jason </a:t>
            </a:r>
            <a:r>
              <a:rPr lang="en-GB" dirty="0" err="1" smtClean="0"/>
              <a:t>Yuchen</a:t>
            </a:r>
            <a:r>
              <a:rPr lang="en-GB" dirty="0" smtClean="0"/>
              <a:t> Guo, et al., Huawei Technologies</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smtClean="0"/>
              <a:t>Click to edit Master title style</a:t>
            </a:r>
            <a:endParaRPr lang="en-GB"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altLang="zh-CN" dirty="0" smtClean="0"/>
              <a:t>2018</a:t>
            </a:r>
            <a:endParaRPr lang="en-GB" altLang="zh-CN" dirty="0"/>
          </a:p>
        </p:txBody>
      </p:sp>
      <p:sp>
        <p:nvSpPr>
          <p:cNvPr id="5" name="Footer Placeholder 4"/>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Ross Jian Yu, etc., Huawei Technologies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altLang="zh-CN" dirty="0" smtClean="0"/>
              <a:t>2018</a:t>
            </a:r>
            <a:endParaRPr lang="en-GB" altLang="zh-CN" dirty="0"/>
          </a:p>
        </p:txBody>
      </p:sp>
      <p:sp>
        <p:nvSpPr>
          <p:cNvPr id="6"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Ross Jian Yu, etc., Huawei Technologies</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
        <p:nvSpPr>
          <p:cNvPr id="10" name="Date Placeholder 4"/>
          <p:cNvSpPr>
            <a:spLocks noGrp="1"/>
          </p:cNvSpPr>
          <p:nvPr>
            <p:ph type="dt" idx="10"/>
          </p:nvPr>
        </p:nvSpPr>
        <p:spPr>
          <a:xfrm>
            <a:off x="696912" y="333375"/>
            <a:ext cx="1874823" cy="273050"/>
          </a:xfrm>
        </p:spPr>
        <p:txBody>
          <a:bodyPr/>
          <a:lstStyle>
            <a:lvl1pPr>
              <a:defRPr/>
            </a:lvl1pPr>
          </a:lstStyle>
          <a:p>
            <a:r>
              <a:rPr lang="en-US" altLang="zh-CN" dirty="0" smtClean="0"/>
              <a:t>2018</a:t>
            </a:r>
            <a:endParaRPr lang="en-GB" altLang="zh-CN" dirty="0"/>
          </a:p>
        </p:txBody>
      </p:sp>
      <p:sp>
        <p:nvSpPr>
          <p:cNvPr id="11"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Ross Jian Yu, etc., Huawei Technologies</a:t>
            </a:r>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
        <p:nvSpPr>
          <p:cNvPr id="6" name="Date Placeholder 4"/>
          <p:cNvSpPr>
            <a:spLocks noGrp="1"/>
          </p:cNvSpPr>
          <p:nvPr>
            <p:ph type="dt" idx="10"/>
          </p:nvPr>
        </p:nvSpPr>
        <p:spPr>
          <a:xfrm>
            <a:off x="696912" y="333375"/>
            <a:ext cx="1874823" cy="273050"/>
          </a:xfrm>
        </p:spPr>
        <p:txBody>
          <a:bodyPr/>
          <a:lstStyle>
            <a:lvl1pPr>
              <a:defRPr/>
            </a:lvl1pPr>
          </a:lstStyle>
          <a:p>
            <a:r>
              <a:rPr lang="en-US" altLang="zh-CN" dirty="0" smtClean="0"/>
              <a:t>2018</a:t>
            </a:r>
            <a:endParaRPr lang="en-GB" altLang="zh-CN" dirty="0"/>
          </a:p>
        </p:txBody>
      </p:sp>
      <p:sp>
        <p:nvSpPr>
          <p:cNvPr id="7"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Shahrnaz Azizi, etc., Intel Corporation</a:t>
            </a:r>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
        <p:nvSpPr>
          <p:cNvPr id="5" name="Date Placeholder 4"/>
          <p:cNvSpPr>
            <a:spLocks noGrp="1"/>
          </p:cNvSpPr>
          <p:nvPr>
            <p:ph type="dt" idx="10"/>
          </p:nvPr>
        </p:nvSpPr>
        <p:spPr>
          <a:xfrm>
            <a:off x="696912" y="333375"/>
            <a:ext cx="1874823" cy="273050"/>
          </a:xfrm>
        </p:spPr>
        <p:txBody>
          <a:bodyPr/>
          <a:lstStyle>
            <a:lvl1pPr>
              <a:defRPr/>
            </a:lvl1pPr>
          </a:lstStyle>
          <a:p>
            <a:r>
              <a:rPr lang="en-US" altLang="zh-CN" dirty="0" smtClean="0"/>
              <a:t>2018</a:t>
            </a:r>
            <a:endParaRPr lang="en-GB" altLang="zh-CN" dirty="0"/>
          </a:p>
        </p:txBody>
      </p:sp>
      <p:sp>
        <p:nvSpPr>
          <p:cNvPr id="6"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Shahrnaz Azizi, etc., Intel Corporation</a:t>
            </a:r>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
        <p:nvSpPr>
          <p:cNvPr id="7" name="Date Placeholder 4"/>
          <p:cNvSpPr>
            <a:spLocks noGrp="1"/>
          </p:cNvSpPr>
          <p:nvPr>
            <p:ph type="dt" idx="10"/>
          </p:nvPr>
        </p:nvSpPr>
        <p:spPr>
          <a:xfrm>
            <a:off x="696912" y="333375"/>
            <a:ext cx="1874823" cy="273050"/>
          </a:xfrm>
        </p:spPr>
        <p:txBody>
          <a:bodyPr/>
          <a:lstStyle>
            <a:lvl1pPr>
              <a:defRPr/>
            </a:lvl1pPr>
          </a:lstStyle>
          <a:p>
            <a:r>
              <a:rPr lang="en-US" altLang="zh-CN" dirty="0" smtClean="0"/>
              <a:t>2018</a:t>
            </a:r>
            <a:endParaRPr lang="en-GB" altLang="zh-CN" dirty="0"/>
          </a:p>
        </p:txBody>
      </p:sp>
      <p:sp>
        <p:nvSpPr>
          <p:cNvPr id="8"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Shahrnaz Azizi, etc., Intel Corporation</a:t>
            </a:r>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
        <p:nvSpPr>
          <p:cNvPr id="7" name="Date Placeholder 4"/>
          <p:cNvSpPr>
            <a:spLocks noGrp="1"/>
          </p:cNvSpPr>
          <p:nvPr>
            <p:ph type="dt" idx="10"/>
          </p:nvPr>
        </p:nvSpPr>
        <p:spPr>
          <a:xfrm>
            <a:off x="696912" y="333375"/>
            <a:ext cx="1874823" cy="273050"/>
          </a:xfrm>
        </p:spPr>
        <p:txBody>
          <a:bodyPr/>
          <a:lstStyle>
            <a:lvl1pPr>
              <a:defRPr/>
            </a:lvl1pPr>
          </a:lstStyle>
          <a:p>
            <a:r>
              <a:rPr lang="en-US" altLang="zh-CN" dirty="0" smtClean="0"/>
              <a:t>2018</a:t>
            </a:r>
            <a:endParaRPr lang="en-GB" altLang="zh-CN" dirty="0"/>
          </a:p>
        </p:txBody>
      </p:sp>
      <p:sp>
        <p:nvSpPr>
          <p:cNvPr id="8"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Shahrnaz Azizi, etc., Intel Corporation</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dirty="0" smtClean="0"/>
              <a:t>2020</a:t>
            </a:r>
            <a:endParaRPr lang="en-GB" altLang="zh-CN"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802.11-20/0624r0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customXml" Target="../ink/ink1.xml"/><Relationship Id="rId7" Type="http://schemas.openxmlformats.org/officeDocument/2006/relationships/image" Target="../media/image2.png"/><Relationship Id="rId12" Type="http://schemas.openxmlformats.org/officeDocument/2006/relationships/image" Target="../media/image7.emf"/><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3.emf"/><Relationship Id="rId11" Type="http://schemas.openxmlformats.org/officeDocument/2006/relationships/customXml" Target="../ink/ink4.xml"/><Relationship Id="rId5" Type="http://schemas.openxmlformats.org/officeDocument/2006/relationships/customXml" Target="../ink/ink2.xml"/><Relationship Id="rId10" Type="http://schemas.openxmlformats.org/officeDocument/2006/relationships/image" Target="../media/image6.emf"/><Relationship Id="rId4" Type="http://schemas.openxmlformats.org/officeDocument/2006/relationships/image" Target="../media/image2.emf"/><Relationship Id="rId9" Type="http://schemas.openxmlformats.org/officeDocument/2006/relationships/customXml" Target="../ink/ink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p:txBody>
          <a:bodyPr/>
          <a:lstStyle/>
          <a:p>
            <a:r>
              <a:rPr lang="en-US" altLang="zh-CN" dirty="0" smtClean="0"/>
              <a:t>EHT Operation Element for 320MHz</a:t>
            </a:r>
            <a:endParaRPr lang="en-GB" dirty="0"/>
          </a:p>
        </p:txBody>
      </p:sp>
      <p:sp>
        <p:nvSpPr>
          <p:cNvPr id="3074" name="Rectangle 2"/>
          <p:cNvSpPr>
            <a:spLocks noGrp="1" noChangeArrowheads="1"/>
          </p:cNvSpPr>
          <p:nvPr>
            <p:ph idx="1"/>
          </p:nvPr>
        </p:nvSpPr>
        <p:spPr/>
        <p:txBody>
          <a:bodyPr/>
          <a:lstStyle/>
          <a:p>
            <a:pPr algn="ctr"/>
            <a:r>
              <a:rPr lang="en-GB" dirty="0" smtClean="0"/>
              <a:t>Date: 2020-03-25</a:t>
            </a:r>
            <a:endParaRPr lang="en-GB" dirty="0"/>
          </a:p>
        </p:txBody>
      </p:sp>
      <p:sp>
        <p:nvSpPr>
          <p:cNvPr id="8" name="Slide Number Placeholder 5"/>
          <p:cNvSpPr>
            <a:spLocks noGrp="1"/>
          </p:cNvSpPr>
          <p:nvPr>
            <p:ph type="sldNum" idx="12"/>
          </p:nvPr>
        </p:nvSpPr>
        <p:spPr/>
        <p:txBody>
          <a:bodyPr/>
          <a:lstStyle/>
          <a:p>
            <a:r>
              <a:rPr lang="en-GB" smtClean="0"/>
              <a:t>Slide </a:t>
            </a:r>
            <a:fld id="{93823DB3-BAA4-4F4A-B4B3-ED9ABE70E976}" type="slidenum">
              <a:rPr lang="en-GB" smtClean="0"/>
              <a:pPr/>
              <a:t>1</a:t>
            </a:fld>
            <a:endParaRPr lang="en-GB" dirty="0"/>
          </a:p>
        </p:txBody>
      </p:sp>
      <p:sp>
        <p:nvSpPr>
          <p:cNvPr id="3076" name="Rectangle 4"/>
          <p:cNvSpPr>
            <a:spLocks noChangeArrowheads="1"/>
          </p:cNvSpPr>
          <p:nvPr/>
        </p:nvSpPr>
        <p:spPr bwMode="auto">
          <a:xfrm>
            <a:off x="74295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7" name="表格 6"/>
          <p:cNvGraphicFramePr>
            <a:graphicFrameLocks noGrp="1"/>
          </p:cNvGraphicFramePr>
          <p:nvPr>
            <p:extLst>
              <p:ext uri="{D42A27DB-BD31-4B8C-83A1-F6EECF244321}">
                <p14:modId xmlns:p14="http://schemas.microsoft.com/office/powerpoint/2010/main" val="2938305204"/>
              </p:ext>
            </p:extLst>
          </p:nvPr>
        </p:nvGraphicFramePr>
        <p:xfrm>
          <a:off x="1219198" y="2821146"/>
          <a:ext cx="6629400" cy="2682240"/>
        </p:xfrm>
        <a:graphic>
          <a:graphicData uri="http://schemas.openxmlformats.org/drawingml/2006/table">
            <a:tbl>
              <a:tblPr firstRow="1" bandRow="1">
                <a:tableStyleId>{C4B1156A-380E-4F78-BDF5-A606A8083BF9}</a:tableStyleId>
              </a:tblPr>
              <a:tblGrid>
                <a:gridCol w="1325880"/>
                <a:gridCol w="1325880"/>
                <a:gridCol w="1325880"/>
                <a:gridCol w="1325880"/>
                <a:gridCol w="1325880"/>
              </a:tblGrid>
              <a:tr h="370840">
                <a:tc>
                  <a:txBody>
                    <a:bodyPr/>
                    <a:lstStyle/>
                    <a:p>
                      <a:r>
                        <a:rPr lang="en-US" sz="1600" dirty="0" smtClean="0"/>
                        <a:t>Name</a:t>
                      </a:r>
                      <a:endParaRPr lang="en-US" sz="1600" dirty="0"/>
                    </a:p>
                  </a:txBody>
                  <a:tcPr/>
                </a:tc>
                <a:tc>
                  <a:txBody>
                    <a:bodyPr/>
                    <a:lstStyle/>
                    <a:p>
                      <a:r>
                        <a:rPr lang="en-US" sz="1600" dirty="0" smtClean="0"/>
                        <a:t>Affiliations</a:t>
                      </a:r>
                      <a:endParaRPr lang="en-US" sz="1600" dirty="0"/>
                    </a:p>
                  </a:txBody>
                  <a:tcPr/>
                </a:tc>
                <a:tc>
                  <a:txBody>
                    <a:bodyPr/>
                    <a:lstStyle/>
                    <a:p>
                      <a:r>
                        <a:rPr lang="en-US" sz="1600" dirty="0" smtClean="0"/>
                        <a:t>Address</a:t>
                      </a:r>
                      <a:endParaRPr lang="en-US" sz="1600" dirty="0"/>
                    </a:p>
                  </a:txBody>
                  <a:tcPr/>
                </a:tc>
                <a:tc>
                  <a:txBody>
                    <a:bodyPr/>
                    <a:lstStyle/>
                    <a:p>
                      <a:r>
                        <a:rPr lang="en-US" sz="1600" dirty="0" smtClean="0"/>
                        <a:t>Phone</a:t>
                      </a:r>
                      <a:endParaRPr lang="en-US" sz="1600" dirty="0"/>
                    </a:p>
                  </a:txBody>
                  <a:tcPr/>
                </a:tc>
                <a:tc>
                  <a:txBody>
                    <a:bodyPr/>
                    <a:lstStyle/>
                    <a:p>
                      <a:r>
                        <a:rPr lang="en-US" sz="1600" dirty="0" smtClean="0"/>
                        <a:t>email</a:t>
                      </a:r>
                      <a:endParaRPr lang="en-US" sz="1600" dirty="0"/>
                    </a:p>
                  </a:txBody>
                  <a:tcPr/>
                </a:tc>
              </a:tr>
              <a:tr h="370840">
                <a:tc>
                  <a:txBody>
                    <a:bodyPr/>
                    <a:lstStyle/>
                    <a:p>
                      <a:r>
                        <a:rPr lang="en-US" sz="1200" dirty="0" smtClean="0"/>
                        <a:t>Jason Yuchen Guo</a:t>
                      </a:r>
                      <a:endParaRPr lang="en-US" sz="1200" dirty="0"/>
                    </a:p>
                  </a:txBody>
                  <a:tcPr/>
                </a:tc>
                <a:tc rowSpan="6">
                  <a:txBody>
                    <a:bodyPr/>
                    <a:lstStyle/>
                    <a:p>
                      <a:r>
                        <a:rPr lang="en-US" sz="1200" dirty="0" smtClean="0"/>
                        <a:t>Huawei Technologies</a:t>
                      </a:r>
                      <a:endParaRPr lang="en-US" sz="1200" dirty="0"/>
                    </a:p>
                  </a:txBody>
                  <a:tcPr/>
                </a:tc>
                <a:tc>
                  <a:txBody>
                    <a:bodyPr/>
                    <a:lstStyle/>
                    <a:p>
                      <a:endParaRPr lang="en-US" sz="1200"/>
                    </a:p>
                  </a:txBody>
                  <a:tcPr/>
                </a:tc>
                <a:tc>
                  <a:txBody>
                    <a:bodyPr/>
                    <a:lstStyle/>
                    <a:p>
                      <a:endParaRPr lang="en-US" sz="1200"/>
                    </a:p>
                  </a:txBody>
                  <a:tcPr/>
                </a:tc>
                <a:tc>
                  <a:txBody>
                    <a:bodyPr/>
                    <a:lstStyle/>
                    <a:p>
                      <a:r>
                        <a:rPr lang="en-US" sz="1200" dirty="0" smtClean="0"/>
                        <a:t>guoyuchen@huawei.com</a:t>
                      </a:r>
                      <a:endParaRPr lang="en-US" sz="1200" dirty="0"/>
                    </a:p>
                  </a:txBody>
                  <a:tcPr/>
                </a:tc>
              </a:tr>
              <a:tr h="370840">
                <a:tc>
                  <a:txBody>
                    <a:bodyPr/>
                    <a:lstStyle/>
                    <a:p>
                      <a:r>
                        <a:rPr lang="en-US" sz="1200" dirty="0" err="1" smtClean="0"/>
                        <a:t>Yunbo</a:t>
                      </a:r>
                      <a:r>
                        <a:rPr lang="en-US" sz="1200" dirty="0" smtClean="0"/>
                        <a:t> Li</a:t>
                      </a:r>
                      <a:endParaRPr lang="en-US" sz="1200" dirty="0"/>
                    </a:p>
                  </a:txBody>
                  <a:tcPr/>
                </a:tc>
                <a:tc vMerge="1">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a:p>
                  </a:txBody>
                  <a:tcPr/>
                </a:tc>
              </a:tr>
              <a:tr h="370840">
                <a:tc>
                  <a:txBody>
                    <a:bodyPr/>
                    <a:lstStyle/>
                    <a:p>
                      <a:r>
                        <a:rPr lang="en-US" sz="1200" dirty="0" err="1" smtClean="0"/>
                        <a:t>Guogang</a:t>
                      </a:r>
                      <a:r>
                        <a:rPr lang="en-US" sz="1200" dirty="0" smtClean="0"/>
                        <a:t> Huang</a:t>
                      </a:r>
                      <a:endParaRPr lang="en-US" sz="1200" dirty="0"/>
                    </a:p>
                  </a:txBody>
                  <a:tcPr/>
                </a:tc>
                <a:tc vMerge="1">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tr>
              <a:tr h="370840">
                <a:tc>
                  <a:txBody>
                    <a:bodyPr/>
                    <a:lstStyle/>
                    <a:p>
                      <a:r>
                        <a:rPr lang="en-US" sz="1200" dirty="0" smtClean="0"/>
                        <a:t>Ming </a:t>
                      </a:r>
                      <a:r>
                        <a:rPr lang="en-US" sz="1200" dirty="0" err="1" smtClean="0"/>
                        <a:t>Gan</a:t>
                      </a:r>
                      <a:endParaRPr lang="en-US" sz="1200" dirty="0"/>
                    </a:p>
                  </a:txBody>
                  <a:tcPr/>
                </a:tc>
                <a:tc vMerge="1">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tr>
              <a:tr h="370840">
                <a:tc>
                  <a:txBody>
                    <a:bodyPr/>
                    <a:lstStyle/>
                    <a:p>
                      <a:r>
                        <a:rPr lang="en-US" sz="1200" dirty="0" err="1" smtClean="0"/>
                        <a:t>Yifan</a:t>
                      </a:r>
                      <a:r>
                        <a:rPr lang="en-US" sz="1200" baseline="0" dirty="0" smtClean="0"/>
                        <a:t> Zhou</a:t>
                      </a:r>
                      <a:endParaRPr lang="en-US" sz="1200" dirty="0"/>
                    </a:p>
                  </a:txBody>
                  <a:tcPr/>
                </a:tc>
                <a:tc vMerge="1">
                  <a:txBody>
                    <a:bodyPr/>
                    <a:lstStyle/>
                    <a:p>
                      <a:endParaRPr lang="en-US" sz="1200" dirty="0"/>
                    </a:p>
                  </a:txBody>
                  <a:tcPr/>
                </a:tc>
                <a:tc>
                  <a:txBody>
                    <a:bodyPr/>
                    <a:lstStyle/>
                    <a:p>
                      <a:endParaRPr lang="en-US" sz="1200"/>
                    </a:p>
                  </a:txBody>
                  <a:tcPr/>
                </a:tc>
                <a:tc>
                  <a:txBody>
                    <a:bodyPr/>
                    <a:lstStyle/>
                    <a:p>
                      <a:endParaRPr lang="en-US" sz="1200" dirty="0"/>
                    </a:p>
                  </a:txBody>
                  <a:tcPr/>
                </a:tc>
                <a:tc>
                  <a:txBody>
                    <a:bodyPr/>
                    <a:lstStyle/>
                    <a:p>
                      <a:endParaRPr lang="en-US" sz="1200" dirty="0"/>
                    </a:p>
                  </a:txBody>
                  <a:tcPr/>
                </a:tc>
              </a:tr>
              <a:tr h="370840">
                <a:tc>
                  <a:txBody>
                    <a:bodyPr/>
                    <a:lstStyle/>
                    <a:p>
                      <a:r>
                        <a:rPr lang="en-US" sz="1200" dirty="0" err="1" smtClean="0"/>
                        <a:t>Yiqing</a:t>
                      </a:r>
                      <a:r>
                        <a:rPr lang="en-US" sz="1200" dirty="0" smtClean="0"/>
                        <a:t> Li</a:t>
                      </a:r>
                      <a:endParaRPr lang="en-US" sz="1200" dirty="0"/>
                    </a:p>
                  </a:txBody>
                  <a:tcPr/>
                </a:tc>
                <a:tc vMerge="1">
                  <a:txBody>
                    <a:bodyPr/>
                    <a:lstStyle/>
                    <a:p>
                      <a:endParaRPr lang="en-US" sz="1200" dirty="0"/>
                    </a:p>
                  </a:txBody>
                  <a:tcPr/>
                </a:tc>
                <a:tc>
                  <a:txBody>
                    <a:bodyPr/>
                    <a:lstStyle/>
                    <a:p>
                      <a:endParaRPr lang="en-US" sz="1200"/>
                    </a:p>
                  </a:txBody>
                  <a:tcPr/>
                </a:tc>
                <a:tc>
                  <a:txBody>
                    <a:bodyPr/>
                    <a:lstStyle/>
                    <a:p>
                      <a:endParaRPr lang="en-US" sz="1200" dirty="0"/>
                    </a:p>
                  </a:txBody>
                  <a:tcPr/>
                </a:tc>
                <a:tc>
                  <a:txBody>
                    <a:bodyPr/>
                    <a:lstStyle/>
                    <a:p>
                      <a:endParaRPr lang="en-US" sz="1200" dirty="0"/>
                    </a:p>
                  </a:txBody>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 Poll 2</a:t>
            </a:r>
            <a:endParaRPr lang="zh-CN" altLang="en-US" dirty="0"/>
          </a:p>
        </p:txBody>
      </p:sp>
      <p:sp>
        <p:nvSpPr>
          <p:cNvPr id="3" name="内容占位符 2"/>
          <p:cNvSpPr>
            <a:spLocks noGrp="1"/>
          </p:cNvSpPr>
          <p:nvPr>
            <p:ph idx="1"/>
          </p:nvPr>
        </p:nvSpPr>
        <p:spPr/>
        <p:txBody>
          <a:bodyPr/>
          <a:lstStyle/>
          <a:p>
            <a:r>
              <a:rPr lang="en-US" altLang="zh-CN" dirty="0" smtClean="0"/>
              <a:t>Do you support to include an operating class field in the EHT operation element to indicate the secondary band that the secondary segment belongs to?</a:t>
            </a:r>
          </a:p>
          <a:p>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日期占位符 4"/>
          <p:cNvSpPr>
            <a:spLocks noGrp="1"/>
          </p:cNvSpPr>
          <p:nvPr>
            <p:ph type="dt" idx="15"/>
          </p:nvPr>
        </p:nvSpPr>
        <p:spPr/>
        <p:txBody>
          <a:bodyPr/>
          <a:lstStyle/>
          <a:p>
            <a:r>
              <a:rPr lang="en-US" altLang="zh-CN" smtClean="0"/>
              <a:t>2018</a:t>
            </a:r>
            <a:endParaRPr lang="en-GB" altLang="zh-CN" dirty="0"/>
          </a:p>
        </p:txBody>
      </p:sp>
    </p:spTree>
    <p:extLst>
      <p:ext uri="{BB962C8B-B14F-4D97-AF65-F5344CB8AC3E}">
        <p14:creationId xmlns:p14="http://schemas.microsoft.com/office/powerpoint/2010/main" val="33866092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Reference</a:t>
            </a:r>
            <a:endParaRPr lang="zh-CN" altLang="en-US" dirty="0"/>
          </a:p>
        </p:txBody>
      </p:sp>
      <p:sp>
        <p:nvSpPr>
          <p:cNvPr id="3" name="内容占位符 2"/>
          <p:cNvSpPr>
            <a:spLocks noGrp="1"/>
          </p:cNvSpPr>
          <p:nvPr>
            <p:ph idx="1"/>
          </p:nvPr>
        </p:nvSpPr>
        <p:spPr/>
        <p:txBody>
          <a:bodyPr/>
          <a:lstStyle/>
          <a:p>
            <a:r>
              <a:rPr lang="en-US" altLang="zh-CN" dirty="0" smtClean="0"/>
              <a:t>[</a:t>
            </a:r>
            <a:r>
              <a:rPr lang="en-US" altLang="zh-CN" dirty="0"/>
              <a:t>1] 11-20-0384-00-00be-320-mhz-bss-configuration</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日期占位符 4"/>
          <p:cNvSpPr>
            <a:spLocks noGrp="1"/>
          </p:cNvSpPr>
          <p:nvPr>
            <p:ph type="dt" idx="15"/>
          </p:nvPr>
        </p:nvSpPr>
        <p:spPr/>
        <p:txBody>
          <a:bodyPr/>
          <a:lstStyle/>
          <a:p>
            <a:r>
              <a:rPr lang="en-US" altLang="zh-CN" smtClean="0"/>
              <a:t>2018</a:t>
            </a:r>
            <a:endParaRPr lang="en-GB" altLang="zh-CN" dirty="0"/>
          </a:p>
        </p:txBody>
      </p:sp>
    </p:spTree>
    <p:extLst>
      <p:ext uri="{BB962C8B-B14F-4D97-AF65-F5344CB8AC3E}">
        <p14:creationId xmlns:p14="http://schemas.microsoft.com/office/powerpoint/2010/main" val="28759748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Introduction</a:t>
            </a:r>
            <a:endParaRPr lang="zh-CN" altLang="en-US" dirty="0"/>
          </a:p>
        </p:txBody>
      </p:sp>
      <p:sp>
        <p:nvSpPr>
          <p:cNvPr id="4" name="灯片编号占位符 3"/>
          <p:cNvSpPr>
            <a:spLocks noGrp="1"/>
          </p:cNvSpPr>
          <p:nvPr>
            <p:ph type="sldNum" idx="12"/>
          </p:nvPr>
        </p:nvSpPr>
        <p:spPr/>
        <p:txBody>
          <a:bodyPr/>
          <a:lstStyle/>
          <a:p>
            <a:r>
              <a:rPr lang="en-GB" dirty="0" smtClean="0"/>
              <a:t>Slide </a:t>
            </a:r>
            <a:fld id="{440F5867-744E-4AA6-B0ED-4C44D2DFBB7B}" type="slidenum">
              <a:rPr lang="en-GB" smtClean="0"/>
              <a:pPr/>
              <a:t>2</a:t>
            </a:fld>
            <a:endParaRPr lang="en-GB" dirty="0"/>
          </a:p>
        </p:txBody>
      </p:sp>
      <p:sp>
        <p:nvSpPr>
          <p:cNvPr id="25" name="内容占位符 2"/>
          <p:cNvSpPr>
            <a:spLocks noGrp="1"/>
          </p:cNvSpPr>
          <p:nvPr>
            <p:ph idx="1"/>
          </p:nvPr>
        </p:nvSpPr>
        <p:spPr>
          <a:xfrm>
            <a:off x="685800" y="1600200"/>
            <a:ext cx="7772400" cy="4419600"/>
          </a:xfrm>
        </p:spPr>
        <p:txBody>
          <a:bodyPr/>
          <a:lstStyle/>
          <a:p>
            <a:pPr>
              <a:buFont typeface="Arial" pitchFamily="34" charset="0"/>
              <a:buChar char="•"/>
            </a:pPr>
            <a:r>
              <a:rPr lang="en-US" altLang="zh-CN" sz="1600" b="0" dirty="0" smtClean="0"/>
              <a:t>Wider bandwidth (e.g., 320MHz, 240MHz) is under development in </a:t>
            </a:r>
            <a:r>
              <a:rPr lang="en-US" altLang="zh-CN" sz="1600" b="0" dirty="0" err="1" smtClean="0"/>
              <a:t>TGbe</a:t>
            </a:r>
            <a:r>
              <a:rPr lang="en-US" altLang="zh-CN" sz="1600" b="0" dirty="0" smtClean="0"/>
              <a:t>.</a:t>
            </a:r>
          </a:p>
          <a:p>
            <a:pPr>
              <a:buFont typeface="Arial" pitchFamily="34" charset="0"/>
              <a:buChar char="•"/>
            </a:pPr>
            <a:r>
              <a:rPr lang="en-US" altLang="zh-CN" sz="1600" b="0" dirty="0" smtClean="0"/>
              <a:t>Current SFD:</a:t>
            </a:r>
          </a:p>
          <a:p>
            <a:pPr>
              <a:buFont typeface="Arial" pitchFamily="34" charset="0"/>
              <a:buChar char="•"/>
            </a:pPr>
            <a:r>
              <a:rPr lang="en-US" altLang="zh-CN" sz="1600" b="0" dirty="0" smtClean="0"/>
              <a:t>802.11be </a:t>
            </a:r>
            <a:r>
              <a:rPr lang="en-US" altLang="zh-CN" sz="1600" b="0" dirty="0"/>
              <a:t>supports 320 MHz and 160+160 MHz PPDU</a:t>
            </a:r>
            <a:r>
              <a:rPr lang="en-US" altLang="zh-CN" sz="1600" b="0" dirty="0" smtClean="0"/>
              <a:t>.</a:t>
            </a:r>
            <a:endParaRPr lang="en-US" altLang="zh-CN" sz="1600" b="0" dirty="0"/>
          </a:p>
          <a:p>
            <a:pPr>
              <a:buFont typeface="Arial" pitchFamily="34" charset="0"/>
              <a:buChar char="•"/>
            </a:pPr>
            <a:r>
              <a:rPr lang="en-US" altLang="zh-CN" sz="1600" b="0" dirty="0"/>
              <a:t>802.11be supports 240 MHz and 160+80 MHz transmission</a:t>
            </a:r>
          </a:p>
          <a:p>
            <a:pPr lvl="1">
              <a:buFont typeface="Arial" pitchFamily="34" charset="0"/>
              <a:buChar char="•"/>
            </a:pPr>
            <a:r>
              <a:rPr lang="en-US" altLang="zh-CN" sz="1200" b="0" dirty="0" smtClean="0"/>
              <a:t>Whether </a:t>
            </a:r>
            <a:r>
              <a:rPr lang="en-US" altLang="zh-CN" sz="1200" b="0" dirty="0"/>
              <a:t>240/160+80 MHz is formed by 80 MHz channel puncturing of 320/160+160 MHz is TBD</a:t>
            </a:r>
            <a:r>
              <a:rPr lang="en-US" altLang="zh-CN" sz="1200" b="0" dirty="0" smtClean="0"/>
              <a:t>.</a:t>
            </a:r>
            <a:endParaRPr lang="en-US" altLang="zh-CN" sz="1600" b="0" dirty="0"/>
          </a:p>
          <a:p>
            <a:pPr marL="0" indent="0"/>
            <a:endParaRPr lang="en-US" altLang="zh-CN" sz="1600" b="0" dirty="0" smtClean="0"/>
          </a:p>
          <a:p>
            <a:pPr>
              <a:buFont typeface="Arial" pitchFamily="34" charset="0"/>
              <a:buChar char="•"/>
            </a:pPr>
            <a:r>
              <a:rPr lang="en-US" altLang="zh-CN" sz="1600" b="0" dirty="0" smtClean="0"/>
              <a:t>However, even in the non-contiguous case (160+160MHz, 160+80MHz), </a:t>
            </a:r>
            <a:r>
              <a:rPr lang="en-US" altLang="zh-CN" sz="1600" b="0" dirty="0"/>
              <a:t>it is </a:t>
            </a:r>
            <a:r>
              <a:rPr lang="en-US" altLang="zh-CN" sz="1600" b="0" dirty="0" smtClean="0"/>
              <a:t>sometimes difficult </a:t>
            </a:r>
            <a:r>
              <a:rPr lang="en-US" altLang="zh-CN" sz="1600" b="0" dirty="0"/>
              <a:t>to find </a:t>
            </a:r>
            <a:r>
              <a:rPr lang="en-US" altLang="zh-CN" sz="1600" b="0" dirty="0" smtClean="0"/>
              <a:t>such large bandwidth </a:t>
            </a:r>
            <a:r>
              <a:rPr lang="en-US" altLang="zh-CN" sz="1600" b="0" dirty="0"/>
              <a:t>in a single </a:t>
            </a:r>
            <a:r>
              <a:rPr lang="en-US" altLang="zh-CN" sz="1600" b="0" dirty="0" smtClean="0"/>
              <a:t>band.</a:t>
            </a:r>
          </a:p>
          <a:p>
            <a:pPr>
              <a:buFont typeface="Arial" pitchFamily="34" charset="0"/>
              <a:buChar char="•"/>
            </a:pPr>
            <a:r>
              <a:rPr lang="en-US" altLang="zh-CN" sz="1600" b="0" dirty="0" smtClean="0"/>
              <a:t>Different segments may be located in different bands</a:t>
            </a:r>
          </a:p>
          <a:p>
            <a:pPr lvl="1">
              <a:buFont typeface="Arial" pitchFamily="34" charset="0"/>
              <a:buChar char="•"/>
            </a:pPr>
            <a:r>
              <a:rPr lang="en-US" altLang="zh-CN" sz="1200" dirty="0" smtClean="0"/>
              <a:t>E.g., one segment in 5GHz, the other segment in 6GHz</a:t>
            </a:r>
            <a:endParaRPr lang="en-US" altLang="zh-CN" sz="1200" b="0" dirty="0" smtClean="0"/>
          </a:p>
          <a:p>
            <a:pPr>
              <a:buFont typeface="Arial" pitchFamily="34" charset="0"/>
              <a:buChar char="•"/>
            </a:pPr>
            <a:r>
              <a:rPr lang="en-US" altLang="zh-CN" sz="1600" b="0" dirty="0" smtClean="0"/>
              <a:t>In this contribution, we propose a unified signaling to support the wider bandwidth by using a single band or multiple bands.</a:t>
            </a:r>
            <a:endParaRPr lang="en-US" altLang="zh-CN" sz="1600" b="0" dirty="0"/>
          </a:p>
          <a:p>
            <a:pPr>
              <a:buFont typeface="Arial" pitchFamily="34" charset="0"/>
              <a:buChar char="•"/>
            </a:pPr>
            <a:endParaRPr lang="en-US" altLang="zh-CN" sz="1600" b="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Recap – 80+80 mode in 802.11ac/ax</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25" name="Content Placeholder 2"/>
          <p:cNvSpPr>
            <a:spLocks noGrp="1"/>
          </p:cNvSpPr>
          <p:nvPr>
            <p:ph idx="1"/>
          </p:nvPr>
        </p:nvSpPr>
        <p:spPr>
          <a:xfrm>
            <a:off x="457200" y="1600200"/>
            <a:ext cx="8229600" cy="1143000"/>
          </a:xfrm>
        </p:spPr>
        <p:txBody>
          <a:bodyPr/>
          <a:lstStyle/>
          <a:p>
            <a:pPr eaLnBrk="1" hangingPunct="1">
              <a:buFont typeface="Arial" pitchFamily="34" charset="0"/>
              <a:buChar char="•"/>
            </a:pPr>
            <a:r>
              <a:rPr lang="en-US" altLang="zh-CN" sz="1800" b="0" dirty="0" smtClean="0"/>
              <a:t>For bandwidth signaling for the 80+80 mode, we need to indicate the following:</a:t>
            </a:r>
          </a:p>
          <a:p>
            <a:pPr lvl="1">
              <a:buFont typeface="Arial" pitchFamily="34" charset="0"/>
              <a:buChar char="•"/>
            </a:pPr>
            <a:r>
              <a:rPr lang="en-US" altLang="zh-CN" sz="1600" dirty="0" smtClean="0"/>
              <a:t>Primary channel </a:t>
            </a:r>
            <a:r>
              <a:rPr lang="en-US" altLang="zh-CN" sz="1600" dirty="0" smtClean="0">
                <a:sym typeface="Wingdings" panose="05000000000000000000" pitchFamily="2" charset="2"/>
              </a:rPr>
              <a:t> indicated in the HT operation element</a:t>
            </a:r>
            <a:endParaRPr lang="en-US" altLang="zh-CN" sz="1600" dirty="0" smtClean="0"/>
          </a:p>
          <a:p>
            <a:pPr lvl="1">
              <a:buFont typeface="Arial" pitchFamily="34" charset="0"/>
              <a:buChar char="•"/>
            </a:pPr>
            <a:r>
              <a:rPr lang="en-US" altLang="zh-CN" sz="1600" b="0" dirty="0" smtClean="0"/>
              <a:t>Center frequency of the two segments </a:t>
            </a:r>
            <a:r>
              <a:rPr lang="en-US" altLang="zh-CN" sz="1600" b="0" dirty="0" smtClean="0">
                <a:sym typeface="Wingdings" panose="05000000000000000000" pitchFamily="2" charset="2"/>
              </a:rPr>
              <a:t> indicated in the VHT operation element</a:t>
            </a:r>
            <a:endParaRPr lang="en-US" altLang="zh-CN" sz="1600" b="0" dirty="0"/>
          </a:p>
        </p:txBody>
      </p:sp>
      <p:sp>
        <p:nvSpPr>
          <p:cNvPr id="24" name="矩形 23"/>
          <p:cNvSpPr/>
          <p:nvPr/>
        </p:nvSpPr>
        <p:spPr bwMode="auto">
          <a:xfrm>
            <a:off x="1082824" y="3296584"/>
            <a:ext cx="792088" cy="360040"/>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1600" b="0" i="0" u="none" strike="noStrike" cap="none" normalizeH="0" baseline="0" dirty="0" smtClean="0">
                <a:ln>
                  <a:noFill/>
                </a:ln>
                <a:solidFill>
                  <a:schemeClr val="tx1"/>
                </a:solidFill>
                <a:effectLst/>
                <a:latin typeface="Arial" charset="0"/>
                <a:ea typeface="宋体" charset="-122"/>
              </a:rPr>
              <a:t>S20</a:t>
            </a:r>
          </a:p>
        </p:txBody>
      </p:sp>
      <p:sp>
        <p:nvSpPr>
          <p:cNvPr id="27" name="矩形 26"/>
          <p:cNvSpPr/>
          <p:nvPr/>
        </p:nvSpPr>
        <p:spPr bwMode="auto">
          <a:xfrm>
            <a:off x="1874912" y="3296584"/>
            <a:ext cx="792088" cy="360040"/>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1600" b="0" i="0" u="none" strike="noStrike" cap="none" normalizeH="0" baseline="0" dirty="0" smtClean="0">
                <a:ln>
                  <a:noFill/>
                </a:ln>
                <a:solidFill>
                  <a:schemeClr val="tx1"/>
                </a:solidFill>
                <a:effectLst/>
                <a:latin typeface="Arial" charset="0"/>
                <a:ea typeface="宋体" charset="-122"/>
              </a:rPr>
              <a:t>P20</a:t>
            </a:r>
          </a:p>
        </p:txBody>
      </p:sp>
      <p:sp>
        <p:nvSpPr>
          <p:cNvPr id="28" name="矩形 27"/>
          <p:cNvSpPr/>
          <p:nvPr/>
        </p:nvSpPr>
        <p:spPr bwMode="auto">
          <a:xfrm>
            <a:off x="2667000" y="3297560"/>
            <a:ext cx="1584176" cy="360040"/>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1600" b="0" i="0" u="none" strike="noStrike" cap="none" normalizeH="0" baseline="0" dirty="0" smtClean="0">
                <a:ln>
                  <a:noFill/>
                </a:ln>
                <a:solidFill>
                  <a:schemeClr val="tx1"/>
                </a:solidFill>
                <a:effectLst/>
                <a:latin typeface="Arial" charset="0"/>
                <a:ea typeface="宋体" charset="-122"/>
              </a:rPr>
              <a:t>S40</a:t>
            </a:r>
          </a:p>
        </p:txBody>
      </p:sp>
      <p:sp>
        <p:nvSpPr>
          <p:cNvPr id="29" name="文本框 28"/>
          <p:cNvSpPr txBox="1"/>
          <p:nvPr/>
        </p:nvSpPr>
        <p:spPr>
          <a:xfrm>
            <a:off x="2182368" y="3682397"/>
            <a:ext cx="811441" cy="338554"/>
          </a:xfrm>
          <a:prstGeom prst="rect">
            <a:avLst/>
          </a:prstGeom>
          <a:noFill/>
        </p:spPr>
        <p:txBody>
          <a:bodyPr wrap="none" rtlCol="0">
            <a:spAutoFit/>
          </a:bodyPr>
          <a:lstStyle/>
          <a:p>
            <a:pPr algn="ctr"/>
            <a:r>
              <a:rPr lang="en-US" sz="1600" dirty="0" smtClean="0">
                <a:solidFill>
                  <a:schemeClr val="tx1"/>
                </a:solidFill>
              </a:rPr>
              <a:t>80MHz</a:t>
            </a:r>
            <a:endParaRPr lang="en-US" sz="1600" dirty="0">
              <a:solidFill>
                <a:schemeClr val="tx1"/>
              </a:solidFill>
            </a:endParaRPr>
          </a:p>
        </p:txBody>
      </p:sp>
      <p:sp>
        <p:nvSpPr>
          <p:cNvPr id="30" name="矩形 29"/>
          <p:cNvSpPr/>
          <p:nvPr/>
        </p:nvSpPr>
        <p:spPr bwMode="auto">
          <a:xfrm>
            <a:off x="4971256" y="3296584"/>
            <a:ext cx="3168352" cy="360040"/>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1600" b="0" i="0" u="none" strike="noStrike" cap="none" normalizeH="0" baseline="0" dirty="0" smtClean="0">
                <a:ln>
                  <a:noFill/>
                </a:ln>
                <a:solidFill>
                  <a:schemeClr val="tx1"/>
                </a:solidFill>
                <a:effectLst/>
                <a:latin typeface="Arial" charset="0"/>
                <a:ea typeface="宋体" charset="-122"/>
              </a:rPr>
              <a:t>S80</a:t>
            </a:r>
          </a:p>
        </p:txBody>
      </p:sp>
      <p:sp>
        <p:nvSpPr>
          <p:cNvPr id="31" name="文本框 30"/>
          <p:cNvSpPr txBox="1"/>
          <p:nvPr/>
        </p:nvSpPr>
        <p:spPr>
          <a:xfrm>
            <a:off x="4461175" y="3286316"/>
            <a:ext cx="300082" cy="338554"/>
          </a:xfrm>
          <a:prstGeom prst="rect">
            <a:avLst/>
          </a:prstGeom>
          <a:noFill/>
        </p:spPr>
        <p:txBody>
          <a:bodyPr wrap="none" rtlCol="0">
            <a:spAutoFit/>
          </a:bodyPr>
          <a:lstStyle/>
          <a:p>
            <a:pPr algn="ctr"/>
            <a:r>
              <a:rPr lang="en-US" altLang="zh-CN" sz="1600" dirty="0" smtClean="0">
                <a:solidFill>
                  <a:schemeClr val="tx1"/>
                </a:solidFill>
              </a:rPr>
              <a:t>+</a:t>
            </a:r>
            <a:endParaRPr lang="en-US" sz="1600" dirty="0">
              <a:solidFill>
                <a:schemeClr val="tx1"/>
              </a:solidFill>
            </a:endParaRPr>
          </a:p>
        </p:txBody>
      </p:sp>
      <p:sp>
        <p:nvSpPr>
          <p:cNvPr id="32" name="文本框 31"/>
          <p:cNvSpPr txBox="1"/>
          <p:nvPr/>
        </p:nvSpPr>
        <p:spPr>
          <a:xfrm>
            <a:off x="4461175" y="3655648"/>
            <a:ext cx="300082" cy="338554"/>
          </a:xfrm>
          <a:prstGeom prst="rect">
            <a:avLst/>
          </a:prstGeom>
          <a:noFill/>
        </p:spPr>
        <p:txBody>
          <a:bodyPr wrap="none" rtlCol="0">
            <a:spAutoFit/>
          </a:bodyPr>
          <a:lstStyle/>
          <a:p>
            <a:pPr algn="ctr"/>
            <a:r>
              <a:rPr lang="en-US" altLang="zh-CN" sz="1600" dirty="0" smtClean="0">
                <a:solidFill>
                  <a:schemeClr val="tx1"/>
                </a:solidFill>
              </a:rPr>
              <a:t>+</a:t>
            </a:r>
            <a:endParaRPr lang="en-US" sz="1600" dirty="0">
              <a:solidFill>
                <a:schemeClr val="tx1"/>
              </a:solidFill>
            </a:endParaRPr>
          </a:p>
        </p:txBody>
      </p:sp>
      <p:sp>
        <p:nvSpPr>
          <p:cNvPr id="33" name="文本框 32"/>
          <p:cNvSpPr txBox="1"/>
          <p:nvPr/>
        </p:nvSpPr>
        <p:spPr>
          <a:xfrm>
            <a:off x="6199527" y="3685270"/>
            <a:ext cx="811441" cy="338554"/>
          </a:xfrm>
          <a:prstGeom prst="rect">
            <a:avLst/>
          </a:prstGeom>
          <a:noFill/>
        </p:spPr>
        <p:txBody>
          <a:bodyPr wrap="none" rtlCol="0">
            <a:spAutoFit/>
          </a:bodyPr>
          <a:lstStyle/>
          <a:p>
            <a:pPr algn="ctr"/>
            <a:r>
              <a:rPr lang="en-US" sz="1600" dirty="0" smtClean="0">
                <a:solidFill>
                  <a:schemeClr val="tx1"/>
                </a:solidFill>
              </a:rPr>
              <a:t>80MHz</a:t>
            </a:r>
            <a:endParaRPr lang="en-US" sz="1600" dirty="0">
              <a:solidFill>
                <a:schemeClr val="tx1"/>
              </a:solidFill>
            </a:endParaRPr>
          </a:p>
        </p:txBody>
      </p:sp>
      <p:pic>
        <p:nvPicPr>
          <p:cNvPr id="35" name="图片 34"/>
          <p:cNvPicPr>
            <a:picLocks noChangeAspect="1"/>
          </p:cNvPicPr>
          <p:nvPr/>
        </p:nvPicPr>
        <p:blipFill>
          <a:blip r:embed="rId2"/>
          <a:stretch>
            <a:fillRect/>
          </a:stretch>
        </p:blipFill>
        <p:spPr>
          <a:xfrm>
            <a:off x="658320" y="4599792"/>
            <a:ext cx="3531096" cy="762969"/>
          </a:xfrm>
          <a:prstGeom prst="rect">
            <a:avLst/>
          </a:prstGeom>
        </p:spPr>
      </p:pic>
      <mc:AlternateContent xmlns:mc="http://schemas.openxmlformats.org/markup-compatibility/2006" xmlns:p14="http://schemas.microsoft.com/office/powerpoint/2010/main">
        <mc:Choice Requires="p14">
          <p:contentPart p14:bwMode="auto" r:id="rId3">
            <p14:nvContentPartPr>
              <p14:cNvPr id="36" name="墨迹 35"/>
              <p14:cNvContentPartPr/>
              <p14:nvPr/>
            </p14:nvContentPartPr>
            <p14:xfrm>
              <a:off x="1977108" y="4857152"/>
              <a:ext cx="438120" cy="18360"/>
            </p14:xfrm>
          </p:contentPart>
        </mc:Choice>
        <mc:Fallback xmlns="">
          <p:pic>
            <p:nvPicPr>
              <p:cNvPr id="36" name="墨迹 35"/>
              <p:cNvPicPr/>
              <p:nvPr/>
            </p:nvPicPr>
            <p:blipFill>
              <a:blip r:embed="rId4"/>
              <a:stretch>
                <a:fillRect/>
              </a:stretch>
            </p:blipFill>
            <p:spPr>
              <a:xfrm>
                <a:off x="1961268" y="4793792"/>
                <a:ext cx="469800" cy="14508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37" name="墨迹 36"/>
              <p14:cNvContentPartPr/>
              <p14:nvPr/>
            </p14:nvContentPartPr>
            <p14:xfrm>
              <a:off x="2012748" y="4964432"/>
              <a:ext cx="411120" cy="18000"/>
            </p14:xfrm>
          </p:contentPart>
        </mc:Choice>
        <mc:Fallback xmlns="">
          <p:pic>
            <p:nvPicPr>
              <p:cNvPr id="37" name="墨迹 36"/>
              <p:cNvPicPr/>
              <p:nvPr/>
            </p:nvPicPr>
            <p:blipFill>
              <a:blip r:embed="rId6"/>
              <a:stretch>
                <a:fillRect/>
              </a:stretch>
            </p:blipFill>
            <p:spPr>
              <a:xfrm>
                <a:off x="1996908" y="4901072"/>
                <a:ext cx="442800" cy="144720"/>
              </a:xfrm>
              <a:prstGeom prst="rect">
                <a:avLst/>
              </a:prstGeom>
            </p:spPr>
          </p:pic>
        </mc:Fallback>
      </mc:AlternateContent>
      <p:pic>
        <p:nvPicPr>
          <p:cNvPr id="45" name="图片 44"/>
          <p:cNvPicPr>
            <a:picLocks noChangeAspect="1"/>
          </p:cNvPicPr>
          <p:nvPr/>
        </p:nvPicPr>
        <p:blipFill>
          <a:blip r:embed="rId7"/>
          <a:stretch>
            <a:fillRect/>
          </a:stretch>
        </p:blipFill>
        <p:spPr>
          <a:xfrm>
            <a:off x="4740214" y="4356599"/>
            <a:ext cx="3475330" cy="421072"/>
          </a:xfrm>
          <a:prstGeom prst="rect">
            <a:avLst/>
          </a:prstGeom>
        </p:spPr>
      </p:pic>
      <p:pic>
        <p:nvPicPr>
          <p:cNvPr id="46" name="图片 45"/>
          <p:cNvPicPr>
            <a:picLocks noChangeAspect="1"/>
          </p:cNvPicPr>
          <p:nvPr/>
        </p:nvPicPr>
        <p:blipFill>
          <a:blip r:embed="rId8"/>
          <a:stretch>
            <a:fillRect/>
          </a:stretch>
        </p:blipFill>
        <p:spPr>
          <a:xfrm>
            <a:off x="4761257" y="5031635"/>
            <a:ext cx="3483699" cy="903181"/>
          </a:xfrm>
          <a:prstGeom prst="rect">
            <a:avLst/>
          </a:prstGeom>
        </p:spPr>
      </p:pic>
      <mc:AlternateContent xmlns:mc="http://schemas.openxmlformats.org/markup-compatibility/2006" xmlns:p14="http://schemas.microsoft.com/office/powerpoint/2010/main">
        <mc:Choice Requires="p14">
          <p:contentPart p14:bwMode="auto" r:id="rId9">
            <p14:nvContentPartPr>
              <p14:cNvPr id="48" name="墨迹 47"/>
              <p14:cNvContentPartPr/>
              <p14:nvPr/>
            </p14:nvContentPartPr>
            <p14:xfrm>
              <a:off x="5647870" y="5190279"/>
              <a:ext cx="1161360" cy="134280"/>
            </p14:xfrm>
          </p:contentPart>
        </mc:Choice>
        <mc:Fallback xmlns="">
          <p:pic>
            <p:nvPicPr>
              <p:cNvPr id="48" name="墨迹 47"/>
              <p:cNvPicPr/>
              <p:nvPr/>
            </p:nvPicPr>
            <p:blipFill>
              <a:blip r:embed="rId10"/>
              <a:stretch>
                <a:fillRect/>
              </a:stretch>
            </p:blipFill>
            <p:spPr>
              <a:xfrm>
                <a:off x="5632030" y="5126919"/>
                <a:ext cx="1193040" cy="261000"/>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49" name="墨迹 48"/>
              <p14:cNvContentPartPr/>
              <p14:nvPr/>
            </p14:nvContentPartPr>
            <p14:xfrm>
              <a:off x="6960790" y="5172279"/>
              <a:ext cx="1125360" cy="134280"/>
            </p14:xfrm>
          </p:contentPart>
        </mc:Choice>
        <mc:Fallback xmlns="">
          <p:pic>
            <p:nvPicPr>
              <p:cNvPr id="49" name="墨迹 48"/>
              <p:cNvPicPr/>
              <p:nvPr/>
            </p:nvPicPr>
            <p:blipFill>
              <a:blip r:embed="rId12"/>
              <a:stretch>
                <a:fillRect/>
              </a:stretch>
            </p:blipFill>
            <p:spPr>
              <a:xfrm>
                <a:off x="6944950" y="5108919"/>
                <a:ext cx="1157040" cy="261000"/>
              </a:xfrm>
              <a:prstGeom prst="rect">
                <a:avLst/>
              </a:prstGeom>
            </p:spPr>
          </p:pic>
        </mc:Fallback>
      </mc:AlternateContent>
      <p:sp>
        <p:nvSpPr>
          <p:cNvPr id="5" name="矩形 4"/>
          <p:cNvSpPr/>
          <p:nvPr/>
        </p:nvSpPr>
        <p:spPr>
          <a:xfrm>
            <a:off x="1719251" y="5620121"/>
            <a:ext cx="1505540" cy="261610"/>
          </a:xfrm>
          <a:prstGeom prst="rect">
            <a:avLst/>
          </a:prstGeom>
        </p:spPr>
        <p:txBody>
          <a:bodyPr wrap="none">
            <a:spAutoFit/>
          </a:bodyPr>
          <a:lstStyle/>
          <a:p>
            <a:r>
              <a:rPr lang="en-US" altLang="zh-CN" sz="1100" b="1" dirty="0">
                <a:solidFill>
                  <a:schemeClr val="tx1"/>
                </a:solidFill>
              </a:rPr>
              <a:t>HT operation element</a:t>
            </a:r>
            <a:endParaRPr lang="en-US" sz="1100" b="1" dirty="0">
              <a:solidFill>
                <a:schemeClr val="tx1"/>
              </a:solidFill>
            </a:endParaRPr>
          </a:p>
        </p:txBody>
      </p:sp>
      <p:cxnSp>
        <p:nvCxnSpPr>
          <p:cNvPr id="6" name="直接箭头连接符 5"/>
          <p:cNvCxnSpPr/>
          <p:nvPr/>
        </p:nvCxnSpPr>
        <p:spPr bwMode="auto">
          <a:xfrm flipV="1">
            <a:off x="2182368" y="3682397"/>
            <a:ext cx="0" cy="1095274"/>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8" name="直接箭头连接符 7"/>
          <p:cNvCxnSpPr/>
          <p:nvPr/>
        </p:nvCxnSpPr>
        <p:spPr bwMode="auto">
          <a:xfrm flipH="1" flipV="1">
            <a:off x="2743200" y="3733800"/>
            <a:ext cx="3276600" cy="137160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1" name="直接箭头连接符 10"/>
          <p:cNvCxnSpPr>
            <a:endCxn id="33" idx="0"/>
          </p:cNvCxnSpPr>
          <p:nvPr/>
        </p:nvCxnSpPr>
        <p:spPr bwMode="auto">
          <a:xfrm flipH="1" flipV="1">
            <a:off x="6605248" y="3685270"/>
            <a:ext cx="918222" cy="142013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Recap – </a:t>
            </a:r>
            <a:r>
              <a:rPr lang="en-US" dirty="0"/>
              <a:t>all possible BW indication</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25" name="Content Placeholder 2"/>
          <p:cNvSpPr>
            <a:spLocks noGrp="1"/>
          </p:cNvSpPr>
          <p:nvPr>
            <p:ph idx="1"/>
          </p:nvPr>
        </p:nvSpPr>
        <p:spPr>
          <a:xfrm>
            <a:off x="457200" y="1600200"/>
            <a:ext cx="8229600" cy="762000"/>
          </a:xfrm>
        </p:spPr>
        <p:txBody>
          <a:bodyPr/>
          <a:lstStyle/>
          <a:p>
            <a:pPr eaLnBrk="1" hangingPunct="1">
              <a:buFont typeface="Arial" pitchFamily="34" charset="0"/>
              <a:buChar char="•"/>
            </a:pPr>
            <a:r>
              <a:rPr lang="en-US" altLang="zh-CN" sz="1800" b="0" dirty="0" smtClean="0"/>
              <a:t>Besides, we use Channel Width to differentiate 20/40 and 80/160/80+80</a:t>
            </a:r>
          </a:p>
          <a:p>
            <a:pPr lvl="1">
              <a:buFont typeface="Arial" pitchFamily="34" charset="0"/>
              <a:buChar char="•"/>
            </a:pPr>
            <a:r>
              <a:rPr lang="en-US" altLang="zh-CN" sz="1200" dirty="0" smtClean="0"/>
              <a:t>Further, we </a:t>
            </a:r>
            <a:r>
              <a:rPr lang="en-US" altLang="zh-CN" sz="1200" dirty="0"/>
              <a:t>use SCO to differentiate 20MHz and 40MHz, </a:t>
            </a:r>
            <a:r>
              <a:rPr lang="en-US" altLang="zh-CN" sz="1200" dirty="0" smtClean="0"/>
              <a:t>and we use the relationship of CCFS0 and CCFS1/2 to differentiate 80MHz, 160MHz and 80+80MHz</a:t>
            </a:r>
            <a:endParaRPr lang="en-US" altLang="zh-CN" sz="1200" b="0" dirty="0"/>
          </a:p>
        </p:txBody>
      </p:sp>
      <p:graphicFrame>
        <p:nvGraphicFramePr>
          <p:cNvPr id="21" name="内容占位符 3"/>
          <p:cNvGraphicFramePr>
            <a:graphicFrameLocks/>
          </p:cNvGraphicFramePr>
          <p:nvPr>
            <p:extLst>
              <p:ext uri="{D42A27DB-BD31-4B8C-83A1-F6EECF244321}">
                <p14:modId xmlns:p14="http://schemas.microsoft.com/office/powerpoint/2010/main" val="2343726410"/>
              </p:ext>
            </p:extLst>
          </p:nvPr>
        </p:nvGraphicFramePr>
        <p:xfrm>
          <a:off x="685800" y="2397221"/>
          <a:ext cx="7920808" cy="4059498"/>
        </p:xfrm>
        <a:graphic>
          <a:graphicData uri="http://schemas.openxmlformats.org/drawingml/2006/table">
            <a:tbl>
              <a:tblPr firstRow="1" bandRow="1">
                <a:tableStyleId>{5C22544A-7EE6-4342-B048-85BDC9FD1C3A}</a:tableStyleId>
              </a:tblPr>
              <a:tblGrid>
                <a:gridCol w="838200"/>
                <a:gridCol w="1295400"/>
                <a:gridCol w="1106686"/>
                <a:gridCol w="792088"/>
                <a:gridCol w="1301626"/>
                <a:gridCol w="1219200"/>
                <a:gridCol w="1367608"/>
              </a:tblGrid>
              <a:tr h="262484">
                <a:tc>
                  <a:txBody>
                    <a:bodyPr/>
                    <a:lstStyle/>
                    <a:p>
                      <a:r>
                        <a:rPr lang="en-US" sz="1400" dirty="0" smtClean="0"/>
                        <a:t>BW</a:t>
                      </a:r>
                      <a:endParaRPr lang="en-US" sz="1400" dirty="0"/>
                    </a:p>
                  </a:txBody>
                  <a:tcPr/>
                </a:tc>
                <a:tc gridSpan="5">
                  <a:txBody>
                    <a:bodyPr/>
                    <a:lstStyle/>
                    <a:p>
                      <a:pPr algn="ctr"/>
                      <a:r>
                        <a:rPr lang="en-US" sz="1400" dirty="0" smtClean="0"/>
                        <a:t>Parameter setting</a:t>
                      </a:r>
                      <a:endParaRPr lang="en-US" sz="1400"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a:txBody>
                    <a:bodyPr/>
                    <a:lstStyle/>
                    <a:p>
                      <a:r>
                        <a:rPr lang="en-US" sz="1400" dirty="0" smtClean="0"/>
                        <a:t>Judgment</a:t>
                      </a:r>
                      <a:endParaRPr lang="en-US" sz="1400" dirty="0"/>
                    </a:p>
                  </a:txBody>
                  <a:tcPr/>
                </a:tc>
              </a:tr>
              <a:tr h="453055">
                <a:tc>
                  <a:txBody>
                    <a:bodyPr/>
                    <a:lstStyle/>
                    <a:p>
                      <a:endParaRPr lang="en-US" sz="1200" dirty="0"/>
                    </a:p>
                  </a:txBody>
                  <a:tcPr/>
                </a:tc>
                <a:tc>
                  <a:txBody>
                    <a:bodyPr/>
                    <a:lstStyle/>
                    <a:p>
                      <a:r>
                        <a:rPr lang="en-US" sz="1200" b="1" dirty="0" smtClean="0"/>
                        <a:t>Primary channel</a:t>
                      </a:r>
                      <a:endParaRPr lang="en-US" sz="1200" b="1" dirty="0"/>
                    </a:p>
                  </a:txBody>
                  <a:tcPr/>
                </a:tc>
                <a:tc>
                  <a:txBody>
                    <a:bodyPr/>
                    <a:lstStyle/>
                    <a:p>
                      <a:r>
                        <a:rPr lang="en-US" sz="1200" b="1" dirty="0" smtClean="0"/>
                        <a:t>Secondary channel offset</a:t>
                      </a:r>
                      <a:endParaRPr lang="en-US" sz="1200" b="1" dirty="0"/>
                    </a:p>
                  </a:txBody>
                  <a:tcPr/>
                </a:tc>
                <a:tc>
                  <a:txBody>
                    <a:bodyPr/>
                    <a:lstStyle/>
                    <a:p>
                      <a:r>
                        <a:rPr lang="en-US" sz="1200" b="1" dirty="0" smtClean="0"/>
                        <a:t>Channel Width</a:t>
                      </a:r>
                      <a:endParaRPr lang="en-US" sz="1200" b="1" dirty="0"/>
                    </a:p>
                  </a:txBody>
                  <a:tcPr/>
                </a:tc>
                <a:tc>
                  <a:txBody>
                    <a:bodyPr/>
                    <a:lstStyle/>
                    <a:p>
                      <a:r>
                        <a:rPr lang="en-US" sz="1200" b="1" dirty="0" smtClean="0"/>
                        <a:t>CCFS0</a:t>
                      </a:r>
                      <a:endParaRPr lang="en-US" sz="1200" b="1" dirty="0"/>
                    </a:p>
                  </a:txBody>
                  <a:tcPr/>
                </a:tc>
                <a:tc>
                  <a:txBody>
                    <a:bodyPr/>
                    <a:lstStyle/>
                    <a:p>
                      <a:r>
                        <a:rPr lang="en-US" sz="1200" b="1" dirty="0" smtClean="0"/>
                        <a:t>CCFS1/2</a:t>
                      </a:r>
                      <a:endParaRPr lang="en-US" sz="1200" b="1" dirty="0"/>
                    </a:p>
                  </a:txBody>
                  <a:tcPr/>
                </a:tc>
                <a:tc>
                  <a:txBody>
                    <a:bodyPr/>
                    <a:lstStyle/>
                    <a:p>
                      <a:endParaRPr lang="en-US" sz="1200" dirty="0"/>
                    </a:p>
                  </a:txBody>
                  <a:tcPr/>
                </a:tc>
              </a:tr>
              <a:tr h="58249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20MHz</a:t>
                      </a:r>
                    </a:p>
                  </a:txBody>
                  <a:tcPr/>
                </a:tc>
                <a:tc>
                  <a:txBody>
                    <a:bodyPr/>
                    <a:lstStyle/>
                    <a:p>
                      <a:r>
                        <a:rPr lang="en-US" altLang="zh-CN" sz="1200" dirty="0" smtClean="0"/>
                        <a:t>Channel center frequency index of the P20</a:t>
                      </a:r>
                      <a:endParaRPr lang="en-US" sz="1200" dirty="0"/>
                    </a:p>
                  </a:txBody>
                  <a:tcPr/>
                </a:tc>
                <a:tc>
                  <a:txBody>
                    <a:bodyPr/>
                    <a:lstStyle/>
                    <a:p>
                      <a:r>
                        <a:rPr lang="en-US" sz="1200" dirty="0" smtClean="0"/>
                        <a:t>0 (SCN)</a:t>
                      </a:r>
                      <a:endParaRPr lang="en-US" sz="1200" dirty="0"/>
                    </a:p>
                  </a:txBody>
                  <a:tcPr/>
                </a:tc>
                <a:tc>
                  <a:txBody>
                    <a:bodyPr/>
                    <a:lstStyle/>
                    <a:p>
                      <a:r>
                        <a:rPr lang="en-US" sz="1200" dirty="0" smtClean="0"/>
                        <a:t>0 (5GHz)</a:t>
                      </a:r>
                    </a:p>
                    <a:p>
                      <a:r>
                        <a:rPr lang="en-US" sz="1200" dirty="0" smtClean="0"/>
                        <a:t>0 (6GHz)</a:t>
                      </a:r>
                      <a:endParaRPr lang="en-US" sz="1200" dirty="0"/>
                    </a:p>
                  </a:txBody>
                  <a:tcPr/>
                </a:tc>
                <a:tc>
                  <a:txBody>
                    <a:bodyPr/>
                    <a:lstStyle/>
                    <a:p>
                      <a:r>
                        <a:rPr lang="en-US" altLang="zh-CN" sz="1200" smtClean="0"/>
                        <a:t>Channel center frequency index of the P20</a:t>
                      </a:r>
                      <a:endParaRPr lang="en-US" sz="1200" dirty="0"/>
                    </a:p>
                  </a:txBody>
                  <a:tcPr/>
                </a:tc>
                <a:tc>
                  <a:txBody>
                    <a:bodyPr/>
                    <a:lstStyle/>
                    <a:p>
                      <a:r>
                        <a:rPr lang="en-US" sz="1200" dirty="0" smtClean="0"/>
                        <a:t>0</a:t>
                      </a:r>
                      <a:endParaRPr lang="en-US" sz="1200" dirty="0"/>
                    </a:p>
                  </a:txBody>
                  <a:tcPr/>
                </a:tc>
                <a:tc>
                  <a:txBody>
                    <a:bodyPr/>
                    <a:lstStyle/>
                    <a:p>
                      <a:r>
                        <a:rPr lang="en-US" altLang="zh-CN" sz="1200" dirty="0" smtClean="0"/>
                        <a:t>SCO = 0 &amp;&amp;</a:t>
                      </a:r>
                    </a:p>
                    <a:p>
                      <a:r>
                        <a:rPr lang="en-US" sz="1200" dirty="0" smtClean="0"/>
                        <a:t>Channel</a:t>
                      </a:r>
                      <a:r>
                        <a:rPr lang="en-US" sz="1200" baseline="0" dirty="0" smtClean="0"/>
                        <a:t> width = 0</a:t>
                      </a:r>
                      <a:endParaRPr lang="en-US" sz="1200" dirty="0"/>
                    </a:p>
                  </a:txBody>
                  <a:tcPr/>
                </a:tc>
              </a:tr>
              <a:tr h="535600">
                <a:tc>
                  <a:txBody>
                    <a:bodyPr/>
                    <a:lstStyle/>
                    <a:p>
                      <a:r>
                        <a:rPr lang="en-US" sz="1400" dirty="0" smtClean="0"/>
                        <a:t>40MHz</a:t>
                      </a:r>
                      <a:endParaRPr lang="en-US" sz="1400" dirty="0"/>
                    </a:p>
                  </a:txBody>
                  <a:tcPr/>
                </a:tc>
                <a:tc>
                  <a:txBody>
                    <a:bodyPr/>
                    <a:lstStyle/>
                    <a:p>
                      <a:r>
                        <a:rPr lang="en-US" altLang="zh-CN" sz="1200" smtClean="0"/>
                        <a:t>Channel center frequency index of the P20</a:t>
                      </a:r>
                      <a:endParaRPr lang="en-US" sz="1200" dirty="0"/>
                    </a:p>
                  </a:txBody>
                  <a:tcPr/>
                </a:tc>
                <a:tc>
                  <a:txBody>
                    <a:bodyPr/>
                    <a:lstStyle/>
                    <a:p>
                      <a:r>
                        <a:rPr lang="en-US" sz="1200" dirty="0" smtClean="0"/>
                        <a:t>Set to 1 or 3 (SCA or SCB)</a:t>
                      </a:r>
                      <a:endParaRPr lang="en-US" sz="1200" dirty="0"/>
                    </a:p>
                  </a:txBody>
                  <a:tcPr/>
                </a:tc>
                <a:tc>
                  <a:txBody>
                    <a:bodyPr/>
                    <a:lstStyle/>
                    <a:p>
                      <a:r>
                        <a:rPr lang="en-US" altLang="zh-CN" sz="1200" dirty="0" smtClean="0"/>
                        <a:t>0 (5GHz)</a:t>
                      </a:r>
                    </a:p>
                    <a:p>
                      <a:r>
                        <a:rPr lang="en-US" altLang="zh-CN" sz="1200" dirty="0" smtClean="0"/>
                        <a:t>1 (6GHz)</a:t>
                      </a:r>
                    </a:p>
                    <a:p>
                      <a:endParaRPr lang="en-US" sz="1200" dirty="0"/>
                    </a:p>
                  </a:txBody>
                  <a:tcPr/>
                </a:tc>
                <a:tc>
                  <a:txBody>
                    <a:bodyPr/>
                    <a:lstStyle/>
                    <a:p>
                      <a:r>
                        <a:rPr lang="en-US" altLang="zh-CN" sz="1200" dirty="0" smtClean="0"/>
                        <a:t>Channel center frequency index of the P40</a:t>
                      </a:r>
                      <a:endParaRPr lang="en-US" sz="1200" dirty="0"/>
                    </a:p>
                  </a:txBody>
                  <a:tcPr/>
                </a:tc>
                <a:tc>
                  <a:txBody>
                    <a:bodyPr/>
                    <a:lstStyle/>
                    <a:p>
                      <a:r>
                        <a:rPr lang="en-US" sz="1200" dirty="0" smtClean="0"/>
                        <a:t>0</a:t>
                      </a:r>
                      <a:endParaRPr lang="en-US" sz="1200" dirty="0"/>
                    </a:p>
                  </a:txBody>
                  <a:tcPr/>
                </a:tc>
                <a:tc>
                  <a:txBody>
                    <a:bodyPr/>
                    <a:lstStyle/>
                    <a:p>
                      <a:r>
                        <a:rPr lang="en-US" altLang="zh-CN" sz="1200" dirty="0" smtClean="0"/>
                        <a:t>SCO != 0 &amp;&amp;</a:t>
                      </a:r>
                    </a:p>
                    <a:p>
                      <a:r>
                        <a:rPr lang="en-US" sz="1200" dirty="0" smtClean="0"/>
                        <a:t>Channel</a:t>
                      </a:r>
                      <a:r>
                        <a:rPr lang="en-US" sz="1200" baseline="0" dirty="0" smtClean="0"/>
                        <a:t> width = 0/1</a:t>
                      </a:r>
                      <a:endParaRPr lang="en-US" sz="1200" dirty="0"/>
                    </a:p>
                  </a:txBody>
                  <a:tcPr/>
                </a:tc>
              </a:tr>
              <a:tr h="535600">
                <a:tc>
                  <a:txBody>
                    <a:bodyPr/>
                    <a:lstStyle/>
                    <a:p>
                      <a:r>
                        <a:rPr lang="en-US" sz="1400" dirty="0" smtClean="0"/>
                        <a:t>80MHz</a:t>
                      </a:r>
                      <a:endParaRPr lang="en-US" sz="1400" dirty="0"/>
                    </a:p>
                  </a:txBody>
                  <a:tcPr/>
                </a:tc>
                <a:tc>
                  <a:txBody>
                    <a:bodyPr/>
                    <a:lstStyle/>
                    <a:p>
                      <a:r>
                        <a:rPr lang="en-US" altLang="zh-CN" sz="1200" smtClean="0"/>
                        <a:t>Channel center frequency index of the P20</a:t>
                      </a:r>
                      <a:endParaRPr lang="en-US"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Set to 1 or 3 (SCA or SCB)</a:t>
                      </a:r>
                    </a:p>
                  </a:txBody>
                  <a:tcPr/>
                </a:tc>
                <a:tc>
                  <a:txBody>
                    <a:bodyPr/>
                    <a:lstStyle/>
                    <a:p>
                      <a:r>
                        <a:rPr lang="en-US" altLang="zh-CN" sz="1200" dirty="0" smtClean="0"/>
                        <a:t>1 (5GHz)</a:t>
                      </a:r>
                    </a:p>
                    <a:p>
                      <a:r>
                        <a:rPr lang="en-US" altLang="zh-CN" sz="1200" dirty="0" smtClean="0"/>
                        <a:t>2 (6GHz)</a:t>
                      </a:r>
                    </a:p>
                    <a:p>
                      <a:endParaRPr lang="en-US" sz="1200" dirty="0"/>
                    </a:p>
                  </a:txBody>
                  <a:tcPr/>
                </a:tc>
                <a:tc>
                  <a:txBody>
                    <a:bodyPr/>
                    <a:lstStyle/>
                    <a:p>
                      <a:r>
                        <a:rPr lang="en-US" altLang="zh-CN" sz="1200" dirty="0" smtClean="0"/>
                        <a:t>Channel center frequency index of the P80</a:t>
                      </a:r>
                      <a:endParaRPr lang="en-US" sz="1200" dirty="0"/>
                    </a:p>
                  </a:txBody>
                  <a:tcPr/>
                </a:tc>
                <a:tc>
                  <a:txBody>
                    <a:bodyPr/>
                    <a:lstStyle/>
                    <a:p>
                      <a:r>
                        <a:rPr lang="en-US" sz="1200" dirty="0" smtClean="0"/>
                        <a:t>0</a:t>
                      </a:r>
                      <a:endParaRPr lang="en-US" sz="1200" dirty="0"/>
                    </a:p>
                  </a:txBody>
                  <a:tcPr/>
                </a:tc>
                <a:tc>
                  <a:txBody>
                    <a:bodyPr/>
                    <a:lstStyle/>
                    <a:p>
                      <a:r>
                        <a:rPr lang="en-US" sz="1200" dirty="0" smtClean="0"/>
                        <a:t>CCFS1/2</a:t>
                      </a:r>
                      <a:r>
                        <a:rPr lang="zh-CN" altLang="en-US" sz="1200" baseline="0" dirty="0" smtClean="0"/>
                        <a:t> </a:t>
                      </a:r>
                      <a:r>
                        <a:rPr lang="en-US" altLang="zh-CN" sz="1200" baseline="0" dirty="0" smtClean="0"/>
                        <a:t>= </a:t>
                      </a:r>
                      <a:r>
                        <a:rPr lang="en-US" altLang="zh-CN" sz="1200" dirty="0" smtClean="0"/>
                        <a:t>0 &amp;&amp;</a:t>
                      </a:r>
                    </a:p>
                    <a:p>
                      <a:r>
                        <a:rPr lang="en-US" altLang="zh-CN" sz="1200" dirty="0" smtClean="0"/>
                        <a:t>Channel</a:t>
                      </a:r>
                      <a:r>
                        <a:rPr lang="en-US" altLang="zh-CN" sz="1200" baseline="0" dirty="0" smtClean="0"/>
                        <a:t> width = 1/2</a:t>
                      </a:r>
                      <a:endParaRPr lang="en-US" altLang="zh-CN" sz="1200" dirty="0" smtClean="0"/>
                    </a:p>
                  </a:txBody>
                  <a:tcPr/>
                </a:tc>
              </a:tr>
              <a:tr h="688629">
                <a:tc>
                  <a:txBody>
                    <a:bodyPr/>
                    <a:lstStyle/>
                    <a:p>
                      <a:r>
                        <a:rPr lang="en-US" sz="1400" dirty="0" smtClean="0"/>
                        <a:t>160MHz</a:t>
                      </a:r>
                      <a:endParaRPr lang="en-US" sz="1400" dirty="0"/>
                    </a:p>
                  </a:txBody>
                  <a:tcPr/>
                </a:tc>
                <a:tc>
                  <a:txBody>
                    <a:bodyPr/>
                    <a:lstStyle/>
                    <a:p>
                      <a:r>
                        <a:rPr lang="en-US" altLang="zh-CN" sz="1200" smtClean="0"/>
                        <a:t>Channel center frequency index of the P20</a:t>
                      </a:r>
                      <a:endParaRPr lang="en-US"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Set to 1 or 3 (SCA or SCB)</a:t>
                      </a:r>
                    </a:p>
                  </a:txBody>
                  <a:tcPr/>
                </a:tc>
                <a:tc>
                  <a:txBody>
                    <a:bodyPr/>
                    <a:lstStyle/>
                    <a:p>
                      <a:r>
                        <a:rPr lang="en-US" altLang="zh-CN" sz="1200" dirty="0" smtClean="0"/>
                        <a:t>1 (5GHz)</a:t>
                      </a:r>
                    </a:p>
                    <a:p>
                      <a:r>
                        <a:rPr lang="en-US" altLang="zh-CN" sz="1200" dirty="0" smtClean="0"/>
                        <a:t>3 (6GHz)</a:t>
                      </a:r>
                    </a:p>
                    <a:p>
                      <a:endParaRPr lang="en-US" sz="1200" dirty="0"/>
                    </a:p>
                  </a:txBody>
                  <a:tcPr/>
                </a:tc>
                <a:tc>
                  <a:txBody>
                    <a:bodyPr/>
                    <a:lstStyle/>
                    <a:p>
                      <a:r>
                        <a:rPr lang="en-US" altLang="zh-CN" sz="1200" smtClean="0"/>
                        <a:t>Channel center frequency index of the P80</a:t>
                      </a:r>
                      <a:endParaRPr lang="en-US" sz="1200" dirty="0"/>
                    </a:p>
                  </a:txBody>
                  <a:tcPr/>
                </a:tc>
                <a:tc>
                  <a:txBody>
                    <a:bodyPr/>
                    <a:lstStyle/>
                    <a:p>
                      <a:r>
                        <a:rPr lang="en-US" altLang="zh-CN" sz="1200" dirty="0" smtClean="0"/>
                        <a:t>Channel center frequency index of the P160</a:t>
                      </a:r>
                      <a:endParaRPr lang="en-US" sz="1200" dirty="0"/>
                    </a:p>
                  </a:txBody>
                  <a:tcPr/>
                </a:tc>
                <a:tc>
                  <a:txBody>
                    <a:bodyPr/>
                    <a:lstStyle/>
                    <a:p>
                      <a:r>
                        <a:rPr lang="en-US" sz="1200" dirty="0" smtClean="0"/>
                        <a:t>CCFS1/2 &gt; 0 and</a:t>
                      </a:r>
                    </a:p>
                    <a:p>
                      <a:r>
                        <a:rPr lang="en-US" sz="1200" dirty="0" smtClean="0"/>
                        <a:t>| CCFS1/2 – CCFS0 | = 8</a:t>
                      </a:r>
                      <a:endParaRPr lang="en-US" sz="1200" dirty="0"/>
                    </a:p>
                  </a:txBody>
                  <a:tcPr/>
                </a:tc>
              </a:tr>
              <a:tr h="688629">
                <a:tc>
                  <a:txBody>
                    <a:bodyPr/>
                    <a:lstStyle/>
                    <a:p>
                      <a:r>
                        <a:rPr lang="en-US" sz="1400" dirty="0" smtClean="0"/>
                        <a:t>80+80MHz</a:t>
                      </a:r>
                      <a:endParaRPr lang="en-US" sz="1400" dirty="0"/>
                    </a:p>
                  </a:txBody>
                  <a:tcPr/>
                </a:tc>
                <a:tc>
                  <a:txBody>
                    <a:bodyPr/>
                    <a:lstStyle/>
                    <a:p>
                      <a:r>
                        <a:rPr lang="en-US" altLang="zh-CN" sz="1200" dirty="0" smtClean="0"/>
                        <a:t>Channel center frequency index of the P20</a:t>
                      </a:r>
                      <a:endParaRPr lang="en-US"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Set to 1 or 3 (SCA or SCB)</a:t>
                      </a:r>
                    </a:p>
                  </a:txBody>
                  <a:tcPr/>
                </a:tc>
                <a:tc>
                  <a:txBody>
                    <a:bodyPr/>
                    <a:lstStyle/>
                    <a:p>
                      <a:r>
                        <a:rPr lang="en-US" altLang="zh-CN" sz="1200" dirty="0" smtClean="0"/>
                        <a:t>1 (5GHz)</a:t>
                      </a:r>
                    </a:p>
                    <a:p>
                      <a:r>
                        <a:rPr lang="en-US" altLang="zh-CN" sz="1200" dirty="0" smtClean="0"/>
                        <a:t>3 (6GHz)</a:t>
                      </a:r>
                    </a:p>
                    <a:p>
                      <a:endParaRPr lang="en-US" sz="1200" dirty="0"/>
                    </a:p>
                  </a:txBody>
                  <a:tcPr/>
                </a:tc>
                <a:tc>
                  <a:txBody>
                    <a:bodyPr/>
                    <a:lstStyle/>
                    <a:p>
                      <a:r>
                        <a:rPr lang="en-US" altLang="zh-CN" sz="1200" dirty="0" smtClean="0"/>
                        <a:t>Channel center frequency index of the P80</a:t>
                      </a:r>
                      <a:endParaRPr lang="en-US" sz="1200" dirty="0"/>
                    </a:p>
                  </a:txBody>
                  <a:tcPr/>
                </a:tc>
                <a:tc>
                  <a:txBody>
                    <a:bodyPr/>
                    <a:lstStyle/>
                    <a:p>
                      <a:r>
                        <a:rPr lang="en-US" altLang="zh-CN" sz="1200" dirty="0" smtClean="0"/>
                        <a:t>Channel center frequency index of the S80</a:t>
                      </a:r>
                      <a:endParaRPr lang="en-US" sz="1200" dirty="0"/>
                    </a:p>
                  </a:txBody>
                  <a:tcPr/>
                </a:tc>
                <a:tc>
                  <a:txBody>
                    <a:bodyPr/>
                    <a:lstStyle/>
                    <a:p>
                      <a:r>
                        <a:rPr lang="en-US" sz="1200" dirty="0" smtClean="0"/>
                        <a:t>CCFS1/2 &gt; 0 and</a:t>
                      </a:r>
                    </a:p>
                    <a:p>
                      <a:r>
                        <a:rPr lang="en-US" sz="1200" dirty="0" smtClean="0"/>
                        <a:t>| CCFS1/2 – CCFS0 | &gt; 16</a:t>
                      </a:r>
                      <a:endParaRPr lang="en-US" sz="1200" dirty="0"/>
                    </a:p>
                  </a:txBody>
                  <a:tcPr/>
                </a:tc>
              </a:tr>
            </a:tbl>
          </a:graphicData>
        </a:graphic>
      </p:graphicFrame>
    </p:spTree>
    <p:extLst>
      <p:ext uri="{BB962C8B-B14F-4D97-AF65-F5344CB8AC3E}">
        <p14:creationId xmlns:p14="http://schemas.microsoft.com/office/powerpoint/2010/main" val="3599318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320MHz in EHT</a:t>
            </a:r>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25" name="Content Placeholder 2"/>
          <p:cNvSpPr>
            <a:spLocks noGrp="1"/>
          </p:cNvSpPr>
          <p:nvPr>
            <p:ph idx="1"/>
          </p:nvPr>
        </p:nvSpPr>
        <p:spPr>
          <a:xfrm>
            <a:off x="457200" y="1600200"/>
            <a:ext cx="8229600" cy="2057400"/>
          </a:xfrm>
        </p:spPr>
        <p:txBody>
          <a:bodyPr/>
          <a:lstStyle/>
          <a:p>
            <a:pPr eaLnBrk="1" hangingPunct="1">
              <a:buFont typeface="Arial" pitchFamily="34" charset="0"/>
              <a:buChar char="•"/>
            </a:pPr>
            <a:r>
              <a:rPr lang="en-US" altLang="zh-CN" sz="1600" b="0" dirty="0" smtClean="0"/>
              <a:t>In EHT, we </a:t>
            </a:r>
            <a:r>
              <a:rPr lang="en-US" altLang="zh-CN" sz="1600" b="0" dirty="0" smtClean="0"/>
              <a:t>may support </a:t>
            </a:r>
            <a:r>
              <a:rPr lang="en-US" altLang="zh-CN" sz="1600" b="0" dirty="0" smtClean="0"/>
              <a:t>the following bandwidth</a:t>
            </a:r>
          </a:p>
          <a:p>
            <a:pPr lvl="1">
              <a:buFont typeface="Arial" pitchFamily="34" charset="0"/>
              <a:buChar char="•"/>
            </a:pPr>
            <a:r>
              <a:rPr lang="en-US" altLang="zh-CN" sz="1200" dirty="0" smtClean="0"/>
              <a:t>320MHz, 160+160MHz, </a:t>
            </a:r>
            <a:r>
              <a:rPr lang="en-US" altLang="zh-CN" sz="1200" b="0" dirty="0" smtClean="0"/>
              <a:t>240MHz, 160+80MHz</a:t>
            </a:r>
          </a:p>
          <a:p>
            <a:pPr>
              <a:buFont typeface="Arial" pitchFamily="34" charset="0"/>
              <a:buChar char="•"/>
            </a:pPr>
            <a:r>
              <a:rPr lang="en-US" altLang="zh-CN" sz="1600" b="0" dirty="0" smtClean="0"/>
              <a:t>For the “non-contiguous” modes, different segments can be in different bands</a:t>
            </a:r>
          </a:p>
          <a:p>
            <a:pPr lvl="1">
              <a:buFont typeface="Arial" pitchFamily="34" charset="0"/>
              <a:buChar char="•"/>
            </a:pPr>
            <a:r>
              <a:rPr lang="en-US" altLang="zh-CN" sz="1200" dirty="0" smtClean="0"/>
              <a:t>E.g., for the 160+160MHz mode, the first 160MHz segment can be in Band 1(e.g., 5GHz band), and the second segment can be in Band 2(e.g., 6GHz band)</a:t>
            </a:r>
          </a:p>
          <a:p>
            <a:pPr>
              <a:buFont typeface="Arial" pitchFamily="34" charset="0"/>
              <a:buChar char="•"/>
            </a:pPr>
            <a:r>
              <a:rPr lang="en-US" altLang="zh-CN" sz="1600" b="0" dirty="0" smtClean="0"/>
              <a:t>In this contribution, we propose to use EHT operation element to indicate the bandwidth and locations of different segments in the cases that different segments may be located in the same band or different band.</a:t>
            </a:r>
            <a:endParaRPr lang="en-US" altLang="zh-CN" sz="1600" b="0" dirty="0"/>
          </a:p>
        </p:txBody>
      </p:sp>
      <p:sp>
        <p:nvSpPr>
          <p:cNvPr id="5" name="矩形 4"/>
          <p:cNvSpPr/>
          <p:nvPr/>
        </p:nvSpPr>
        <p:spPr bwMode="auto">
          <a:xfrm>
            <a:off x="1066800" y="4648200"/>
            <a:ext cx="3168352" cy="360040"/>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1600" b="0" i="0" u="none" strike="noStrike" cap="none" normalizeH="0" baseline="0" dirty="0" smtClean="0">
                <a:ln>
                  <a:noFill/>
                </a:ln>
                <a:solidFill>
                  <a:schemeClr val="tx1"/>
                </a:solidFill>
                <a:effectLst/>
                <a:latin typeface="Arial" charset="0"/>
                <a:ea typeface="宋体" charset="-122"/>
              </a:rPr>
              <a:t>160MHz</a:t>
            </a:r>
          </a:p>
        </p:txBody>
      </p:sp>
      <p:sp>
        <p:nvSpPr>
          <p:cNvPr id="6" name="矩形 5"/>
          <p:cNvSpPr/>
          <p:nvPr/>
        </p:nvSpPr>
        <p:spPr bwMode="auto">
          <a:xfrm>
            <a:off x="5029200" y="4648200"/>
            <a:ext cx="3168352" cy="360040"/>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1600" b="0" i="0" u="none" strike="noStrike" cap="none" normalizeH="0" baseline="0" dirty="0" smtClean="0">
                <a:ln>
                  <a:noFill/>
                </a:ln>
                <a:solidFill>
                  <a:schemeClr val="tx1"/>
                </a:solidFill>
                <a:effectLst/>
                <a:latin typeface="Arial" charset="0"/>
                <a:ea typeface="宋体" charset="-122"/>
              </a:rPr>
              <a:t>160MHz</a:t>
            </a:r>
          </a:p>
        </p:txBody>
      </p:sp>
      <p:cxnSp>
        <p:nvCxnSpPr>
          <p:cNvPr id="7" name="直接连接符 6"/>
          <p:cNvCxnSpPr/>
          <p:nvPr/>
        </p:nvCxnSpPr>
        <p:spPr bwMode="auto">
          <a:xfrm>
            <a:off x="4800600" y="4191000"/>
            <a:ext cx="0" cy="152400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9" name="直接箭头连接符 8"/>
          <p:cNvCxnSpPr/>
          <p:nvPr/>
        </p:nvCxnSpPr>
        <p:spPr bwMode="auto">
          <a:xfrm>
            <a:off x="4873625" y="5638800"/>
            <a:ext cx="307975"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0" name="文本框 9"/>
          <p:cNvSpPr txBox="1"/>
          <p:nvPr/>
        </p:nvSpPr>
        <p:spPr>
          <a:xfrm>
            <a:off x="5943600" y="5407966"/>
            <a:ext cx="1242648" cy="369332"/>
          </a:xfrm>
          <a:prstGeom prst="rect">
            <a:avLst/>
          </a:prstGeom>
          <a:noFill/>
        </p:spPr>
        <p:txBody>
          <a:bodyPr wrap="none" rtlCol="0">
            <a:spAutoFit/>
          </a:bodyPr>
          <a:lstStyle/>
          <a:p>
            <a:r>
              <a:rPr lang="en-US" altLang="zh-CN" sz="1800" dirty="0" smtClean="0">
                <a:solidFill>
                  <a:schemeClr val="tx1"/>
                </a:solidFill>
              </a:rPr>
              <a:t>6GHz band</a:t>
            </a:r>
            <a:endParaRPr lang="zh-CN" altLang="en-US" sz="1800" dirty="0">
              <a:solidFill>
                <a:schemeClr val="tx1"/>
              </a:solidFill>
            </a:endParaRPr>
          </a:p>
        </p:txBody>
      </p:sp>
      <p:sp>
        <p:nvSpPr>
          <p:cNvPr id="12" name="文本框 11"/>
          <p:cNvSpPr txBox="1"/>
          <p:nvPr/>
        </p:nvSpPr>
        <p:spPr>
          <a:xfrm>
            <a:off x="2004791" y="5407966"/>
            <a:ext cx="1242648" cy="369332"/>
          </a:xfrm>
          <a:prstGeom prst="rect">
            <a:avLst/>
          </a:prstGeom>
          <a:noFill/>
        </p:spPr>
        <p:txBody>
          <a:bodyPr wrap="none" rtlCol="0">
            <a:spAutoFit/>
          </a:bodyPr>
          <a:lstStyle/>
          <a:p>
            <a:r>
              <a:rPr lang="en-US" altLang="zh-CN" sz="1800" dirty="0">
                <a:solidFill>
                  <a:schemeClr val="tx1"/>
                </a:solidFill>
              </a:rPr>
              <a:t>5</a:t>
            </a:r>
            <a:r>
              <a:rPr lang="en-US" altLang="zh-CN" sz="1800" dirty="0" smtClean="0">
                <a:solidFill>
                  <a:schemeClr val="tx1"/>
                </a:solidFill>
              </a:rPr>
              <a:t>GHz band</a:t>
            </a:r>
            <a:endParaRPr lang="zh-CN" altLang="en-US" sz="1800" dirty="0">
              <a:solidFill>
                <a:schemeClr val="tx1"/>
              </a:solidFill>
            </a:endParaRPr>
          </a:p>
        </p:txBody>
      </p:sp>
      <p:cxnSp>
        <p:nvCxnSpPr>
          <p:cNvPr id="13" name="直接箭头连接符 12"/>
          <p:cNvCxnSpPr/>
          <p:nvPr/>
        </p:nvCxnSpPr>
        <p:spPr bwMode="auto">
          <a:xfrm flipH="1">
            <a:off x="4419600" y="5638798"/>
            <a:ext cx="307976"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7236382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The EHT operation element</a:t>
            </a:r>
            <a:endParaRPr lang="en-US" dirty="0"/>
          </a:p>
        </p:txBody>
      </p:sp>
      <p:sp>
        <p:nvSpPr>
          <p:cNvPr id="3" name="内容占位符 2"/>
          <p:cNvSpPr>
            <a:spLocks noGrp="1"/>
          </p:cNvSpPr>
          <p:nvPr>
            <p:ph idx="1"/>
          </p:nvPr>
        </p:nvSpPr>
        <p:spPr>
          <a:xfrm>
            <a:off x="533401" y="3183452"/>
            <a:ext cx="8001000" cy="3291961"/>
          </a:xfrm>
        </p:spPr>
        <p:txBody>
          <a:bodyPr/>
          <a:lstStyle/>
          <a:p>
            <a:pPr>
              <a:buFont typeface="Arial" panose="020B0604020202020204" pitchFamily="34" charset="0"/>
              <a:buChar char="•"/>
            </a:pPr>
            <a:r>
              <a:rPr lang="en-US" sz="1400" b="0" dirty="0" smtClean="0"/>
              <a:t>Operating class: the operating class of the secondary band</a:t>
            </a:r>
          </a:p>
          <a:p>
            <a:pPr lvl="1">
              <a:buFont typeface="Arial" panose="020B0604020202020204" pitchFamily="34" charset="0"/>
              <a:buChar char="•"/>
            </a:pPr>
            <a:r>
              <a:rPr lang="en-US" altLang="zh-CN" sz="1100" dirty="0" smtClean="0"/>
              <a:t>A </a:t>
            </a:r>
            <a:r>
              <a:rPr lang="en-US" sz="1100" dirty="0" smtClean="0"/>
              <a:t>STA </a:t>
            </a:r>
            <a:r>
              <a:rPr lang="en-US" sz="1100" dirty="0"/>
              <a:t>needs to know which band is the first band, and which band is the second band</a:t>
            </a:r>
          </a:p>
          <a:p>
            <a:pPr lvl="1">
              <a:buFont typeface="Arial" panose="020B0604020202020204" pitchFamily="34" charset="0"/>
              <a:buChar char="•"/>
            </a:pPr>
            <a:r>
              <a:rPr lang="en-US" sz="1100" dirty="0"/>
              <a:t>The first band is the band where the primary channel is </a:t>
            </a:r>
          </a:p>
          <a:p>
            <a:pPr lvl="1">
              <a:buFont typeface="Arial" panose="020B0604020202020204" pitchFamily="34" charset="0"/>
              <a:buChar char="•"/>
            </a:pPr>
            <a:r>
              <a:rPr lang="en-US" sz="1100" dirty="0"/>
              <a:t>The second band needs to be indicated by the operating class field</a:t>
            </a:r>
          </a:p>
          <a:p>
            <a:pPr lvl="1">
              <a:buFont typeface="Arial" panose="020B0604020202020204" pitchFamily="34" charset="0"/>
              <a:buChar char="•"/>
            </a:pPr>
            <a:r>
              <a:rPr lang="en-US" sz="1100" dirty="0"/>
              <a:t>A special value (e.g., </a:t>
            </a:r>
            <a:r>
              <a:rPr lang="en-US" sz="1100" dirty="0" smtClean="0"/>
              <a:t>255</a:t>
            </a:r>
            <a:r>
              <a:rPr lang="en-US" sz="1100" dirty="0"/>
              <a:t>) of the operating class field indicates that the second band does not </a:t>
            </a:r>
            <a:r>
              <a:rPr lang="en-US" sz="1100" dirty="0" smtClean="0"/>
              <a:t>exist </a:t>
            </a:r>
            <a:r>
              <a:rPr lang="en-US" sz="1100" dirty="0" smtClean="0">
                <a:sym typeface="Wingdings" panose="05000000000000000000" pitchFamily="2" charset="2"/>
              </a:rPr>
              <a:t></a:t>
            </a:r>
            <a:r>
              <a:rPr lang="en-US" sz="1100" dirty="0" smtClean="0"/>
              <a:t> degrade </a:t>
            </a:r>
            <a:r>
              <a:rPr lang="en-US" sz="1100" dirty="0"/>
              <a:t>to the single-band case</a:t>
            </a:r>
            <a:endParaRPr lang="en-US" sz="1100" dirty="0" smtClean="0"/>
          </a:p>
          <a:p>
            <a:pPr>
              <a:buFont typeface="Arial" panose="020B0604020202020204" pitchFamily="34" charset="0"/>
              <a:buChar char="•"/>
            </a:pPr>
            <a:r>
              <a:rPr lang="en-US" sz="1400" b="0" dirty="0" smtClean="0"/>
              <a:t>Channel Width</a:t>
            </a:r>
          </a:p>
          <a:p>
            <a:pPr lvl="1">
              <a:buFont typeface="Arial" panose="020B0604020202020204" pitchFamily="34" charset="0"/>
              <a:buChar char="•"/>
            </a:pPr>
            <a:r>
              <a:rPr lang="en-US" sz="1100" dirty="0" smtClean="0"/>
              <a:t>A value 0 means the bandwidth is less than or equal to 160/80+80</a:t>
            </a:r>
            <a:r>
              <a:rPr lang="en-US" altLang="zh-CN" sz="1100" dirty="0" smtClean="0"/>
              <a:t>MHz</a:t>
            </a:r>
          </a:p>
          <a:p>
            <a:pPr lvl="1">
              <a:buFont typeface="Arial" panose="020B0604020202020204" pitchFamily="34" charset="0"/>
              <a:buChar char="•"/>
            </a:pPr>
            <a:r>
              <a:rPr lang="en-US" sz="1100" b="0" dirty="0" smtClean="0"/>
              <a:t>A value 1 means the bandwidth is 320/160+160</a:t>
            </a:r>
          </a:p>
          <a:p>
            <a:pPr lvl="1">
              <a:buFont typeface="Arial" panose="020B0604020202020204" pitchFamily="34" charset="0"/>
              <a:buChar char="•"/>
            </a:pPr>
            <a:r>
              <a:rPr lang="en-US" altLang="zh-CN" sz="1100" dirty="0"/>
              <a:t>A value </a:t>
            </a:r>
            <a:r>
              <a:rPr lang="en-US" altLang="zh-CN" sz="1100" dirty="0" smtClean="0"/>
              <a:t>2 </a:t>
            </a:r>
            <a:r>
              <a:rPr lang="en-US" altLang="zh-CN" sz="1100" dirty="0"/>
              <a:t>means the bandwidth is </a:t>
            </a:r>
            <a:r>
              <a:rPr lang="en-US" altLang="zh-CN" sz="1100" dirty="0" smtClean="0"/>
              <a:t>240/160+80</a:t>
            </a:r>
            <a:endParaRPr lang="en-US" altLang="zh-CN" sz="1100" dirty="0"/>
          </a:p>
          <a:p>
            <a:pPr>
              <a:buFont typeface="Arial" panose="020B0604020202020204" pitchFamily="34" charset="0"/>
              <a:buChar char="•"/>
            </a:pPr>
            <a:r>
              <a:rPr lang="en-US" altLang="zh-CN" sz="1400" b="0" dirty="0" smtClean="0"/>
              <a:t>EHT CCFS: </a:t>
            </a:r>
          </a:p>
          <a:p>
            <a:pPr lvl="1">
              <a:buFont typeface="Arial" panose="020B0604020202020204" pitchFamily="34" charset="0"/>
              <a:buChar char="•"/>
            </a:pPr>
            <a:r>
              <a:rPr lang="en-US" altLang="zh-CN" sz="1100" dirty="0" smtClean="0"/>
              <a:t>In the case of contiguous 320MHz and 240MHz: indicates the center frequency</a:t>
            </a:r>
          </a:p>
          <a:p>
            <a:pPr lvl="1">
              <a:buFont typeface="Arial" panose="020B0604020202020204" pitchFamily="34" charset="0"/>
              <a:buChar char="•"/>
            </a:pPr>
            <a:r>
              <a:rPr lang="en-US" altLang="zh-CN" sz="1100" dirty="0" smtClean="0"/>
              <a:t>In </a:t>
            </a:r>
            <a:r>
              <a:rPr lang="en-US" altLang="zh-CN" sz="1100" dirty="0"/>
              <a:t>the case of </a:t>
            </a:r>
            <a:r>
              <a:rPr lang="en-US" altLang="zh-CN" sz="1100" dirty="0" smtClean="0"/>
              <a:t>non-contiguous 160+160MHz and 160+80MHz: </a:t>
            </a:r>
            <a:r>
              <a:rPr lang="en-US" altLang="zh-CN" sz="1100" dirty="0"/>
              <a:t>indicates the center frequency of the secondary </a:t>
            </a:r>
            <a:r>
              <a:rPr lang="en-US" altLang="zh-CN" sz="1100" dirty="0" smtClean="0"/>
              <a:t>segment</a:t>
            </a:r>
            <a:endParaRPr lang="en-US" altLang="zh-CN" sz="1100"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20" name="矩形 19"/>
          <p:cNvSpPr/>
          <p:nvPr/>
        </p:nvSpPr>
        <p:spPr bwMode="auto">
          <a:xfrm>
            <a:off x="2176607" y="1676400"/>
            <a:ext cx="864096" cy="516452"/>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tabLst/>
            </a:pPr>
            <a:r>
              <a:rPr kumimoji="0" lang="en-US" sz="1400" b="0" i="0" u="none" strike="noStrike" cap="none" normalizeH="0" baseline="0" dirty="0" smtClean="0">
                <a:ln>
                  <a:noFill/>
                </a:ln>
                <a:solidFill>
                  <a:schemeClr val="tx1"/>
                </a:solidFill>
                <a:effectLst/>
                <a:latin typeface="Arial" charset="0"/>
                <a:ea typeface="宋体" charset="-122"/>
              </a:rPr>
              <a:t>Element ID</a:t>
            </a:r>
          </a:p>
        </p:txBody>
      </p:sp>
      <p:sp>
        <p:nvSpPr>
          <p:cNvPr id="23" name="矩形 22"/>
          <p:cNvSpPr/>
          <p:nvPr/>
        </p:nvSpPr>
        <p:spPr bwMode="auto">
          <a:xfrm>
            <a:off x="3040703" y="1676400"/>
            <a:ext cx="864096" cy="516452"/>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tabLst/>
            </a:pPr>
            <a:r>
              <a:rPr kumimoji="0" lang="en-US" sz="1400" b="0" i="0" u="none" strike="noStrike" cap="none" normalizeH="0" baseline="0" dirty="0" smtClean="0">
                <a:ln>
                  <a:noFill/>
                </a:ln>
                <a:solidFill>
                  <a:schemeClr val="tx1"/>
                </a:solidFill>
                <a:effectLst/>
                <a:latin typeface="Arial" charset="0"/>
                <a:ea typeface="宋体" charset="-122"/>
              </a:rPr>
              <a:t>Length</a:t>
            </a:r>
          </a:p>
        </p:txBody>
      </p:sp>
      <p:sp>
        <p:nvSpPr>
          <p:cNvPr id="24" name="矩形 23"/>
          <p:cNvSpPr/>
          <p:nvPr/>
        </p:nvSpPr>
        <p:spPr bwMode="auto">
          <a:xfrm>
            <a:off x="3904799" y="1676400"/>
            <a:ext cx="1440160" cy="516452"/>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tabLst/>
            </a:pPr>
            <a:r>
              <a:rPr kumimoji="0" lang="en-US" sz="1400" b="0" i="0" u="none" strike="noStrike" cap="none" normalizeH="0" baseline="0" dirty="0" smtClean="0">
                <a:ln>
                  <a:noFill/>
                </a:ln>
                <a:solidFill>
                  <a:schemeClr val="tx1"/>
                </a:solidFill>
                <a:effectLst/>
                <a:latin typeface="Arial" charset="0"/>
                <a:ea typeface="宋体" charset="-122"/>
              </a:rPr>
              <a:t>EHT Operation Information</a:t>
            </a:r>
          </a:p>
        </p:txBody>
      </p:sp>
      <p:sp>
        <p:nvSpPr>
          <p:cNvPr id="25" name="矩形 24"/>
          <p:cNvSpPr/>
          <p:nvPr/>
        </p:nvSpPr>
        <p:spPr bwMode="auto">
          <a:xfrm>
            <a:off x="5344959" y="1676400"/>
            <a:ext cx="1512168" cy="516452"/>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tabLst/>
            </a:pPr>
            <a:r>
              <a:rPr kumimoji="0" lang="en-US" sz="1400" b="0" i="0" u="none" strike="noStrike" cap="none" normalizeH="0" baseline="0" dirty="0" smtClean="0">
                <a:ln>
                  <a:noFill/>
                </a:ln>
                <a:solidFill>
                  <a:schemeClr val="tx1"/>
                </a:solidFill>
                <a:effectLst/>
                <a:latin typeface="Arial" charset="0"/>
                <a:ea typeface="宋体" charset="-122"/>
              </a:rPr>
              <a:t>…… </a:t>
            </a:r>
          </a:p>
        </p:txBody>
      </p:sp>
      <p:sp>
        <p:nvSpPr>
          <p:cNvPr id="28" name="矩形 27"/>
          <p:cNvSpPr/>
          <p:nvPr/>
        </p:nvSpPr>
        <p:spPr bwMode="auto">
          <a:xfrm>
            <a:off x="2746260" y="2528742"/>
            <a:ext cx="1202285" cy="516452"/>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tabLst/>
            </a:pPr>
            <a:r>
              <a:rPr kumimoji="0" lang="en-US" sz="1400" b="0" i="0" u="none" strike="noStrike" cap="none" normalizeH="0" baseline="0" dirty="0" smtClean="0">
                <a:ln>
                  <a:noFill/>
                </a:ln>
                <a:solidFill>
                  <a:schemeClr val="tx1"/>
                </a:solidFill>
                <a:effectLst/>
                <a:latin typeface="Arial" charset="0"/>
                <a:ea typeface="宋体" charset="-122"/>
              </a:rPr>
              <a:t>operating class</a:t>
            </a:r>
          </a:p>
        </p:txBody>
      </p:sp>
      <p:sp>
        <p:nvSpPr>
          <p:cNvPr id="29" name="矩形 28"/>
          <p:cNvSpPr/>
          <p:nvPr/>
        </p:nvSpPr>
        <p:spPr bwMode="auto">
          <a:xfrm>
            <a:off x="4860032" y="2528742"/>
            <a:ext cx="1083568" cy="516452"/>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tabLst/>
            </a:pPr>
            <a:r>
              <a:rPr kumimoji="0" lang="en-US" sz="1400" b="0" i="0" u="none" strike="noStrike" cap="none" normalizeH="0" baseline="0" dirty="0" smtClean="0">
                <a:ln>
                  <a:noFill/>
                </a:ln>
                <a:solidFill>
                  <a:schemeClr val="tx1"/>
                </a:solidFill>
                <a:effectLst/>
                <a:latin typeface="Arial" charset="0"/>
                <a:ea typeface="宋体" charset="-122"/>
              </a:rPr>
              <a:t>EHT CCFS</a:t>
            </a:r>
          </a:p>
        </p:txBody>
      </p:sp>
      <p:cxnSp>
        <p:nvCxnSpPr>
          <p:cNvPr id="34" name="直接连接符 33"/>
          <p:cNvCxnSpPr/>
          <p:nvPr/>
        </p:nvCxnSpPr>
        <p:spPr bwMode="auto">
          <a:xfrm flipH="1">
            <a:off x="2746260" y="2201108"/>
            <a:ext cx="1155334" cy="327634"/>
          </a:xfrm>
          <a:prstGeom prst="line">
            <a:avLst/>
          </a:prstGeom>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35" name="直接连接符 34"/>
          <p:cNvCxnSpPr/>
          <p:nvPr/>
        </p:nvCxnSpPr>
        <p:spPr bwMode="auto">
          <a:xfrm>
            <a:off x="5344959" y="2209364"/>
            <a:ext cx="598641" cy="319378"/>
          </a:xfrm>
          <a:prstGeom prst="line">
            <a:avLst/>
          </a:prstGeom>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sp>
        <p:nvSpPr>
          <p:cNvPr id="38" name="矩形 37"/>
          <p:cNvSpPr/>
          <p:nvPr/>
        </p:nvSpPr>
        <p:spPr bwMode="auto">
          <a:xfrm>
            <a:off x="3948545" y="2528742"/>
            <a:ext cx="911487" cy="516452"/>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tabLst/>
            </a:pPr>
            <a:r>
              <a:rPr kumimoji="0" lang="en-US" sz="1400" b="0" i="0" u="none" strike="noStrike" cap="none" normalizeH="0" baseline="0" dirty="0" smtClean="0">
                <a:ln>
                  <a:noFill/>
                </a:ln>
                <a:solidFill>
                  <a:schemeClr val="tx1"/>
                </a:solidFill>
                <a:effectLst/>
                <a:latin typeface="Arial" charset="0"/>
                <a:ea typeface="宋体" charset="-122"/>
              </a:rPr>
              <a:t>Channel Width</a:t>
            </a:r>
          </a:p>
        </p:txBody>
      </p:sp>
    </p:spTree>
    <p:extLst>
      <p:ext uri="{BB962C8B-B14F-4D97-AF65-F5344CB8AC3E}">
        <p14:creationId xmlns:p14="http://schemas.microsoft.com/office/powerpoint/2010/main" val="42925913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Regulation Discussion</a:t>
            </a:r>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25" name="Content Placeholder 2"/>
          <p:cNvSpPr>
            <a:spLocks noGrp="1"/>
          </p:cNvSpPr>
          <p:nvPr>
            <p:ph idx="1"/>
          </p:nvPr>
        </p:nvSpPr>
        <p:spPr>
          <a:xfrm>
            <a:off x="457200" y="1600200"/>
            <a:ext cx="8229600" cy="4114800"/>
          </a:xfrm>
        </p:spPr>
        <p:txBody>
          <a:bodyPr/>
          <a:lstStyle/>
          <a:p>
            <a:pPr eaLnBrk="1" hangingPunct="1">
              <a:buFont typeface="Arial" pitchFamily="34" charset="0"/>
              <a:buChar char="•"/>
            </a:pPr>
            <a:r>
              <a:rPr lang="en-US" altLang="zh-CN" sz="1600" b="0" dirty="0" smtClean="0"/>
              <a:t>The EU regulation defines channel access rules for a specific band (e.g., 5GHz band):</a:t>
            </a:r>
          </a:p>
          <a:p>
            <a:pPr lvl="1">
              <a:buFont typeface="Arial" pitchFamily="34" charset="0"/>
              <a:buChar char="•"/>
            </a:pPr>
            <a:r>
              <a:rPr lang="en-US" altLang="zh-CN" sz="1200" b="0" dirty="0" smtClean="0"/>
              <a:t>Run a </a:t>
            </a:r>
            <a:r>
              <a:rPr lang="en-US" altLang="zh-CN" sz="1200" b="0" dirty="0" err="1" smtClean="0"/>
              <a:t>backoff</a:t>
            </a:r>
            <a:r>
              <a:rPr lang="en-US" altLang="zh-CN" sz="1200" b="0" dirty="0" smtClean="0"/>
              <a:t> procedure in the primary 20MHz channel</a:t>
            </a:r>
          </a:p>
          <a:p>
            <a:pPr lvl="1">
              <a:buFont typeface="Arial" pitchFamily="34" charset="0"/>
              <a:buChar char="•"/>
            </a:pPr>
            <a:r>
              <a:rPr lang="en-US" altLang="zh-CN" sz="1200" b="0" dirty="0" smtClean="0"/>
              <a:t>Other channels can be used for transmission if PIFS idle before the </a:t>
            </a:r>
            <a:r>
              <a:rPr lang="en-US" altLang="zh-CN" sz="1200" b="0" dirty="0" err="1" smtClean="0"/>
              <a:t>backoff</a:t>
            </a:r>
            <a:r>
              <a:rPr lang="en-US" altLang="zh-CN" sz="1200" b="0" dirty="0" smtClean="0"/>
              <a:t> done of the primary 20MHz (total bandwidth is bounded by 40MHz, 80MHz, 160MHz)</a:t>
            </a:r>
          </a:p>
          <a:p>
            <a:pPr eaLnBrk="1" hangingPunct="1">
              <a:buFont typeface="Arial" pitchFamily="34" charset="0"/>
              <a:buChar char="•"/>
            </a:pPr>
            <a:r>
              <a:rPr lang="en-US" altLang="zh-CN" sz="1600" b="0" dirty="0" smtClean="0"/>
              <a:t>If the same rule is applied to 6GHz, then we need another P20 on the segment of 6GHz to use it for transmission, which means the PIFS rule can not be applied</a:t>
            </a:r>
          </a:p>
          <a:p>
            <a:pPr eaLnBrk="1" hangingPunct="1">
              <a:buFont typeface="Arial" pitchFamily="34" charset="0"/>
              <a:buChar char="•"/>
            </a:pPr>
            <a:r>
              <a:rPr lang="en-US" altLang="zh-CN" sz="1600" b="0" dirty="0" smtClean="0"/>
              <a:t>However, some other regulation body (e.g., FCC) does not have such channel access rule, which means PIFS rule can be applied across different bands.</a:t>
            </a:r>
          </a:p>
          <a:p>
            <a:pPr eaLnBrk="1" hangingPunct="1">
              <a:buFont typeface="Arial" pitchFamily="34" charset="0"/>
              <a:buChar char="•"/>
            </a:pPr>
            <a:endParaRPr lang="en-US" altLang="zh-CN" sz="1600" b="0" dirty="0"/>
          </a:p>
          <a:p>
            <a:pPr eaLnBrk="1" hangingPunct="1">
              <a:buFont typeface="Arial" pitchFamily="34" charset="0"/>
              <a:buChar char="•"/>
            </a:pPr>
            <a:r>
              <a:rPr lang="en-US" altLang="zh-CN" sz="1600" b="0" dirty="0" smtClean="0"/>
              <a:t>Under such situation, the unified design in the previous slide works for all the regulatory domains:</a:t>
            </a:r>
          </a:p>
          <a:p>
            <a:pPr lvl="1">
              <a:buFont typeface="Arial" pitchFamily="34" charset="0"/>
              <a:buChar char="•"/>
            </a:pPr>
            <a:r>
              <a:rPr lang="en-US" altLang="zh-CN" sz="1200" dirty="0" smtClean="0"/>
              <a:t>If PIFS access is allowed, the operating class field in the EHT operation element indicates the band of the secondary segment</a:t>
            </a:r>
          </a:p>
          <a:p>
            <a:pPr lvl="1">
              <a:buFont typeface="Arial" pitchFamily="34" charset="0"/>
              <a:buChar char="•"/>
            </a:pPr>
            <a:r>
              <a:rPr lang="en-US" altLang="zh-CN" sz="1200" b="0" dirty="0" smtClean="0"/>
              <a:t>If the PIFS access is not allowed, the operating class field shall be set to a predefined value (e.g., 255), which means the secondary band does not exist.</a:t>
            </a:r>
            <a:endParaRPr lang="en-US" altLang="zh-CN" sz="1200" b="0" dirty="0"/>
          </a:p>
        </p:txBody>
      </p:sp>
    </p:spTree>
    <p:extLst>
      <p:ext uri="{BB962C8B-B14F-4D97-AF65-F5344CB8AC3E}">
        <p14:creationId xmlns:p14="http://schemas.microsoft.com/office/powerpoint/2010/main" val="19613664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Conclusion</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8" name="内容占位符 7"/>
          <p:cNvSpPr>
            <a:spLocks noGrp="1"/>
          </p:cNvSpPr>
          <p:nvPr>
            <p:ph idx="1"/>
          </p:nvPr>
        </p:nvSpPr>
        <p:spPr/>
        <p:txBody>
          <a:bodyPr/>
          <a:lstStyle/>
          <a:p>
            <a:pPr marL="342900" lvl="1" indent="-342900">
              <a:spcBef>
                <a:spcPts val="600"/>
              </a:spcBef>
              <a:buFont typeface="Arial" panose="020B0604020202020204" pitchFamily="34" charset="0"/>
              <a:buChar char="•"/>
            </a:pPr>
            <a:r>
              <a:rPr lang="en-US" altLang="zh-CN" sz="1800" dirty="0" smtClean="0">
                <a:cs typeface="+mn-cs"/>
              </a:rPr>
              <a:t>We propose a EHT operation element which includes the following fields to support the bandwidth of 160+160 and 160+80, where the segments belong to different bands </a:t>
            </a:r>
          </a:p>
          <a:p>
            <a:pPr marL="742950" lvl="2" indent="-342900">
              <a:spcBef>
                <a:spcPts val="600"/>
              </a:spcBef>
              <a:buFont typeface="Arial" panose="020B0604020202020204" pitchFamily="34" charset="0"/>
              <a:buChar char="•"/>
            </a:pPr>
            <a:r>
              <a:rPr lang="en-US" altLang="zh-CN" sz="1600" dirty="0" smtClean="0">
                <a:cs typeface="+mn-cs"/>
              </a:rPr>
              <a:t>Operating class field</a:t>
            </a:r>
          </a:p>
          <a:p>
            <a:pPr marL="742950" lvl="2" indent="-342900">
              <a:spcBef>
                <a:spcPts val="600"/>
              </a:spcBef>
              <a:buFont typeface="Arial" panose="020B0604020202020204" pitchFamily="34" charset="0"/>
              <a:buChar char="•"/>
            </a:pPr>
            <a:r>
              <a:rPr lang="en-US" altLang="zh-CN" sz="1600" dirty="0">
                <a:cs typeface="+mn-cs"/>
              </a:rPr>
              <a:t>Channel Width</a:t>
            </a:r>
          </a:p>
          <a:p>
            <a:pPr marL="742950" lvl="2" indent="-342900">
              <a:spcBef>
                <a:spcPts val="600"/>
              </a:spcBef>
              <a:buFont typeface="Arial" panose="020B0604020202020204" pitchFamily="34" charset="0"/>
              <a:buChar char="•"/>
            </a:pPr>
            <a:r>
              <a:rPr lang="en-US" altLang="zh-CN" sz="1600" dirty="0" smtClean="0">
                <a:cs typeface="+mn-cs"/>
              </a:rPr>
              <a:t>EHT CCFS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 Poll 1</a:t>
            </a:r>
            <a:endParaRPr lang="zh-CN" altLang="en-US" dirty="0"/>
          </a:p>
        </p:txBody>
      </p:sp>
      <p:sp>
        <p:nvSpPr>
          <p:cNvPr id="3" name="内容占位符 2"/>
          <p:cNvSpPr>
            <a:spLocks noGrp="1"/>
          </p:cNvSpPr>
          <p:nvPr>
            <p:ph idx="1"/>
          </p:nvPr>
        </p:nvSpPr>
        <p:spPr/>
        <p:txBody>
          <a:bodyPr/>
          <a:lstStyle/>
          <a:p>
            <a:r>
              <a:rPr lang="en-US" altLang="zh-CN" dirty="0" smtClean="0"/>
              <a:t>Do you support in the bandwidth configuration of 160+160 and 160+80, different segment can belong to different band?</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日期占位符 4"/>
          <p:cNvSpPr>
            <a:spLocks noGrp="1"/>
          </p:cNvSpPr>
          <p:nvPr>
            <p:ph type="dt" idx="15"/>
          </p:nvPr>
        </p:nvSpPr>
        <p:spPr/>
        <p:txBody>
          <a:bodyPr/>
          <a:lstStyle/>
          <a:p>
            <a:r>
              <a:rPr lang="en-US" altLang="zh-CN" smtClean="0"/>
              <a:t>2018</a:t>
            </a:r>
            <a:endParaRPr lang="en-GB" altLang="zh-CN" dirty="0"/>
          </a:p>
        </p:txBody>
      </p:sp>
    </p:spTree>
    <p:extLst>
      <p:ext uri="{BB962C8B-B14F-4D97-AF65-F5344CB8AC3E}">
        <p14:creationId xmlns:p14="http://schemas.microsoft.com/office/powerpoint/2010/main" val="329094271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CAEACE"/>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(2)</Template>
  <TotalTime>25104</TotalTime>
  <Words>1079</Words>
  <Application>Microsoft Office PowerPoint</Application>
  <PresentationFormat>全屏显示(4:3)</PresentationFormat>
  <Paragraphs>165</Paragraphs>
  <Slides>11</Slides>
  <Notes>1</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11</vt:i4>
      </vt:variant>
    </vt:vector>
  </HeadingPairs>
  <TitlesOfParts>
    <vt:vector size="18" baseType="lpstr">
      <vt:lpstr>Arial Unicode MS</vt:lpstr>
      <vt:lpstr>MS Gothic</vt:lpstr>
      <vt:lpstr>宋体</vt:lpstr>
      <vt:lpstr>Arial</vt:lpstr>
      <vt:lpstr>Times New Roman</vt:lpstr>
      <vt:lpstr>Wingdings</vt:lpstr>
      <vt:lpstr>Office Theme</vt:lpstr>
      <vt:lpstr>EHT Operation Element for 320MHz</vt:lpstr>
      <vt:lpstr>Introduction</vt:lpstr>
      <vt:lpstr>Recap – 80+80 mode in 802.11ac/ax</vt:lpstr>
      <vt:lpstr>Recap – all possible BW indication</vt:lpstr>
      <vt:lpstr>320MHz in EHT</vt:lpstr>
      <vt:lpstr>The EHT operation element</vt:lpstr>
      <vt:lpstr>Regulation Discussion</vt:lpstr>
      <vt:lpstr>Conclusion</vt:lpstr>
      <vt:lpstr>Straw Poll 1</vt:lpstr>
      <vt:lpstr>Straw Poll 2</vt:lpstr>
      <vt:lpstr>Reference</vt:lpstr>
    </vt:vector>
  </TitlesOfParts>
  <Company>Huawei technology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 Coordination in EHT</dc:title>
  <dc:creator>Jason Yuchen Guo</dc:creator>
  <cp:lastModifiedBy>Guoyuchen (Jason Yuchen Guo)</cp:lastModifiedBy>
  <cp:revision>1025</cp:revision>
  <cp:lastPrinted>1601-01-01T00:00:00Z</cp:lastPrinted>
  <dcterms:created xsi:type="dcterms:W3CDTF">2015-10-31T00:33:08Z</dcterms:created>
  <dcterms:modified xsi:type="dcterms:W3CDTF">2020-05-11T01:28:25Z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(3)aO+ZUGG1sAdyOgAjNnQ8WT45A6FLeGuDTBo0UAbsf7X1lBtotJaJlm9AA9IDByqiJlVdpHOX
S11M5r9nFJMn9jvSD1QgAnpyKO/cwl0pMK1IHkow1q7HlVJLQTJRd6nRLKHN5JVH8/filmIG
xlxRCVr0O1IZaZBwY25P/tDWeoZkdSDOnrQf+36RuVb+VYnH/rWrSPcPJpeEwkXFybUWPt7Y
5ZIDvc8WV++afcsuUM</vt:lpwstr>
  </property>
  <property fmtid="{D5CDD505-2E9C-101B-9397-08002B2CF9AE}" pid="3" name="_2015_ms_pID_7253431">
    <vt:lpwstr>tauuw9vtRITdmx9ljPdmT6RuP0/zeOUzv/qQkeCIMYiWQ3W3KGclzb
kmZGxdHK23p3QunRr4erzNO5Rws/NLcuxAqohu0uRtl1cUIJf9eeIE9l3ySTIlZxa2yNvqZX
onlz1fzwHSbHwOBghJYU++YCckW7GuB3oSVUwfct6yp8Rojf4LobmKXJ0uM/wCWAk1h1KRyG
32XCC/69rkg8uVpxDOLv/+Av5f9yNruuS60X</vt:lpwstr>
  </property>
  <property fmtid="{D5CDD505-2E9C-101B-9397-08002B2CF9AE}" pid="4" name="_2015_ms_pID_7253432">
    <vt:lpwstr>r/G+58aya3g7PaJavbWwlBU=</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1589158244</vt:lpwstr>
  </property>
</Properties>
</file>