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31" r:id="rId2"/>
    <p:sldId id="370" r:id="rId3"/>
    <p:sldId id="372" r:id="rId4"/>
    <p:sldId id="360" r:id="rId5"/>
    <p:sldId id="367" r:id="rId6"/>
    <p:sldId id="368" r:id="rId7"/>
    <p:sldId id="373" r:id="rId8"/>
    <p:sldId id="352" r:id="rId9"/>
    <p:sldId id="375" r:id="rId10"/>
    <p:sldId id="369" r:id="rId11"/>
    <p:sldId id="376" r:id="rId12"/>
    <p:sldId id="378" r:id="rId13"/>
    <p:sldId id="359" r:id="rId14"/>
    <p:sldId id="379" r:id="rId15"/>
    <p:sldId id="377" r:id="rId16"/>
    <p:sldId id="346" r:id="rId17"/>
    <p:sldId id="380" r:id="rId18"/>
    <p:sldId id="371" r:id="rId19"/>
    <p:sldId id="374" r:id="rId2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85" autoAdjust="0"/>
    <p:restoredTop sz="96613" autoAdjust="0"/>
  </p:normalViewPr>
  <p:slideViewPr>
    <p:cSldViewPr>
      <p:cViewPr varScale="1">
        <p:scale>
          <a:sx n="83" d="100"/>
          <a:sy n="83" d="100"/>
        </p:scale>
        <p:origin x="1382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34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802.11-19/1931r2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81272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80010" y="9612313"/>
            <a:ext cx="13096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802.11-19/1931r2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81272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81496" y="9615488"/>
            <a:ext cx="17732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81272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April 2020</a:t>
            </a:r>
            <a:endParaRPr lang="en-GB" altLang="en-US" sz="1400" dirty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802.11-19/1931r2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381496" y="9615488"/>
            <a:ext cx="177324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 smtClean="0"/>
              <a:t>Oren Kedem Huawei</a:t>
            </a:r>
            <a:endParaRPr lang="en-GB" altLang="en-US" dirty="0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6453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33175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5504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39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95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4696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5393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6297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24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802.11-19/1931r2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81496" y="9615488"/>
            <a:ext cx="1773242" cy="184666"/>
          </a:xfrm>
        </p:spPr>
        <p:txBody>
          <a:bodyPr/>
          <a:lstStyle/>
          <a:p>
            <a:pPr lvl="4"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683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1797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4/15/2020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日期占位符 8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10" name="页脚占位符 9"/>
          <p:cNvSpPr>
            <a:spLocks noGrp="1"/>
          </p:cNvSpPr>
          <p:nvPr>
            <p:ph type="ftr" idx="11"/>
          </p:nvPr>
        </p:nvSpPr>
        <p:spPr>
          <a:xfrm>
            <a:off x="6620577" y="6475413"/>
            <a:ext cx="1923348" cy="184666"/>
          </a:xfrm>
        </p:spPr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13" name="灯片编号占位符 12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2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5799" y="6475413"/>
            <a:ext cx="13481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Oren Kedem, Huawei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2205" y="331014"/>
            <a:ext cx="3359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802.11-20-0617/r0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913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 smtClean="0"/>
              <a:t>Multi-AP Operation - Basic Definition 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2020-04-16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FE087D-535A-4C99-881F-BC3FA048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graphicFrame>
        <p:nvGraphicFramePr>
          <p:cNvPr id="9" name="Table"/>
          <p:cNvGraphicFramePr/>
          <p:nvPr>
            <p:extLst>
              <p:ext uri="{D42A27DB-BD31-4B8C-83A1-F6EECF244321}">
                <p14:modId xmlns:p14="http://schemas.microsoft.com/office/powerpoint/2010/main" val="3100961251"/>
              </p:ext>
            </p:extLst>
          </p:nvPr>
        </p:nvGraphicFramePr>
        <p:xfrm>
          <a:off x="792695" y="2952138"/>
          <a:ext cx="7558608" cy="2465795"/>
        </p:xfrm>
        <a:graphic>
          <a:graphicData uri="http://schemas.openxmlformats.org/drawingml/2006/table">
            <a:tbl>
              <a:tblPr firstRow="1" bandRow="1"/>
              <a:tblGrid>
                <a:gridCol w="1797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3159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Affiliations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400" b="1" dirty="0" smtClean="0">
                          <a:latin typeface="+mj-lt"/>
                        </a:rPr>
                        <a:t>E</a:t>
                      </a:r>
                      <a:r>
                        <a:rPr sz="1400" b="1" dirty="0" smtClean="0">
                          <a:latin typeface="+mj-lt"/>
                        </a:rPr>
                        <a:t>mail</a:t>
                      </a:r>
                      <a:endParaRPr sz="1400" b="1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Oren Kedem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   Huawei</a:t>
                      </a:r>
                    </a:p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Israel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oren.kedem@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Boyce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Bo Yang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 yangbo59@huawei.com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Lily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Yunping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Lyu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dirty="0" smtClean="0">
                          <a:latin typeface="+mj-lt"/>
                        </a:rPr>
                        <a:t> lvyunping@huawei.com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dirty="0"/>
              <a:t>Examples </a:t>
            </a:r>
            <a:r>
              <a:rPr lang="en-US" altLang="zh-CN" dirty="0" smtClean="0"/>
              <a:t>for M-AP-CS and M-AP-OS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3" y="1210786"/>
            <a:ext cx="4626975" cy="1498134"/>
          </a:xfrm>
        </p:spPr>
        <p:txBody>
          <a:bodyPr/>
          <a:lstStyle/>
          <a:p>
            <a:pPr marL="0" lvl="0" indent="0">
              <a:buNone/>
            </a:pPr>
            <a:r>
              <a:rPr lang="en-US" sz="1200" b="0" dirty="0" smtClean="0"/>
              <a:t>AP1 forms M-AP-CS with AP2 and AP3</a:t>
            </a:r>
          </a:p>
          <a:p>
            <a:pPr marL="0" lvl="0" indent="0">
              <a:buNone/>
            </a:pPr>
            <a:r>
              <a:rPr lang="en-US" sz="1200" dirty="0" smtClean="0"/>
              <a:t>M-AP-CS [A]= [AP1(</a:t>
            </a:r>
            <a:r>
              <a:rPr lang="en-US" sz="1200" dirty="0" err="1" smtClean="0"/>
              <a:t>Ctor</a:t>
            </a:r>
            <a:r>
              <a:rPr lang="en-US" sz="1200" dirty="0" smtClean="0"/>
              <a:t>), AP2(</a:t>
            </a:r>
            <a:r>
              <a:rPr lang="en-US" sz="1200" dirty="0" err="1" smtClean="0"/>
              <a:t>Cnted</a:t>
            </a:r>
            <a:r>
              <a:rPr lang="en-US" sz="1200" dirty="0" smtClean="0"/>
              <a:t>), AP3(</a:t>
            </a:r>
            <a:r>
              <a:rPr lang="en-US" sz="1200" dirty="0" err="1" smtClean="0"/>
              <a:t>Cnted</a:t>
            </a:r>
            <a:r>
              <a:rPr lang="en-US" sz="1200" dirty="0" smtClean="0"/>
              <a:t>)] </a:t>
            </a:r>
          </a:p>
          <a:p>
            <a:pPr marL="0" lvl="0" indent="0">
              <a:buNone/>
            </a:pPr>
            <a:r>
              <a:rPr lang="en-US" sz="1200" b="0" dirty="0" smtClean="0"/>
              <a:t>M-AP-OS groups that can be formed during operations are:</a:t>
            </a:r>
          </a:p>
          <a:p>
            <a:pPr lvl="1"/>
            <a:r>
              <a:rPr lang="en-US" sz="1050" b="1" dirty="0" smtClean="0"/>
              <a:t>M-AP-OS </a:t>
            </a:r>
            <a:r>
              <a:rPr lang="en-US" sz="1050" b="1" dirty="0"/>
              <a:t>[A]= [AP1(Sharing), </a:t>
            </a:r>
            <a:r>
              <a:rPr lang="en-US" sz="1050" b="1" dirty="0" smtClean="0"/>
              <a:t>AP2(Shared), AP3(Shared</a:t>
            </a:r>
            <a:r>
              <a:rPr lang="en-US" sz="1050" b="1" dirty="0"/>
              <a:t>)</a:t>
            </a:r>
            <a:r>
              <a:rPr lang="en-US" sz="1050" b="1" dirty="0" smtClean="0"/>
              <a:t>] </a:t>
            </a:r>
            <a:endParaRPr lang="en-US" sz="1050" b="1" dirty="0"/>
          </a:p>
          <a:p>
            <a:pPr lvl="1"/>
            <a:r>
              <a:rPr lang="en-US" sz="1050" b="1" dirty="0" smtClean="0"/>
              <a:t>M-AP-OS </a:t>
            </a:r>
            <a:r>
              <a:rPr lang="en-US" sz="1050" b="1" dirty="0"/>
              <a:t>[B]= [</a:t>
            </a:r>
            <a:r>
              <a:rPr lang="en-US" sz="1050" b="1" dirty="0" smtClean="0"/>
              <a:t>AP1(Sharing</a:t>
            </a:r>
            <a:r>
              <a:rPr lang="en-US" sz="1050" b="1" dirty="0"/>
              <a:t>), </a:t>
            </a:r>
            <a:r>
              <a:rPr lang="en-US" sz="1050" b="1" dirty="0" smtClean="0"/>
              <a:t>AP2(Shared</a:t>
            </a:r>
            <a:r>
              <a:rPr lang="en-US" sz="1050" b="1" dirty="0"/>
              <a:t>)] </a:t>
            </a:r>
          </a:p>
          <a:p>
            <a:pPr lvl="1"/>
            <a:r>
              <a:rPr lang="en-US" sz="1050" b="1" dirty="0" smtClean="0"/>
              <a:t>M-AP-OS </a:t>
            </a:r>
            <a:r>
              <a:rPr lang="en-US" sz="1050" b="1" dirty="0"/>
              <a:t>[C]= [</a:t>
            </a:r>
            <a:r>
              <a:rPr lang="en-US" sz="1050" b="1" dirty="0" smtClean="0"/>
              <a:t>AP1(Sharing</a:t>
            </a:r>
            <a:r>
              <a:rPr lang="en-US" sz="1050" b="1" dirty="0"/>
              <a:t>), </a:t>
            </a:r>
            <a:r>
              <a:rPr lang="en-US" sz="1050" b="1" dirty="0" smtClean="0"/>
              <a:t>AP3(Shared</a:t>
            </a:r>
            <a:r>
              <a:rPr lang="en-US" sz="1050" b="1" dirty="0"/>
              <a:t>)] </a:t>
            </a:r>
            <a:endParaRPr lang="en-US" sz="1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6452" y="2570191"/>
            <a:ext cx="3498036" cy="2720547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259308" y="1232915"/>
            <a:ext cx="3633171" cy="1085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buNone/>
            </a:pPr>
            <a:r>
              <a:rPr lang="en-US" sz="1200" b="0" dirty="0" smtClean="0"/>
              <a:t>AP2 </a:t>
            </a:r>
            <a:r>
              <a:rPr lang="en-US" sz="1200" b="0" dirty="0"/>
              <a:t>forms </a:t>
            </a:r>
            <a:r>
              <a:rPr lang="en-US" sz="1200" b="0" dirty="0" smtClean="0"/>
              <a:t>M-AP-CS </a:t>
            </a:r>
            <a:r>
              <a:rPr lang="en-US" sz="1200" b="0" dirty="0"/>
              <a:t>with </a:t>
            </a:r>
            <a:r>
              <a:rPr lang="en-US" sz="1200" b="0" dirty="0" smtClean="0"/>
              <a:t>AP1 </a:t>
            </a:r>
          </a:p>
          <a:p>
            <a:pPr marL="0" lvl="0" indent="0">
              <a:buNone/>
            </a:pPr>
            <a:r>
              <a:rPr lang="en-US" sz="1200" kern="0" dirty="0" smtClean="0"/>
              <a:t>M-AP-CS [B]= [AP2(</a:t>
            </a:r>
            <a:r>
              <a:rPr lang="en-US" sz="1200" kern="0" dirty="0" err="1" smtClean="0"/>
              <a:t>Ctor</a:t>
            </a:r>
            <a:r>
              <a:rPr lang="en-US" sz="1200" kern="0" dirty="0" smtClean="0"/>
              <a:t>), AP1(</a:t>
            </a:r>
            <a:r>
              <a:rPr lang="en-US" sz="1200" kern="0" dirty="0" err="1" smtClean="0"/>
              <a:t>Cnted</a:t>
            </a:r>
            <a:r>
              <a:rPr lang="en-US" sz="1200" kern="0" dirty="0" smtClean="0"/>
              <a:t>)] </a:t>
            </a:r>
          </a:p>
          <a:p>
            <a:pPr marL="0" indent="0">
              <a:buNone/>
            </a:pPr>
            <a:r>
              <a:rPr lang="en-US" sz="1200" b="0" dirty="0" smtClean="0"/>
              <a:t>M-AP-OS group </a:t>
            </a:r>
            <a:r>
              <a:rPr lang="en-US" sz="1200" b="0" dirty="0"/>
              <a:t>can be formed </a:t>
            </a:r>
            <a:r>
              <a:rPr lang="en-US" sz="1200" b="0" dirty="0" smtClean="0"/>
              <a:t>during operations is:</a:t>
            </a:r>
            <a:endParaRPr lang="en-US" sz="1200" kern="0" dirty="0" smtClean="0"/>
          </a:p>
          <a:p>
            <a:pPr lvl="1"/>
            <a:r>
              <a:rPr lang="en-US" sz="1050" b="1" kern="0" dirty="0" smtClean="0"/>
              <a:t>M-AP-OS [B]= [AP2(Sharing), AP1(Shared)] </a:t>
            </a:r>
          </a:p>
          <a:p>
            <a:endParaRPr lang="en-US" sz="1200" kern="0" dirty="0" smtClean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981526" y="3087603"/>
            <a:ext cx="3454570" cy="98946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buNone/>
            </a:pPr>
            <a:r>
              <a:rPr lang="en-US" sz="1100" b="0" dirty="0" smtClean="0"/>
              <a:t>AP3 </a:t>
            </a:r>
            <a:r>
              <a:rPr lang="en-US" sz="1100" b="0" dirty="0"/>
              <a:t>forms </a:t>
            </a:r>
            <a:r>
              <a:rPr lang="en-US" sz="1100" b="0" dirty="0" smtClean="0"/>
              <a:t>M-AP-CS </a:t>
            </a:r>
            <a:r>
              <a:rPr lang="en-US" sz="1100" b="0" dirty="0"/>
              <a:t>with AP1 </a:t>
            </a:r>
          </a:p>
          <a:p>
            <a:pPr marL="0" indent="0">
              <a:buNone/>
            </a:pPr>
            <a:r>
              <a:rPr lang="en-US" sz="1100" kern="0" dirty="0" smtClean="0"/>
              <a:t>M-AP-CS [C]= [AP3(</a:t>
            </a:r>
            <a:r>
              <a:rPr lang="en-US" sz="1100" kern="0" dirty="0" err="1" smtClean="0"/>
              <a:t>Ctor</a:t>
            </a:r>
            <a:r>
              <a:rPr lang="en-US" sz="1100" kern="0" dirty="0" smtClean="0"/>
              <a:t>), AP1(</a:t>
            </a:r>
            <a:r>
              <a:rPr lang="en-US" sz="1100" kern="0" dirty="0" err="1" smtClean="0"/>
              <a:t>Cnted</a:t>
            </a:r>
            <a:r>
              <a:rPr lang="en-US" sz="1100" kern="0" dirty="0" smtClean="0"/>
              <a:t>)] </a:t>
            </a:r>
          </a:p>
          <a:p>
            <a:pPr marL="0" indent="0">
              <a:buNone/>
            </a:pPr>
            <a:r>
              <a:rPr lang="en-US" sz="1100" b="0" dirty="0" smtClean="0"/>
              <a:t>M-AP-OS </a:t>
            </a:r>
            <a:r>
              <a:rPr lang="en-US" sz="1100" b="0" dirty="0"/>
              <a:t>group can be formed during operations is:</a:t>
            </a:r>
            <a:endParaRPr lang="en-US" sz="1100" kern="0" dirty="0"/>
          </a:p>
          <a:p>
            <a:pPr lvl="1"/>
            <a:r>
              <a:rPr lang="en-US" sz="1000" b="1" kern="0" dirty="0" smtClean="0"/>
              <a:t>M-AP-OS [C]= [AP3(Sharing), AP1(Shared)] </a:t>
            </a:r>
          </a:p>
          <a:p>
            <a:endParaRPr lang="en-US" sz="1100" kern="0" dirty="0" smtClean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4255927" y="1916832"/>
            <a:ext cx="2819966" cy="15941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5076056" y="3648527"/>
            <a:ext cx="1296144" cy="46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7889099" y="2167134"/>
            <a:ext cx="427317" cy="18379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193453" y="5013176"/>
            <a:ext cx="5065855" cy="1258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000" dirty="0" smtClean="0"/>
              <a:t>An example  of Multi-AP </a:t>
            </a:r>
            <a:r>
              <a:rPr lang="en-US" sz="1000" dirty="0"/>
              <a:t>Setup stage </a:t>
            </a:r>
          </a:p>
          <a:p>
            <a:r>
              <a:rPr lang="en-US" sz="1050" b="0" dirty="0"/>
              <a:t>AP1 sends request to AP2/AP3 for joint coordination agreement:</a:t>
            </a:r>
          </a:p>
          <a:p>
            <a:r>
              <a:rPr lang="en-US" sz="1050" b="0" dirty="0"/>
              <a:t>AP1 adds AP2 and AP3 to M-AP-CS [A]= [AP1(</a:t>
            </a:r>
            <a:r>
              <a:rPr lang="en-US" sz="1050" b="0" dirty="0" err="1"/>
              <a:t>Ctor</a:t>
            </a:r>
            <a:r>
              <a:rPr lang="en-US" sz="1050" b="0" dirty="0"/>
              <a:t>), AP2(</a:t>
            </a:r>
            <a:r>
              <a:rPr lang="en-US" sz="1050" b="0" dirty="0" err="1"/>
              <a:t>Cnted</a:t>
            </a:r>
            <a:r>
              <a:rPr lang="en-US" sz="1050" b="0" dirty="0"/>
              <a:t>), AP3(</a:t>
            </a:r>
            <a:r>
              <a:rPr lang="en-US" sz="1050" b="0" dirty="0" err="1"/>
              <a:t>Cnted</a:t>
            </a:r>
            <a:r>
              <a:rPr lang="en-US" sz="1050" b="0" dirty="0"/>
              <a:t>)] </a:t>
            </a:r>
          </a:p>
          <a:p>
            <a:r>
              <a:rPr lang="en-US" sz="1050" b="0" dirty="0"/>
              <a:t>In return, AP2 adds AP1 to M-AP-CS [B]= [AP2(</a:t>
            </a:r>
            <a:r>
              <a:rPr lang="en-US" sz="1050" b="0" dirty="0" err="1"/>
              <a:t>Ctor</a:t>
            </a:r>
            <a:r>
              <a:rPr lang="en-US" sz="1050" b="0" dirty="0"/>
              <a:t>), AP1(</a:t>
            </a:r>
            <a:r>
              <a:rPr lang="en-US" sz="1050" b="0" dirty="0" err="1"/>
              <a:t>Cnted</a:t>
            </a:r>
            <a:r>
              <a:rPr lang="en-US" sz="1050" b="0" dirty="0"/>
              <a:t>)] </a:t>
            </a:r>
          </a:p>
          <a:p>
            <a:r>
              <a:rPr lang="en-US" sz="1050" b="0" dirty="0"/>
              <a:t>In return, AP3 adds AP1 to M-AP-CS [C]= [AP3(</a:t>
            </a:r>
            <a:r>
              <a:rPr lang="en-US" sz="1050" b="0" dirty="0" err="1"/>
              <a:t>Ctor</a:t>
            </a:r>
            <a:r>
              <a:rPr lang="en-US" sz="1050" b="0" dirty="0"/>
              <a:t>), AP1(</a:t>
            </a:r>
            <a:r>
              <a:rPr lang="en-US" sz="1050" b="0" dirty="0" err="1"/>
              <a:t>Cnted</a:t>
            </a:r>
            <a:r>
              <a:rPr lang="en-US" sz="1050" b="0" dirty="0" smtClean="0"/>
              <a:t>)]</a:t>
            </a:r>
            <a:endParaRPr 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375769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1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0574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</a:t>
            </a:r>
            <a:r>
              <a:rPr lang="en-US" altLang="zh-CN" sz="2000" dirty="0" smtClean="0"/>
              <a:t>that SFD will include the definition of Multi-AP Candidate Set (M-AP-CS) as follow: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Multi-AP Candidate Set </a:t>
            </a:r>
            <a:r>
              <a:rPr lang="en-US" sz="1800" dirty="0"/>
              <a:t>(</a:t>
            </a:r>
            <a:r>
              <a:rPr lang="en-US" sz="1800" dirty="0" smtClean="0"/>
              <a:t>M-AP-CS</a:t>
            </a:r>
            <a:r>
              <a:rPr lang="en-US" sz="1800" dirty="0"/>
              <a:t>) is established by a Coordinator AP and contain the following participants:</a:t>
            </a:r>
          </a:p>
          <a:p>
            <a:pPr lvl="1"/>
            <a:r>
              <a:rPr lang="en-US" sz="1400" dirty="0"/>
              <a:t>The Coordinator AP</a:t>
            </a:r>
          </a:p>
          <a:p>
            <a:pPr lvl="1"/>
            <a:r>
              <a:rPr lang="en-US" sz="1400" dirty="0"/>
              <a:t>One or more Coordinated AP(s) that has a reliable link with the Coordinator AP</a:t>
            </a:r>
          </a:p>
          <a:p>
            <a:pPr lvl="1"/>
            <a:r>
              <a:rPr lang="en-US" sz="1400" dirty="0"/>
              <a:t>Coordinator AP and Coordinated AP(s) associated STA’s who are targeted to participate in Multi-AP Operation procedures. 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400"/>
              <a:t>Note: Reliable link definition is </a:t>
            </a:r>
            <a:r>
              <a:rPr lang="en-US" sz="1400" smtClean="0"/>
              <a:t>TBD.</a:t>
            </a:r>
            <a:endParaRPr lang="en-US" sz="140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altLang="zh-CN" sz="2400" dirty="0"/>
          </a:p>
          <a:p>
            <a:pPr marL="457200" lvl="1" indent="0">
              <a:buNone/>
            </a:pPr>
            <a:r>
              <a:rPr lang="en-US" altLang="zh-CN" sz="2400" dirty="0" smtClean="0"/>
              <a:t> </a:t>
            </a:r>
          </a:p>
          <a:p>
            <a:pPr lvl="1"/>
            <a:endParaRPr lang="en-US" altLang="zh-CN" sz="24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7416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2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0574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</a:t>
            </a:r>
            <a:r>
              <a:rPr lang="en-US" altLang="zh-CN" sz="2000" dirty="0" smtClean="0"/>
              <a:t>that SFD will include the definition of Multi-AP Operation Set (M-AP-OS) as follow: </a:t>
            </a:r>
          </a:p>
          <a:p>
            <a:pPr marL="457200" lvl="1" indent="0">
              <a:buNone/>
            </a:pPr>
            <a:endParaRPr lang="en-US" altLang="zh-CN" sz="2400" dirty="0" smtClean="0"/>
          </a:p>
          <a:p>
            <a:pPr lvl="0"/>
            <a:r>
              <a:rPr lang="en-US" sz="2000" dirty="0"/>
              <a:t>Multi-AP </a:t>
            </a:r>
            <a:r>
              <a:rPr lang="en-US" sz="2000" dirty="0" smtClean="0"/>
              <a:t>Operation  Set </a:t>
            </a:r>
            <a:r>
              <a:rPr lang="en-US" sz="2000" dirty="0"/>
              <a:t>(</a:t>
            </a:r>
            <a:r>
              <a:rPr lang="en-US" sz="2000" dirty="0" smtClean="0"/>
              <a:t>M-AP-OS</a:t>
            </a:r>
            <a:r>
              <a:rPr lang="en-US" sz="2000" dirty="0"/>
              <a:t>) is a dynamic sub group of </a:t>
            </a:r>
            <a:r>
              <a:rPr lang="en-US" sz="2000" dirty="0" smtClean="0"/>
              <a:t> M-AP-CS </a:t>
            </a:r>
            <a:r>
              <a:rPr lang="en-US" sz="2000" dirty="0"/>
              <a:t>and include the following participants:</a:t>
            </a:r>
          </a:p>
          <a:p>
            <a:pPr lvl="1"/>
            <a:r>
              <a:rPr lang="en-US" sz="1800" dirty="0"/>
              <a:t>The Sharing AP who obtained TXOP to be utilized for Multi-AP Transmission</a:t>
            </a:r>
          </a:p>
          <a:p>
            <a:pPr lvl="1"/>
            <a:r>
              <a:rPr lang="en-US" sz="1800" dirty="0"/>
              <a:t>Shared AP(s) and STA(s) that </a:t>
            </a:r>
            <a:r>
              <a:rPr lang="en-US" sz="1800" dirty="0" smtClean="0"/>
              <a:t>participate </a:t>
            </a:r>
            <a:r>
              <a:rPr lang="en-US" sz="1800" dirty="0"/>
              <a:t>in the upcoming Multi-AP Transmission.</a:t>
            </a:r>
          </a:p>
          <a:p>
            <a:pPr lvl="1"/>
            <a:endParaRPr lang="en-US" altLang="zh-CN" sz="24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9512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</a:t>
            </a:r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0574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</a:t>
            </a:r>
            <a:r>
              <a:rPr lang="en-US" altLang="zh-CN" sz="2000" dirty="0" smtClean="0"/>
              <a:t>that SFD will include  the definition of Coordinator AP and Coordinated </a:t>
            </a:r>
            <a:r>
              <a:rPr lang="en-US" altLang="zh-CN" sz="2000" dirty="0"/>
              <a:t>AP </a:t>
            </a:r>
            <a:r>
              <a:rPr lang="en-US" altLang="zh-CN" sz="2000" dirty="0" smtClean="0"/>
              <a:t>as follow:</a:t>
            </a:r>
          </a:p>
          <a:p>
            <a:endParaRPr lang="en-US" altLang="zh-CN" sz="2000" dirty="0"/>
          </a:p>
          <a:p>
            <a:pPr lvl="0"/>
            <a:r>
              <a:rPr lang="en-US" sz="1800" dirty="0"/>
              <a:t>Coordinator AP 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US" sz="1400" dirty="0"/>
              <a:t>An EHT AP that supports Multi-AP Operation capability and established Multi-AP Candidate </a:t>
            </a:r>
            <a:r>
              <a:rPr lang="en-US" sz="1400" dirty="0" smtClean="0"/>
              <a:t>Set (M-AP-CS) </a:t>
            </a:r>
            <a:r>
              <a:rPr lang="en-US" sz="1400" dirty="0"/>
              <a:t>is defined as Coordinator AP for that M-AP-CS. </a:t>
            </a:r>
          </a:p>
          <a:p>
            <a:pPr lvl="1"/>
            <a:r>
              <a:rPr lang="en-US" sz="1400" dirty="0"/>
              <a:t>Note: AP may act as a Coordinator AP in one M-AP-CS group. </a:t>
            </a:r>
          </a:p>
          <a:p>
            <a:pPr lvl="0"/>
            <a:r>
              <a:rPr lang="en-US" sz="1800" dirty="0"/>
              <a:t>Coordinated AP 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US" sz="1400" dirty="0"/>
              <a:t>An EHT AP that that supports Multi-AP Operation capability and has joined a M-AP-CS is defined as Coordinated AP in that M-AP-CS.</a:t>
            </a:r>
          </a:p>
          <a:p>
            <a:pPr lvl="1"/>
            <a:r>
              <a:rPr lang="en-US" sz="1400" dirty="0"/>
              <a:t>Note: AP may act as a Coordinated AP in several M-AP-CS groups </a:t>
            </a:r>
          </a:p>
          <a:p>
            <a:pPr marL="457200" lvl="1" indent="0">
              <a:buNone/>
            </a:pPr>
            <a:endParaRPr lang="en-US" altLang="zh-CN" sz="2400" dirty="0"/>
          </a:p>
          <a:p>
            <a:pPr marL="457200" lvl="1" indent="0">
              <a:buNone/>
            </a:pPr>
            <a:r>
              <a:rPr lang="en-US" altLang="zh-CN" sz="2400" dirty="0" smtClean="0"/>
              <a:t> </a:t>
            </a:r>
          </a:p>
          <a:p>
            <a:pPr lvl="1"/>
            <a:endParaRPr lang="en-US" altLang="zh-CN" sz="24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0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</a:t>
            </a:r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0574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</a:t>
            </a:r>
            <a:r>
              <a:rPr lang="en-US" altLang="zh-CN" sz="2000" dirty="0" smtClean="0"/>
              <a:t>that SFD will add the synchronization role to the  definition of Sharing AP and Shared AP as follow:</a:t>
            </a:r>
          </a:p>
          <a:p>
            <a:endParaRPr lang="en-US" altLang="zh-CN" sz="2000" dirty="0"/>
          </a:p>
          <a:p>
            <a:pPr lvl="0"/>
            <a:r>
              <a:rPr lang="en-US" sz="1800" dirty="0"/>
              <a:t>Sharing AP  </a:t>
            </a:r>
            <a:endParaRPr lang="en-US" sz="1400" b="0" dirty="0" smtClean="0"/>
          </a:p>
          <a:p>
            <a:pPr lvl="1"/>
            <a:r>
              <a:rPr lang="en-US" sz="1400" dirty="0" smtClean="0"/>
              <a:t>An EHT AP which obtains a TXOP and initiates the Multi-AP coordination. </a:t>
            </a:r>
          </a:p>
          <a:p>
            <a:pPr lvl="1"/>
            <a:r>
              <a:rPr lang="en-US" sz="1400" u="sng" dirty="0" smtClean="0"/>
              <a:t>An </a:t>
            </a:r>
            <a:r>
              <a:rPr lang="en-US" sz="1400" u="sng" dirty="0"/>
              <a:t>EHT AP in which the frequency and time synchronization during Multi-AP coordinated transmission is synchronized to.</a:t>
            </a:r>
          </a:p>
          <a:p>
            <a:r>
              <a:rPr lang="en-US" sz="1800" dirty="0"/>
              <a:t>Shared AP </a:t>
            </a:r>
            <a:endParaRPr lang="en-US" sz="1400" b="0" dirty="0" smtClean="0"/>
          </a:p>
          <a:p>
            <a:pPr lvl="1"/>
            <a:r>
              <a:rPr lang="en-US" sz="1400" dirty="0" smtClean="0"/>
              <a:t>An EHT AP which is coordinated for the Multi-AP transmission by the Sharing AP </a:t>
            </a:r>
          </a:p>
          <a:p>
            <a:pPr lvl="1"/>
            <a:r>
              <a:rPr lang="en-US" sz="1400" u="sng" dirty="0" smtClean="0"/>
              <a:t>An </a:t>
            </a:r>
            <a:r>
              <a:rPr lang="en-US" sz="1400" u="sng" dirty="0"/>
              <a:t>EHT AP that synchronizes to the frequency and time of the Master AP during Multi-AP coordinated transmission.</a:t>
            </a:r>
          </a:p>
          <a:p>
            <a:pPr marL="457200" lvl="1" indent="0">
              <a:buNone/>
            </a:pPr>
            <a:endParaRPr lang="en-US" altLang="zh-CN" sz="2400" dirty="0"/>
          </a:p>
          <a:p>
            <a:pPr marL="457200" lvl="1" indent="0">
              <a:buNone/>
            </a:pPr>
            <a:r>
              <a:rPr lang="en-US" altLang="zh-CN" sz="2400" dirty="0" smtClean="0"/>
              <a:t> </a:t>
            </a:r>
          </a:p>
          <a:p>
            <a:pPr lvl="1"/>
            <a:endParaRPr lang="en-US" altLang="zh-CN" sz="24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4708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583605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</a:t>
            </a:r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5605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</a:t>
            </a:r>
            <a:r>
              <a:rPr lang="en-US" altLang="zh-CN" sz="2000" dirty="0" smtClean="0"/>
              <a:t>that SFD will include the definition of Multi-AP Operation Procedure stages which includes Multi-AP Setup, Multi-AP Coordination and Multi-AP Transmission as follow:</a:t>
            </a:r>
            <a:endParaRPr lang="en-US" altLang="zh-CN" sz="2000" dirty="0"/>
          </a:p>
          <a:p>
            <a:pPr marL="0" indent="0">
              <a:buNone/>
            </a:pPr>
            <a:r>
              <a:rPr lang="en-US" altLang="zh-CN" sz="2400" dirty="0" smtClean="0"/>
              <a:t> </a:t>
            </a:r>
          </a:p>
          <a:p>
            <a:pPr marL="0" indent="0">
              <a:buNone/>
            </a:pPr>
            <a:r>
              <a:rPr lang="en-US" altLang="zh-CN" sz="2000" b="0" dirty="0" smtClean="0"/>
              <a:t>Multi-AP </a:t>
            </a:r>
            <a:r>
              <a:rPr lang="en-US" altLang="zh-CN" sz="2000" b="0" dirty="0"/>
              <a:t>Operation Procedures is composed of three </a:t>
            </a:r>
            <a:r>
              <a:rPr lang="en-US" altLang="zh-CN" sz="2000" b="0" dirty="0" smtClean="0"/>
              <a:t>stages:</a:t>
            </a:r>
            <a:endParaRPr lang="en-US" altLang="zh-CN" sz="2000" b="0" dirty="0"/>
          </a:p>
          <a:p>
            <a:r>
              <a:rPr lang="en-US" altLang="zh-CN" sz="1600" dirty="0"/>
              <a:t>Multi-AP Setup </a:t>
            </a:r>
            <a:r>
              <a:rPr lang="en-US" altLang="zh-CN" sz="1600" b="0" dirty="0"/>
              <a:t>- Initiated by the Coordinator AP to establish Multi-AP </a:t>
            </a:r>
            <a:r>
              <a:rPr lang="en-US" altLang="zh-CN" sz="1600" b="0" dirty="0" smtClean="0"/>
              <a:t>Candidate Set </a:t>
            </a:r>
            <a:r>
              <a:rPr lang="en-US" altLang="zh-CN" sz="1600" b="0" dirty="0"/>
              <a:t>with nearby Coordinated AP.  Multi-AP Setup </a:t>
            </a:r>
            <a:r>
              <a:rPr lang="en-US" altLang="zh-CN" sz="1600" b="0" dirty="0" smtClean="0"/>
              <a:t>may </a:t>
            </a:r>
            <a:r>
              <a:rPr lang="en-US" altLang="zh-CN" sz="1600" b="0" dirty="0"/>
              <a:t>includes the exchange of AP capabilities, participating STA, resource sharing etc.</a:t>
            </a:r>
          </a:p>
          <a:p>
            <a:r>
              <a:rPr lang="en-US" altLang="zh-CN" sz="1600" dirty="0" smtClean="0"/>
              <a:t>Multi-AP </a:t>
            </a:r>
            <a:r>
              <a:rPr lang="en-US" altLang="zh-CN" sz="1600" dirty="0"/>
              <a:t>Coordination</a:t>
            </a:r>
            <a:r>
              <a:rPr lang="en-US" altLang="zh-CN" sz="1600" b="0" dirty="0"/>
              <a:t> – Initiated by the Sharing AP and Shared AP to form a Multi-AP </a:t>
            </a:r>
            <a:r>
              <a:rPr lang="en-US" altLang="zh-CN" sz="1600" b="0" dirty="0" smtClean="0"/>
              <a:t>Operation </a:t>
            </a:r>
            <a:r>
              <a:rPr lang="en-US" altLang="zh-CN" sz="1600" b="0" dirty="0"/>
              <a:t>Set and to exchange the characteristics of upcoming Multi-AP Transmission</a:t>
            </a:r>
            <a:r>
              <a:rPr lang="en-US" altLang="zh-CN" sz="1600" b="0" dirty="0" smtClean="0"/>
              <a:t>.  </a:t>
            </a:r>
            <a:endParaRPr lang="en-US" altLang="zh-CN" sz="1600" b="0" dirty="0"/>
          </a:p>
          <a:p>
            <a:r>
              <a:rPr lang="en-US" altLang="zh-CN" sz="1600" dirty="0" smtClean="0"/>
              <a:t>Multi-AP </a:t>
            </a:r>
            <a:r>
              <a:rPr lang="en-US" altLang="zh-CN" sz="1600" dirty="0"/>
              <a:t>Transmission</a:t>
            </a:r>
            <a:r>
              <a:rPr lang="en-US" altLang="zh-CN" sz="1600" b="0" dirty="0"/>
              <a:t> - A coordinated transmission within the TXOP was obtained by the Sharing AP with the Shared AP(s) to a group of STA(s).</a:t>
            </a:r>
          </a:p>
          <a:p>
            <a:pPr marL="457200" lvl="1" indent="0">
              <a:buNone/>
            </a:pPr>
            <a:endParaRPr lang="en-US" altLang="zh-CN" sz="2400" dirty="0" smtClean="0"/>
          </a:p>
          <a:p>
            <a:pPr lvl="1"/>
            <a:endParaRPr lang="en-US" altLang="zh-CN" sz="24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2223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1812994"/>
            <a:ext cx="8712968" cy="4114800"/>
          </a:xfrm>
        </p:spPr>
        <p:txBody>
          <a:bodyPr/>
          <a:lstStyle/>
          <a:p>
            <a:r>
              <a:rPr lang="en-US" sz="1600" dirty="0" smtClean="0"/>
              <a:t>[1] 11-19-1102-00-00be-a-unified-transmission-procedure-for-multi-ap-coordination</a:t>
            </a:r>
            <a:endParaRPr lang="en-US" sz="1600" dirty="0"/>
          </a:p>
          <a:p>
            <a:r>
              <a:rPr lang="en-US" sz="1600" dirty="0" smtClean="0"/>
              <a:t>[2] 11-19-1931-02-00be-multi-ap-group-formation-follow-up</a:t>
            </a:r>
            <a:endParaRPr lang="en-US" sz="1600" dirty="0"/>
          </a:p>
          <a:p>
            <a:r>
              <a:rPr lang="en-US" sz="1600" dirty="0" smtClean="0"/>
              <a:t>[3] 11-19-1616-01-00be-multi-ap-group-formation</a:t>
            </a:r>
            <a:endParaRPr lang="en-US" sz="1600" dirty="0"/>
          </a:p>
          <a:p>
            <a:r>
              <a:rPr lang="en-US" sz="1600" dirty="0" smtClean="0"/>
              <a:t>[4] 11-19-1895-01-00be-setup-for-multi-ap-coordination</a:t>
            </a:r>
            <a:endParaRPr lang="en-US" sz="1600" dirty="0"/>
          </a:p>
          <a:p>
            <a:r>
              <a:rPr lang="en-US" sz="1600" dirty="0" smtClean="0"/>
              <a:t>[5] 11-19-1129-01-00be-consideration-on-multi-ap-coordination</a:t>
            </a:r>
          </a:p>
          <a:p>
            <a:r>
              <a:rPr lang="en-US" sz="1600" dirty="0" smtClean="0"/>
              <a:t>[6] </a:t>
            </a:r>
            <a:r>
              <a:rPr lang="en-US" sz="1600" dirty="0"/>
              <a:t>11-19-1961-02-00be-multi-ap-group-establishment</a:t>
            </a:r>
          </a:p>
          <a:p>
            <a:r>
              <a:rPr lang="en-US" sz="1600" dirty="0" smtClean="0"/>
              <a:t>[7] 11-19-1582-02-00be-c-ap-time-and-frequency-sharing-in-a-transmit-opportunity-in-11be</a:t>
            </a:r>
            <a:endParaRPr lang="en-US" sz="1600" dirty="0"/>
          </a:p>
          <a:p>
            <a:r>
              <a:rPr lang="en-US" sz="1600" dirty="0" smtClean="0"/>
              <a:t>[8] 11-20-0107-00-00be-multi-ap-coordination-for-spatial-reuse</a:t>
            </a:r>
          </a:p>
          <a:p>
            <a:r>
              <a:rPr lang="en-US" sz="1600" dirty="0"/>
              <a:t>[9] </a:t>
            </a:r>
            <a:r>
              <a:rPr lang="en-US" sz="1600" dirty="0" smtClean="0"/>
              <a:t>11-20-0277-00-00be-coordinated-ofdma-protocol</a:t>
            </a:r>
          </a:p>
          <a:p>
            <a:r>
              <a:rPr lang="en-US" sz="1600" dirty="0"/>
              <a:t>[10] 11-20-0064-01-00be-overview-of-multi-ap-operation-in-11be</a:t>
            </a:r>
            <a:endParaRPr lang="en-US" sz="1600" dirty="0" smtClean="0"/>
          </a:p>
          <a:p>
            <a:endParaRPr lang="en-US" altLang="zh-CN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8311C4-2B90-4CF9-BBDE-3FE01A08B9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14083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2708920"/>
            <a:ext cx="7772400" cy="583605"/>
          </a:xfrm>
        </p:spPr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3849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M-AP-CS and Anchor Coordinator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954" y="3976310"/>
            <a:ext cx="7470012" cy="2005168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M-AP-CS definition is aligned with the existence of Anchor Coordinator </a:t>
            </a:r>
          </a:p>
          <a:p>
            <a:endParaRPr lang="en-US" sz="1600" dirty="0" smtClean="0"/>
          </a:p>
          <a:p>
            <a:r>
              <a:rPr lang="en-US" sz="1600" dirty="0" smtClean="0"/>
              <a:t>M-AP-CS could be also configured by Anchor Coordinator that acquire a full view of the network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Anchor Coordinator collects network and channel status information from all nearby AP(s)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Anchor Coordinator configure each of the AP with M-AP-CS </a:t>
            </a:r>
          </a:p>
          <a:p>
            <a:pPr marL="0" lvl="0" indent="0">
              <a:buNone/>
            </a:pPr>
            <a:endParaRPr lang="en-US" sz="1200" dirty="0"/>
          </a:p>
          <a:p>
            <a:endParaRPr lang="en-US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1193241" y="1335890"/>
            <a:ext cx="616558" cy="26077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555776" y="1667463"/>
            <a:ext cx="648072" cy="268302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</a:p>
        </p:txBody>
      </p:sp>
      <p:cxnSp>
        <p:nvCxnSpPr>
          <p:cNvPr id="16" name="Straight Arrow Connector 15"/>
          <p:cNvCxnSpPr>
            <a:stCxn id="9" idx="2"/>
            <a:endCxn id="46" idx="1"/>
          </p:cNvCxnSpPr>
          <p:nvPr/>
        </p:nvCxnSpPr>
        <p:spPr bwMode="auto">
          <a:xfrm>
            <a:off x="1501520" y="1596665"/>
            <a:ext cx="296076" cy="9538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>
            <a:stCxn id="10" idx="2"/>
            <a:endCxn id="46" idx="7"/>
          </p:cNvCxnSpPr>
          <p:nvPr/>
        </p:nvCxnSpPr>
        <p:spPr bwMode="auto">
          <a:xfrm flipH="1">
            <a:off x="2357686" y="1935765"/>
            <a:ext cx="522126" cy="6147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>
            <a:stCxn id="53" idx="0"/>
          </p:cNvCxnSpPr>
          <p:nvPr/>
        </p:nvCxnSpPr>
        <p:spPr bwMode="auto">
          <a:xfrm flipV="1">
            <a:off x="1340508" y="2907627"/>
            <a:ext cx="341089" cy="3970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016472" y="1923887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Channel </a:t>
            </a:r>
          </a:p>
          <a:p>
            <a:r>
              <a:rPr lang="en-US" sz="700" dirty="0" smtClean="0"/>
              <a:t>Measurements </a:t>
            </a:r>
            <a:endParaRPr lang="en-US" sz="7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1590296" y="2434493"/>
            <a:ext cx="970497" cy="792087"/>
            <a:chOff x="880299" y="1772817"/>
            <a:chExt cx="970497" cy="792087"/>
          </a:xfrm>
        </p:grpSpPr>
        <p:sp>
          <p:nvSpPr>
            <p:cNvPr id="46" name="Oval 45"/>
            <p:cNvSpPr/>
            <p:nvPr/>
          </p:nvSpPr>
          <p:spPr bwMode="auto">
            <a:xfrm>
              <a:off x="971600" y="1772817"/>
              <a:ext cx="792088" cy="792087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9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80299" y="1953946"/>
              <a:ext cx="9704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/>
                <a:t>Anchor </a:t>
              </a:r>
              <a:r>
                <a:rPr lang="en-US" sz="900" dirty="0" smtClean="0"/>
                <a:t>Coordinator</a:t>
              </a:r>
              <a:endParaRPr lang="en-US" sz="900" dirty="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2000467" y="1981790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Channel </a:t>
            </a:r>
          </a:p>
          <a:p>
            <a:r>
              <a:rPr lang="en-US" sz="700" dirty="0" smtClean="0"/>
              <a:t>Measurements </a:t>
            </a:r>
            <a:endParaRPr lang="en-US" sz="700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1016472" y="3304714"/>
            <a:ext cx="648072" cy="268302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85361" y="2839202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Channel </a:t>
            </a:r>
          </a:p>
          <a:p>
            <a:r>
              <a:rPr lang="en-US" sz="700" dirty="0" smtClean="0"/>
              <a:t>Measurements </a:t>
            </a:r>
            <a:endParaRPr lang="en-US" sz="700" dirty="0"/>
          </a:p>
        </p:txBody>
      </p:sp>
      <p:sp>
        <p:nvSpPr>
          <p:cNvPr id="59" name="Right Arrow 58"/>
          <p:cNvSpPr/>
          <p:nvPr/>
        </p:nvSpPr>
        <p:spPr bwMode="auto">
          <a:xfrm>
            <a:off x="3909333" y="2434493"/>
            <a:ext cx="720080" cy="404709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475555" y="1335890"/>
            <a:ext cx="616558" cy="26077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7838090" y="1667463"/>
            <a:ext cx="648072" cy="268302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</a:p>
        </p:txBody>
      </p:sp>
      <p:cxnSp>
        <p:nvCxnSpPr>
          <p:cNvPr id="62" name="Straight Arrow Connector 61"/>
          <p:cNvCxnSpPr>
            <a:stCxn id="60" idx="2"/>
            <a:endCxn id="67" idx="1"/>
          </p:cNvCxnSpPr>
          <p:nvPr/>
        </p:nvCxnSpPr>
        <p:spPr bwMode="auto">
          <a:xfrm>
            <a:off x="6783834" y="1596665"/>
            <a:ext cx="296076" cy="9538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3" name="Straight Arrow Connector 62"/>
          <p:cNvCxnSpPr>
            <a:stCxn id="61" idx="2"/>
            <a:endCxn id="67" idx="7"/>
          </p:cNvCxnSpPr>
          <p:nvPr/>
        </p:nvCxnSpPr>
        <p:spPr bwMode="auto">
          <a:xfrm flipH="1">
            <a:off x="7640000" y="1935765"/>
            <a:ext cx="522126" cy="6147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70" idx="0"/>
          </p:cNvCxnSpPr>
          <p:nvPr/>
        </p:nvCxnSpPr>
        <p:spPr bwMode="auto">
          <a:xfrm flipV="1">
            <a:off x="6622822" y="2907627"/>
            <a:ext cx="341089" cy="3970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6292210" y="1897297"/>
            <a:ext cx="703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M-AP-CS Configuration </a:t>
            </a:r>
            <a:endParaRPr lang="en-US" sz="700" dirty="0"/>
          </a:p>
        </p:txBody>
      </p:sp>
      <p:grpSp>
        <p:nvGrpSpPr>
          <p:cNvPr id="66" name="Group 65"/>
          <p:cNvGrpSpPr/>
          <p:nvPr/>
        </p:nvGrpSpPr>
        <p:grpSpPr>
          <a:xfrm>
            <a:off x="6872610" y="2434493"/>
            <a:ext cx="970497" cy="792087"/>
            <a:chOff x="880299" y="1772817"/>
            <a:chExt cx="970497" cy="792087"/>
          </a:xfrm>
        </p:grpSpPr>
        <p:sp>
          <p:nvSpPr>
            <p:cNvPr id="67" name="Oval 66"/>
            <p:cNvSpPr/>
            <p:nvPr/>
          </p:nvSpPr>
          <p:spPr bwMode="auto">
            <a:xfrm>
              <a:off x="971600" y="1772817"/>
              <a:ext cx="792088" cy="792087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9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880299" y="1953946"/>
              <a:ext cx="9704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/>
                <a:t>Anchor </a:t>
              </a:r>
              <a:r>
                <a:rPr lang="en-US" sz="900" dirty="0" smtClean="0"/>
                <a:t>Coordinator</a:t>
              </a:r>
              <a:endParaRPr lang="en-US" sz="900" dirty="0"/>
            </a:p>
          </p:txBody>
        </p:sp>
      </p:grpSp>
      <p:sp>
        <p:nvSpPr>
          <p:cNvPr id="70" name="Rectangle 69"/>
          <p:cNvSpPr/>
          <p:nvPr/>
        </p:nvSpPr>
        <p:spPr bwMode="auto">
          <a:xfrm>
            <a:off x="6298786" y="3304714"/>
            <a:ext cx="648072" cy="268302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AP3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901063" y="2242714"/>
            <a:ext cx="703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M-AP-CS Configuration </a:t>
            </a:r>
            <a:endParaRPr lang="en-US" sz="700" dirty="0"/>
          </a:p>
        </p:txBody>
      </p:sp>
      <p:sp>
        <p:nvSpPr>
          <p:cNvPr id="73" name="TextBox 72"/>
          <p:cNvSpPr txBox="1"/>
          <p:nvPr/>
        </p:nvSpPr>
        <p:spPr>
          <a:xfrm>
            <a:off x="6036826" y="2801832"/>
            <a:ext cx="703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M-AP-CS Configuration </a:t>
            </a:r>
            <a:endParaRPr lang="en-US" sz="700" dirty="0"/>
          </a:p>
        </p:txBody>
      </p:sp>
      <p:sp>
        <p:nvSpPr>
          <p:cNvPr id="74" name="TextBox 73"/>
          <p:cNvSpPr txBox="1"/>
          <p:nvPr/>
        </p:nvSpPr>
        <p:spPr>
          <a:xfrm>
            <a:off x="187716" y="2202727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Step 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271042" y="2202727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Step 2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86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sz="2400" dirty="0" smtClean="0"/>
              <a:t>Considerations to include STA(s) in the  M-AP-CS?</a:t>
            </a:r>
            <a:endParaRPr lang="zh-CN" alt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81" y="1406050"/>
            <a:ext cx="7859331" cy="2671021"/>
          </a:xfrm>
        </p:spPr>
        <p:txBody>
          <a:bodyPr/>
          <a:lstStyle/>
          <a:p>
            <a:r>
              <a:rPr lang="en-US" sz="1800" b="0" dirty="0" smtClean="0"/>
              <a:t>Coordinator AP may </a:t>
            </a:r>
            <a:r>
              <a:rPr lang="en-US" sz="1800" b="0" dirty="0"/>
              <a:t>need to know the actual CSI of the participating </a:t>
            </a:r>
            <a:r>
              <a:rPr lang="en-US" sz="1800" b="0" dirty="0" smtClean="0"/>
              <a:t>STAs In case of “Multi-AP Joint Transmission” or “Interference Nulling” coordinated procedures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In some implementations, Coordinator AP may run adaptive radio or AI processing to initiate the next Multi-AP Coordination hence may benefit the information of participating STAs and their radio characteristics (e.g. M-AP TX success/failure statistics, path-loss, STA location, buffer status </a:t>
            </a:r>
            <a:r>
              <a:rPr lang="en-US" sz="1800" b="0" dirty="0" err="1" smtClean="0"/>
              <a:t>etc</a:t>
            </a:r>
            <a:r>
              <a:rPr lang="en-US" sz="1800" b="0" dirty="0" smtClean="0"/>
              <a:t>) </a:t>
            </a:r>
          </a:p>
          <a:p>
            <a:endParaRPr lang="en-US" sz="18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5338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1" y="1628799"/>
            <a:ext cx="7770813" cy="4259461"/>
          </a:xfrm>
        </p:spPr>
        <p:txBody>
          <a:bodyPr/>
          <a:lstStyle/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Multi-AP operation is </a:t>
            </a:r>
            <a:r>
              <a:rPr lang="en-US" altLang="ko-KR" sz="2000" dirty="0" smtClean="0">
                <a:sym typeface="+mn-ea"/>
              </a:rPr>
              <a:t>one </a:t>
            </a:r>
            <a:r>
              <a:rPr lang="en-US" altLang="ko-KR" sz="2000" dirty="0">
                <a:sym typeface="+mn-ea"/>
              </a:rPr>
              <a:t>of the EHT key </a:t>
            </a:r>
            <a:r>
              <a:rPr lang="en-US" altLang="ko-KR" sz="2000" dirty="0" smtClean="0">
                <a:sym typeface="+mn-ea"/>
              </a:rPr>
              <a:t>features and has </a:t>
            </a:r>
            <a:r>
              <a:rPr lang="en-US" altLang="ko-KR" sz="2000" dirty="0">
                <a:sym typeface="+mn-ea"/>
              </a:rPr>
              <a:t>been discussed in </a:t>
            </a:r>
            <a:r>
              <a:rPr lang="en-US" altLang="ko-KR" sz="2000" dirty="0" smtClean="0">
                <a:sym typeface="+mn-ea"/>
              </a:rPr>
              <a:t>many contributions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ko-KR" sz="2000" dirty="0" smtClean="0">
              <a:sym typeface="+mn-ea"/>
            </a:endParaRP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ym typeface="+mn-ea"/>
              </a:rPr>
              <a:t>Most of the </a:t>
            </a:r>
            <a:r>
              <a:rPr lang="en-US" altLang="zh-CN" sz="2000" dirty="0" smtClean="0"/>
              <a:t>Multi-AP </a:t>
            </a:r>
            <a:r>
              <a:rPr lang="en-US" altLang="ko-KR" sz="2000" dirty="0" smtClean="0">
                <a:sym typeface="+mn-ea"/>
              </a:rPr>
              <a:t>contributions pointed on several similar roles and groups that are required for Multi-AP Operation.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ko-KR" sz="2000" dirty="0" smtClean="0">
              <a:sym typeface="+mn-ea"/>
            </a:endParaRP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ym typeface="+mn-ea"/>
              </a:rPr>
              <a:t>Nevertheless, SFD is still missing several basic definitions with respect to Multi-AP feature.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This contribution consolidates the common basic definitions that are involved in </a:t>
            </a:r>
            <a:r>
              <a:rPr lang="en-US" altLang="zh-CN" sz="2000" dirty="0"/>
              <a:t>Multi-AP </a:t>
            </a:r>
            <a:r>
              <a:rPr lang="en-US" altLang="zh-CN" sz="2000" dirty="0" smtClean="0"/>
              <a:t>operation and set a unified terminology.</a:t>
            </a:r>
            <a:endParaRPr lang="en-US" altLang="zh-CN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5" y="6525344"/>
            <a:ext cx="535404" cy="184666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11FE087D-535A-4C99-881F-BC3FA048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81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Multi-AP Operation Groups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1" y="1628800"/>
            <a:ext cx="7770813" cy="3600450"/>
          </a:xfrm>
        </p:spPr>
        <p:txBody>
          <a:bodyPr/>
          <a:lstStyle/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[2] [3] [9] discussed the need for “Multi-AP Set”, “Candidate Set”  and “Multi-AP Group formation”.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[6] Explained the need for Static and Dynamic Multi-AP Group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Definition of two groups is required: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Multi-AP Candidate Set 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Multi-AP Operation  Set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11FE087D-535A-4C99-881F-BC3FA048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28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Multi-AP Candidate Set (M-AP-CS)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8280920" cy="4745768"/>
          </a:xfrm>
        </p:spPr>
        <p:txBody>
          <a:bodyPr/>
          <a:lstStyle/>
          <a:p>
            <a:pPr lvl="0"/>
            <a:r>
              <a:rPr lang="en-US" sz="1800" dirty="0" smtClean="0"/>
              <a:t>Multi-AP Candidate Set </a:t>
            </a:r>
            <a:r>
              <a:rPr lang="en-US" sz="1800" dirty="0"/>
              <a:t>(</a:t>
            </a:r>
            <a:r>
              <a:rPr lang="en-US" sz="1800" dirty="0" smtClean="0"/>
              <a:t>M-AP-CS</a:t>
            </a:r>
            <a:r>
              <a:rPr lang="en-US" sz="1800" dirty="0"/>
              <a:t>) is </a:t>
            </a:r>
            <a:r>
              <a:rPr lang="en-US" sz="1800" dirty="0" smtClean="0"/>
              <a:t>established </a:t>
            </a:r>
            <a:r>
              <a:rPr lang="en-US" sz="1800" dirty="0"/>
              <a:t>by </a:t>
            </a:r>
            <a:r>
              <a:rPr lang="en-US" sz="1800" dirty="0" smtClean="0"/>
              <a:t>a Coordinator AP and contain the following participants: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Coordinator </a:t>
            </a:r>
            <a:r>
              <a:rPr lang="en-US" sz="1400" dirty="0" smtClean="0"/>
              <a:t>AP</a:t>
            </a:r>
          </a:p>
          <a:p>
            <a:pPr lvl="1"/>
            <a:r>
              <a:rPr lang="en-US" sz="1400" dirty="0" smtClean="0"/>
              <a:t>One </a:t>
            </a:r>
            <a:r>
              <a:rPr lang="en-US" sz="1400" dirty="0"/>
              <a:t>or more Coordinated </a:t>
            </a:r>
            <a:r>
              <a:rPr lang="en-US" sz="1400" dirty="0" smtClean="0"/>
              <a:t>AP(s) that has a reliable link with the Coordinator AP</a:t>
            </a:r>
          </a:p>
          <a:p>
            <a:pPr lvl="1"/>
            <a:r>
              <a:rPr lang="en-US" sz="1400" dirty="0" smtClean="0"/>
              <a:t>Coordinator AP and Coordinated AP(s) associated </a:t>
            </a:r>
            <a:r>
              <a:rPr lang="en-US" sz="1400" dirty="0"/>
              <a:t>STA’s </a:t>
            </a:r>
            <a:r>
              <a:rPr lang="en-US" sz="1400" dirty="0" smtClean="0"/>
              <a:t>who are targeted to participate in Multi-AP Operation procedures. </a:t>
            </a:r>
          </a:p>
          <a:p>
            <a:pPr marL="457200" lvl="1" indent="0">
              <a:buNone/>
            </a:pPr>
            <a:r>
              <a:rPr lang="en-US" sz="1400" dirty="0" smtClean="0"/>
              <a:t>Note: Reliable link definition is TBD</a:t>
            </a:r>
          </a:p>
          <a:p>
            <a:r>
              <a:rPr lang="en-US" sz="1800" dirty="0" smtClean="0"/>
              <a:t>M-AP-CS information is maintained by the Coordinator AP.</a:t>
            </a:r>
          </a:p>
          <a:p>
            <a:pPr lvl="0"/>
            <a:r>
              <a:rPr lang="en-US" sz="1800" dirty="0" smtClean="0"/>
              <a:t>Coordinator </a:t>
            </a:r>
            <a:r>
              <a:rPr lang="en-US" sz="1800" dirty="0"/>
              <a:t>AP may </a:t>
            </a:r>
            <a:r>
              <a:rPr lang="en-US" sz="1800" dirty="0" smtClean="0"/>
              <a:t>trigger </a:t>
            </a:r>
            <a:r>
              <a:rPr lang="en-US" sz="1800" dirty="0"/>
              <a:t>the establishment of the </a:t>
            </a:r>
            <a:r>
              <a:rPr lang="en-US" sz="1800" dirty="0" smtClean="0"/>
              <a:t>M-AP-CS </a:t>
            </a:r>
            <a:r>
              <a:rPr lang="en-US" sz="1800" dirty="0"/>
              <a:t>by the following means: </a:t>
            </a:r>
          </a:p>
          <a:p>
            <a:pPr lvl="1"/>
            <a:r>
              <a:rPr lang="en-US" sz="1600" dirty="0"/>
              <a:t>Broadcast </a:t>
            </a:r>
            <a:r>
              <a:rPr lang="en-US" sz="1600" dirty="0" smtClean="0"/>
              <a:t>Announcement that contains </a:t>
            </a:r>
            <a:r>
              <a:rPr lang="en-US" sz="1600" dirty="0"/>
              <a:t>the Coordinator AP capabilities and </a:t>
            </a:r>
            <a:r>
              <a:rPr lang="en-US" sz="1600" dirty="0" smtClean="0"/>
              <a:t>a request </a:t>
            </a:r>
            <a:r>
              <a:rPr lang="en-US" sz="1600" dirty="0"/>
              <a:t>to form </a:t>
            </a:r>
            <a:r>
              <a:rPr lang="en-US" sz="1600" dirty="0" smtClean="0"/>
              <a:t>M-AP-CS </a:t>
            </a:r>
            <a:r>
              <a:rPr lang="en-US" sz="1600" dirty="0"/>
              <a:t>group. </a:t>
            </a:r>
            <a:endParaRPr lang="en-US" sz="1600" dirty="0" smtClean="0"/>
          </a:p>
          <a:p>
            <a:pPr lvl="1"/>
            <a:r>
              <a:rPr lang="en-US" sz="1600" dirty="0" smtClean="0"/>
              <a:t>Unicast </a:t>
            </a:r>
            <a:r>
              <a:rPr lang="en-US" sz="1600" dirty="0"/>
              <a:t>requests </a:t>
            </a:r>
            <a:r>
              <a:rPr lang="en-US" sz="1600" dirty="0" smtClean="0"/>
              <a:t>sent </a:t>
            </a:r>
            <a:r>
              <a:rPr lang="en-US" sz="1600" dirty="0"/>
              <a:t>to Coordinated AP’s  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0" dirty="0" smtClean="0">
                <a:solidFill>
                  <a:schemeClr val="tx2"/>
                </a:solidFill>
              </a:rPr>
              <a:t>M-AP-CS </a:t>
            </a:r>
            <a:r>
              <a:rPr lang="en-US" sz="2000" b="0" dirty="0">
                <a:solidFill>
                  <a:schemeClr val="tx2"/>
                </a:solidFill>
              </a:rPr>
              <a:t>includes all </a:t>
            </a:r>
            <a:r>
              <a:rPr lang="en-US" sz="2000" b="0" dirty="0" smtClean="0">
                <a:solidFill>
                  <a:schemeClr val="tx2"/>
                </a:solidFill>
              </a:rPr>
              <a:t>AP </a:t>
            </a:r>
            <a:r>
              <a:rPr lang="en-US" sz="2000" b="0" dirty="0">
                <a:solidFill>
                  <a:schemeClr val="tx2"/>
                </a:solidFill>
              </a:rPr>
              <a:t>&amp; </a:t>
            </a:r>
            <a:r>
              <a:rPr lang="en-US" sz="2000" b="0" dirty="0" smtClean="0">
                <a:solidFill>
                  <a:schemeClr val="tx2"/>
                </a:solidFill>
              </a:rPr>
              <a:t>STA that </a:t>
            </a:r>
            <a:r>
              <a:rPr lang="en-US" sz="2000" b="0" dirty="0">
                <a:solidFill>
                  <a:schemeClr val="tx2"/>
                </a:solidFill>
              </a:rPr>
              <a:t>can coordinate with </a:t>
            </a:r>
            <a:r>
              <a:rPr lang="en-US" sz="2000" b="0" dirty="0" smtClean="0">
                <a:solidFill>
                  <a:schemeClr val="tx2"/>
                </a:solidFill>
              </a:rPr>
              <a:t>Coordinator AP</a:t>
            </a:r>
            <a:endParaRPr lang="en-US" sz="2000" b="0" dirty="0">
              <a:solidFill>
                <a:schemeClr val="tx2"/>
              </a:solidFill>
            </a:endParaRPr>
          </a:p>
          <a:p>
            <a:endParaRPr lang="en-US" sz="2000" dirty="0"/>
          </a:p>
          <a:p>
            <a:endParaRPr lang="en-US" altLang="zh-CN" sz="16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119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Multi-AP Operation Set (M-AP-OS)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154" y="1419536"/>
            <a:ext cx="8320318" cy="4114800"/>
          </a:xfrm>
        </p:spPr>
        <p:txBody>
          <a:bodyPr/>
          <a:lstStyle/>
          <a:p>
            <a:pPr lvl="0"/>
            <a:r>
              <a:rPr lang="en-US" sz="2000" dirty="0" smtClean="0"/>
              <a:t>Multi-AP </a:t>
            </a:r>
            <a:r>
              <a:rPr lang="en-US" altLang="zh-CN" sz="2000" dirty="0" smtClean="0"/>
              <a:t>Operation </a:t>
            </a:r>
            <a:r>
              <a:rPr lang="en-US" sz="2000" dirty="0" smtClean="0"/>
              <a:t> </a:t>
            </a:r>
            <a:r>
              <a:rPr lang="en-US" sz="2000" dirty="0"/>
              <a:t>Set (</a:t>
            </a:r>
            <a:r>
              <a:rPr lang="en-US" sz="2000" dirty="0" smtClean="0"/>
              <a:t>M-AP-OS</a:t>
            </a:r>
            <a:r>
              <a:rPr lang="en-US" sz="2000" dirty="0"/>
              <a:t>) is a </a:t>
            </a:r>
            <a:r>
              <a:rPr lang="en-US" sz="2000" dirty="0" smtClean="0"/>
              <a:t>dynamic sub </a:t>
            </a:r>
            <a:r>
              <a:rPr lang="en-US" sz="2000" dirty="0"/>
              <a:t>group of </a:t>
            </a:r>
            <a:r>
              <a:rPr lang="en-US" sz="2000" dirty="0" smtClean="0"/>
              <a:t>         M-AP-CS and include the following participants:</a:t>
            </a:r>
          </a:p>
          <a:p>
            <a:pPr lvl="1"/>
            <a:r>
              <a:rPr lang="en-US" sz="1800" dirty="0" smtClean="0"/>
              <a:t>The Sharing AP who obtained TXOP to be utilized for Multi-AP Transmission</a:t>
            </a:r>
          </a:p>
          <a:p>
            <a:pPr lvl="1"/>
            <a:r>
              <a:rPr lang="en-US" sz="1800" dirty="0" smtClean="0"/>
              <a:t>Shared AP(s) and STA(s) that participate </a:t>
            </a:r>
            <a:r>
              <a:rPr lang="en-US" sz="1800" dirty="0"/>
              <a:t>in the upcoming Multi-AP </a:t>
            </a:r>
            <a:r>
              <a:rPr lang="en-US" sz="1800" dirty="0" smtClean="0"/>
              <a:t>Transmission.</a:t>
            </a:r>
          </a:p>
          <a:p>
            <a:pPr lvl="1"/>
            <a:endParaRPr lang="en-US" sz="1400" dirty="0" smtClean="0"/>
          </a:p>
          <a:p>
            <a:pPr lvl="0"/>
            <a:r>
              <a:rPr lang="en-US" sz="1800" dirty="0" smtClean="0"/>
              <a:t>NOTE:   </a:t>
            </a:r>
            <a:r>
              <a:rPr lang="en-US" sz="1800" b="0" dirty="0" smtClean="0"/>
              <a:t>M-AP-CS and M-AP-OS does not preclude joint transmissions by multiple AP(s) in the group and enable JT/CBF/OFDMA/TDMA or any other Multi-AP operation method discussed in the group  </a:t>
            </a:r>
          </a:p>
          <a:p>
            <a:pPr lvl="0"/>
            <a:endParaRPr lang="en-US" sz="2000" b="0" dirty="0"/>
          </a:p>
          <a:p>
            <a:pPr marL="0" indent="0">
              <a:buNone/>
            </a:pPr>
            <a:r>
              <a:rPr lang="en-US" sz="2000" b="0" dirty="0" smtClean="0">
                <a:solidFill>
                  <a:schemeClr val="tx2"/>
                </a:solidFill>
              </a:rPr>
              <a:t>M-AP-OS </a:t>
            </a:r>
            <a:r>
              <a:rPr lang="en-US" sz="2000" b="0" dirty="0">
                <a:solidFill>
                  <a:schemeClr val="tx2"/>
                </a:solidFill>
              </a:rPr>
              <a:t>includes all AP &amp; STA </a:t>
            </a:r>
            <a:r>
              <a:rPr lang="en-US" sz="2000" b="0" dirty="0" smtClean="0">
                <a:solidFill>
                  <a:schemeClr val="tx2"/>
                </a:solidFill>
              </a:rPr>
              <a:t>that participate in the upcoming coordinated transmission shared by Sharing AP  </a:t>
            </a:r>
            <a:endParaRPr lang="en-US" sz="2000" b="0" dirty="0">
              <a:solidFill>
                <a:schemeClr val="tx2"/>
              </a:solidFill>
            </a:endParaRPr>
          </a:p>
          <a:p>
            <a:pPr lvl="0"/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7341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sz="2400" dirty="0" smtClean="0"/>
              <a:t>Roles </a:t>
            </a:r>
            <a:r>
              <a:rPr lang="en-US" altLang="zh-CN" sz="2400" dirty="0"/>
              <a:t>definitions </a:t>
            </a:r>
            <a:r>
              <a:rPr lang="en-US" altLang="zh-CN" sz="2400" dirty="0" smtClean="0"/>
              <a:t>in Coordinated Multi-AP Operation</a:t>
            </a:r>
            <a:endParaRPr lang="zh-CN" alt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268760"/>
            <a:ext cx="7772400" cy="5040560"/>
          </a:xfrm>
        </p:spPr>
        <p:txBody>
          <a:bodyPr/>
          <a:lstStyle/>
          <a:p>
            <a:pPr lvl="0"/>
            <a:r>
              <a:rPr lang="en-US" sz="1800" dirty="0" smtClean="0"/>
              <a:t>Coordinator AP </a:t>
            </a:r>
            <a:endParaRPr lang="en-US" sz="1800" dirty="0" smtClean="0">
              <a:solidFill>
                <a:srgbClr val="FF0000"/>
              </a:solidFill>
            </a:endParaRPr>
          </a:p>
          <a:p>
            <a:pPr lvl="1"/>
            <a:r>
              <a:rPr lang="en-US" sz="1400" dirty="0" smtClean="0"/>
              <a:t>An EHT AP that supports Multi-AP Operation capability and established Multi-AP Candidate Set is defined as Coordinator AP for that M-AP-CS. </a:t>
            </a:r>
          </a:p>
          <a:p>
            <a:pPr lvl="1"/>
            <a:r>
              <a:rPr lang="en-US" sz="1400" dirty="0" smtClean="0"/>
              <a:t>Note: AP </a:t>
            </a:r>
            <a:r>
              <a:rPr lang="en-US" sz="1400" dirty="0"/>
              <a:t>may act as a </a:t>
            </a:r>
            <a:r>
              <a:rPr lang="en-US" sz="1400" dirty="0" smtClean="0"/>
              <a:t>Coordinator </a:t>
            </a:r>
            <a:r>
              <a:rPr lang="en-US" sz="1400" dirty="0"/>
              <a:t>AP in </a:t>
            </a:r>
            <a:r>
              <a:rPr lang="en-US" sz="1400" dirty="0" smtClean="0"/>
              <a:t>one M-AP-CS group. </a:t>
            </a:r>
            <a:endParaRPr lang="en-US" sz="1400" dirty="0"/>
          </a:p>
          <a:p>
            <a:pPr lvl="0"/>
            <a:r>
              <a:rPr lang="en-US" sz="1800" dirty="0" smtClean="0"/>
              <a:t>Coordinated </a:t>
            </a:r>
            <a:r>
              <a:rPr lang="en-US" sz="1800" dirty="0"/>
              <a:t>AP 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US" sz="1400" dirty="0" smtClean="0"/>
              <a:t>An EHT AP that </a:t>
            </a:r>
            <a:r>
              <a:rPr lang="en-US" sz="1400" dirty="0"/>
              <a:t>that supports Multi-AP Operation </a:t>
            </a:r>
            <a:r>
              <a:rPr lang="en-US" sz="1400" dirty="0" smtClean="0"/>
              <a:t>capability and has joined a M-AP-CS is defined as Coordinated AP in that M-AP-CS.</a:t>
            </a:r>
          </a:p>
          <a:p>
            <a:pPr lvl="1"/>
            <a:r>
              <a:rPr lang="en-US" sz="1400" dirty="0" smtClean="0"/>
              <a:t>Note: AP </a:t>
            </a:r>
            <a:r>
              <a:rPr lang="en-US" sz="1400" dirty="0"/>
              <a:t>may act as a </a:t>
            </a:r>
            <a:r>
              <a:rPr lang="en-US" sz="1400" dirty="0" smtClean="0"/>
              <a:t>Coordinated AP </a:t>
            </a:r>
            <a:r>
              <a:rPr lang="en-US" sz="1400" dirty="0"/>
              <a:t>in </a:t>
            </a:r>
            <a:r>
              <a:rPr lang="en-US" sz="1400" dirty="0" smtClean="0"/>
              <a:t>several M-AP-CS groups </a:t>
            </a:r>
          </a:p>
          <a:p>
            <a:pPr lvl="0"/>
            <a:r>
              <a:rPr lang="en-US" sz="1800" dirty="0" smtClean="0"/>
              <a:t>Sharing AP  </a:t>
            </a:r>
            <a:r>
              <a:rPr lang="en-US" sz="1400" b="0" dirty="0" smtClean="0"/>
              <a:t>(already in SFD)</a:t>
            </a:r>
          </a:p>
          <a:p>
            <a:pPr lvl="1"/>
            <a:r>
              <a:rPr lang="en-US" sz="1400" dirty="0" smtClean="0"/>
              <a:t>An </a:t>
            </a:r>
            <a:r>
              <a:rPr lang="en-US" sz="1400" dirty="0"/>
              <a:t>EHT AP which obtains a TXOP and initiates the Multi-AP </a:t>
            </a:r>
            <a:r>
              <a:rPr lang="en-US" sz="1400" dirty="0" smtClean="0"/>
              <a:t>coordination. </a:t>
            </a:r>
          </a:p>
          <a:p>
            <a:pPr lvl="1"/>
            <a:r>
              <a:rPr lang="en-US" sz="1400" u="sng" dirty="0" smtClean="0"/>
              <a:t>An EHT AP in which the frequency </a:t>
            </a:r>
            <a:r>
              <a:rPr lang="en-US" sz="1400" u="sng" dirty="0"/>
              <a:t>and time synchronization during Multi-AP coordinated transmission is synchronized to</a:t>
            </a:r>
            <a:r>
              <a:rPr lang="en-US" sz="1400" u="sng" dirty="0" smtClean="0"/>
              <a:t>.</a:t>
            </a:r>
          </a:p>
          <a:p>
            <a:r>
              <a:rPr lang="en-US" sz="1800" dirty="0" smtClean="0"/>
              <a:t>Shared AP </a:t>
            </a:r>
            <a:r>
              <a:rPr lang="en-US" sz="1400" b="0" dirty="0"/>
              <a:t>(already in SFD)</a:t>
            </a:r>
          </a:p>
          <a:p>
            <a:pPr lvl="1"/>
            <a:r>
              <a:rPr lang="en-US" sz="1400" dirty="0" smtClean="0"/>
              <a:t>An </a:t>
            </a:r>
            <a:r>
              <a:rPr lang="en-US" sz="1400" dirty="0"/>
              <a:t>EHT AP which is coordinated for the Multi-AP transmission by the Sharing AP </a:t>
            </a:r>
            <a:endParaRPr lang="en-US" sz="1400" dirty="0" smtClean="0"/>
          </a:p>
          <a:p>
            <a:pPr lvl="1"/>
            <a:r>
              <a:rPr lang="en-US" sz="1400" u="sng" dirty="0"/>
              <a:t>An EHT AP that synchronizes to the frequency and time of the Master AP during Multi-AP coordinated </a:t>
            </a:r>
            <a:r>
              <a:rPr lang="en-US" sz="1400" u="sng" dirty="0" smtClean="0"/>
              <a:t>transmission.</a:t>
            </a:r>
          </a:p>
          <a:p>
            <a:pPr marL="457200" lvl="1" indent="0">
              <a:buNone/>
            </a:pPr>
            <a:endParaRPr lang="en-US" sz="1400" u="sng" dirty="0" smtClean="0"/>
          </a:p>
          <a:p>
            <a:pPr marL="0" indent="0">
              <a:buNone/>
            </a:pPr>
            <a:r>
              <a:rPr lang="en-US" sz="1800" dirty="0"/>
              <a:t>Note: </a:t>
            </a:r>
            <a:r>
              <a:rPr lang="en-US" sz="1800" b="0" dirty="0" smtClean="0"/>
              <a:t>If Sharing </a:t>
            </a:r>
            <a:r>
              <a:rPr lang="en-US" sz="1800" b="0" dirty="0"/>
              <a:t>AP is coordinator AP or could be any AP in M-AP-CS is TBD</a:t>
            </a:r>
          </a:p>
          <a:p>
            <a:pPr lvl="1"/>
            <a:endParaRPr lang="en-US" altLang="zh-CN" sz="1200" dirty="0"/>
          </a:p>
          <a:p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501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Multi-AP Operation Procedure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1" y="1700758"/>
            <a:ext cx="7770813" cy="3600450"/>
          </a:xfrm>
        </p:spPr>
        <p:txBody>
          <a:bodyPr/>
          <a:lstStyle/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[7] [10] [1] Discussed the Multi-AP Coordination Procedure and Multi-AP Coordinated Transmission.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[</a:t>
            </a:r>
            <a:r>
              <a:rPr lang="en-US" altLang="zh-CN" sz="2000" dirty="0"/>
              <a:t>4] </a:t>
            </a:r>
            <a:r>
              <a:rPr lang="en-US" altLang="zh-CN" sz="2000" dirty="0" smtClean="0"/>
              <a:t>Introduced </a:t>
            </a:r>
            <a:r>
              <a:rPr lang="en-US" altLang="zh-CN" sz="2000" dirty="0"/>
              <a:t>the setup procedure </a:t>
            </a:r>
            <a:r>
              <a:rPr lang="en-US" altLang="zh-CN" sz="2000" dirty="0" smtClean="0"/>
              <a:t>intended to </a:t>
            </a:r>
            <a:r>
              <a:rPr lang="en-US" altLang="zh-CN" sz="2000" dirty="0"/>
              <a:t>form Multi-AP Coordination group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General definition of the Multi-AP Operation Procedure is required.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484694"/>
            <a:ext cx="535404" cy="184666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11FE087D-535A-4C99-881F-BC3FA048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595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Multi-AP </a:t>
            </a:r>
            <a:r>
              <a:rPr lang="en-US" altLang="zh-CN" dirty="0" smtClean="0"/>
              <a:t>Operation Procedures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188" y="1628800"/>
            <a:ext cx="8094276" cy="460851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000" b="0" dirty="0"/>
              <a:t>Multi-AP Operation </a:t>
            </a:r>
            <a:r>
              <a:rPr lang="en-US" altLang="zh-CN" sz="2000" b="0" dirty="0" smtClean="0"/>
              <a:t>Procedures is composed of three stages:</a:t>
            </a:r>
            <a:endParaRPr lang="en-US" altLang="zh-CN" sz="2000" b="0" dirty="0"/>
          </a:p>
          <a:p>
            <a:r>
              <a:rPr lang="en-US" altLang="zh-CN" sz="1600" dirty="0"/>
              <a:t>Multi-AP Setup </a:t>
            </a:r>
            <a:r>
              <a:rPr lang="en-US" altLang="zh-CN" sz="1600" b="0" dirty="0"/>
              <a:t>- Initiated by the Coordinator AP to establish Multi-AP </a:t>
            </a:r>
            <a:r>
              <a:rPr lang="en-US" altLang="zh-CN" sz="1600" b="0" dirty="0" smtClean="0"/>
              <a:t>Candidate Set </a:t>
            </a:r>
            <a:r>
              <a:rPr lang="en-US" altLang="zh-CN" sz="1600" b="0" dirty="0"/>
              <a:t>with nearby Coordinated AP.  Multi-AP Setup </a:t>
            </a:r>
            <a:r>
              <a:rPr lang="en-US" altLang="zh-CN" sz="1600" b="0" dirty="0" smtClean="0"/>
              <a:t>may </a:t>
            </a:r>
            <a:r>
              <a:rPr lang="en-US" altLang="zh-CN" sz="1600" b="0" dirty="0"/>
              <a:t>includes the exchange of AP capabilities, participating STA, resource sharing etc</a:t>
            </a:r>
            <a:r>
              <a:rPr lang="en-US" altLang="zh-CN" sz="1600" b="0" dirty="0" smtClean="0"/>
              <a:t>.</a:t>
            </a:r>
          </a:p>
          <a:p>
            <a:endParaRPr lang="en-US" altLang="zh-CN" sz="1600" b="0" dirty="0"/>
          </a:p>
          <a:p>
            <a:r>
              <a:rPr lang="en-US" altLang="zh-CN" sz="1600" dirty="0"/>
              <a:t>Multi-AP Coordination</a:t>
            </a:r>
            <a:r>
              <a:rPr lang="en-US" altLang="zh-CN" sz="1600" b="0" dirty="0"/>
              <a:t> </a:t>
            </a:r>
            <a:r>
              <a:rPr lang="en-US" altLang="zh-CN" sz="1600" b="0" dirty="0" smtClean="0"/>
              <a:t>– Initiated by the Sharing AP </a:t>
            </a:r>
            <a:r>
              <a:rPr lang="en-US" altLang="zh-CN" sz="1600" b="0" dirty="0"/>
              <a:t>and </a:t>
            </a:r>
            <a:r>
              <a:rPr lang="en-US" altLang="zh-CN" sz="1600" b="0" dirty="0" smtClean="0"/>
              <a:t>Shared AP to </a:t>
            </a:r>
            <a:r>
              <a:rPr lang="en-US" altLang="zh-CN" sz="1600" b="0" dirty="0"/>
              <a:t>form a </a:t>
            </a:r>
            <a:r>
              <a:rPr lang="en-US" altLang="zh-CN" sz="1600" b="0" dirty="0" smtClean="0"/>
              <a:t>Multi-AP Operation </a:t>
            </a:r>
            <a:r>
              <a:rPr lang="en-US" altLang="zh-CN" sz="1600" b="0" dirty="0"/>
              <a:t>Set and </a:t>
            </a:r>
            <a:r>
              <a:rPr lang="en-US" altLang="zh-CN" sz="1600" b="0" dirty="0" smtClean="0"/>
              <a:t>involves with exchange of the upcoming </a:t>
            </a:r>
            <a:r>
              <a:rPr lang="en-US" altLang="zh-CN" sz="1600" b="0" dirty="0"/>
              <a:t>Multi-AP </a:t>
            </a:r>
            <a:r>
              <a:rPr lang="en-US" altLang="zh-CN" sz="1600" b="0" dirty="0" smtClean="0"/>
              <a:t>Transmission characteristics. </a:t>
            </a:r>
            <a:endParaRPr lang="en-US" altLang="zh-CN" sz="1600" b="0" dirty="0"/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Multi-AP </a:t>
            </a:r>
            <a:r>
              <a:rPr lang="en-US" altLang="zh-CN" sz="1600" dirty="0"/>
              <a:t>Transmission</a:t>
            </a:r>
            <a:r>
              <a:rPr lang="en-US" altLang="zh-CN" sz="1600" b="0" dirty="0"/>
              <a:t> - </a:t>
            </a:r>
            <a:r>
              <a:rPr lang="en-US" altLang="zh-CN" sz="1600" b="0" dirty="0" smtClean="0"/>
              <a:t>A </a:t>
            </a:r>
            <a:r>
              <a:rPr lang="en-US" altLang="zh-CN" sz="1600" b="0" dirty="0"/>
              <a:t>coordinated transmission </a:t>
            </a:r>
            <a:r>
              <a:rPr lang="en-US" altLang="zh-CN" sz="1600" b="0" dirty="0" smtClean="0"/>
              <a:t>within the TXOP was obtained by the Sharing </a:t>
            </a:r>
            <a:r>
              <a:rPr lang="en-US" altLang="zh-CN" sz="1600" b="0" dirty="0"/>
              <a:t>AP </a:t>
            </a:r>
            <a:r>
              <a:rPr lang="en-US" altLang="zh-CN" sz="1600" b="0" dirty="0" smtClean="0"/>
              <a:t>with the </a:t>
            </a:r>
            <a:r>
              <a:rPr lang="en-US" altLang="zh-CN" sz="1600" b="0" dirty="0"/>
              <a:t>Shared AP(s</a:t>
            </a:r>
            <a:r>
              <a:rPr lang="en-US" altLang="zh-CN" sz="1600" b="0" dirty="0" smtClean="0"/>
              <a:t>) to a group of STA(s).</a:t>
            </a:r>
            <a:endParaRPr lang="en-US" altLang="zh-CN" sz="16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1FB173-6EF3-4546-97F3-C704B3CF4D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6464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Multi-AP Operation Procedure 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1746729"/>
            <a:ext cx="65730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 as an example of functions may be used in a coordinated scheme when required (e.g. JT or CBF)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2771800" y="2034556"/>
            <a:ext cx="648072" cy="11444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2630509"/>
            <a:ext cx="8867232" cy="332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89458</TotalTime>
  <Words>1882</Words>
  <Application>Microsoft Office PowerPoint</Application>
  <PresentationFormat>On-screen Show (4:3)</PresentationFormat>
  <Paragraphs>307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宋体</vt:lpstr>
      <vt:lpstr>Arial</vt:lpstr>
      <vt:lpstr>Qualcomm Office Regular</vt:lpstr>
      <vt:lpstr>Qualcomm Regular</vt:lpstr>
      <vt:lpstr>Times New Roman</vt:lpstr>
      <vt:lpstr>802-11-Submission</vt:lpstr>
      <vt:lpstr>Multi-AP Operation - Basic Definition </vt:lpstr>
      <vt:lpstr>Introduction</vt:lpstr>
      <vt:lpstr>Multi-AP Operation Groups</vt:lpstr>
      <vt:lpstr>Multi-AP Candidate Set (M-AP-CS)</vt:lpstr>
      <vt:lpstr>Multi-AP Operation Set (M-AP-OS)</vt:lpstr>
      <vt:lpstr>Roles definitions in Coordinated Multi-AP Operation</vt:lpstr>
      <vt:lpstr>Multi-AP Operation Procedure</vt:lpstr>
      <vt:lpstr>Multi-AP Operation Procedures</vt:lpstr>
      <vt:lpstr>Multi-AP Operation Procedure </vt:lpstr>
      <vt:lpstr>Examples for M-AP-CS and M-AP-OS</vt:lpstr>
      <vt:lpstr>Straw Poll 1 </vt:lpstr>
      <vt:lpstr>Straw Poll 2 </vt:lpstr>
      <vt:lpstr>Straw Poll 3</vt:lpstr>
      <vt:lpstr>Straw Poll 4</vt:lpstr>
      <vt:lpstr>Straw Poll 5</vt:lpstr>
      <vt:lpstr>References</vt:lpstr>
      <vt:lpstr>Backup</vt:lpstr>
      <vt:lpstr>M-AP-CS and Anchor Coordinator </vt:lpstr>
      <vt:lpstr>Considerations to include STA(s) in the  M-AP-CS?</vt:lpstr>
    </vt:vector>
  </TitlesOfParts>
  <Company>Huawei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Multi-AP Basic Coordination set</dc:title>
  <dc:creator>Oren Kedem</dc:creator>
  <cp:keywords>CTPClassification=CTP_NT</cp:keywords>
  <cp:lastModifiedBy>Oren Kedem</cp:lastModifiedBy>
  <cp:revision>1983</cp:revision>
  <cp:lastPrinted>1998-02-10T13:28:06Z</cp:lastPrinted>
  <dcterms:created xsi:type="dcterms:W3CDTF">2004-12-02T14:01:45Z</dcterms:created>
  <dcterms:modified xsi:type="dcterms:W3CDTF">2020-04-15T13:10:04Z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7abeee2e-a05f-479f-88d0-1deda3a82e9c</vt:lpwstr>
  </property>
  <property fmtid="{D5CDD505-2E9C-101B-9397-08002B2CF9AE}" pid="4" name="CTP_TimeStamp">
    <vt:lpwstr>2020-01-16 08:38:35Z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(3)M/zJLLFLYGWyCde7CGDNwWtJYbZVBoMlRG7QhxBWXHDmBS+T3NVzojElDkMF68+OtCZULnW5
t7zcG+FNq91mdZQr8/hmWde7X3b8vOP2TLPj86Sx64KTyPcYZuKshTHYlOMfmq57dPnSsaDR
TIgz44Ck0jkg4JgSS1ZKFMcejs1PRYQcA4Aw1KIuTIj3uVXnJi4UURmpCTCRD3dtrUO+UMFP
AxtPPTjiM80o+/LcBc</vt:lpwstr>
  </property>
  <property fmtid="{D5CDD505-2E9C-101B-9397-08002B2CF9AE}" pid="10" name="_2015_ms_pID_7253431">
    <vt:lpwstr>qy8lPYLNYvtw/6QS0QZRuIBDDLnL7e2Q7RrehUMaJGuBT5MVTFXMvW
jHu+0lpbva+gNXCrUHpAz5faNaz086KFzsRjUTk03KnIx+//xHIdDtiZz43CC/OUlw7mhSVa
Ih+CdwsQjZbn9Cb45iDgQb3ZJFC21t3XzBXX/VYsrdlC/nh4y16ARFbA8OiQzRS42HjKw0o9
daxuEbGPwksgMXbShg9hXDu1hnD6vIgmuo3I</vt:lpwstr>
  </property>
  <property fmtid="{D5CDD505-2E9C-101B-9397-08002B2CF9AE}" pid="11" name="_2015_ms_pID_7253432">
    <vt:lpwstr>mQ==</vt:lpwstr>
  </property>
</Properties>
</file>