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43" r:id="rId3"/>
    <p:sldId id="359" r:id="rId4"/>
    <p:sldId id="360" r:id="rId5"/>
    <p:sldId id="357" r:id="rId6"/>
    <p:sldId id="361" r:id="rId7"/>
    <p:sldId id="362" r:id="rId8"/>
    <p:sldId id="363" r:id="rId9"/>
    <p:sldId id="34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802.11-20/0613-00-00be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AP assisted Non-STR 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834932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1" name="Document" r:id="rId4" imgW="8378250" imgH="4838760" progId="Word.Document.8">
                  <p:embed/>
                </p:oleObj>
              </mc:Choice>
              <mc:Fallback>
                <p:oleObj name="Document" r:id="rId4" imgW="8378250" imgH="4838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links)</a:t>
            </a:r>
          </a:p>
          <a:p>
            <a:r>
              <a:rPr lang="en-US" altLang="zh-CN" dirty="0" smtClean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When the Non-STR STA MLD finishes its transmission on the first link, what should a STA belong to the same MLD do on the second link given that this STA has been deaf on that second link</a:t>
            </a:r>
            <a:r>
              <a:rPr lang="en-US" altLang="zh-CN" sz="1600" dirty="0" smtClean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Rectangle 31"/>
          <p:cNvSpPr/>
          <p:nvPr/>
        </p:nvSpPr>
        <p:spPr bwMode="auto">
          <a:xfrm>
            <a:off x="1963924" y="4952194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" name="Rectangle 60"/>
          <p:cNvSpPr/>
          <p:nvPr/>
        </p:nvSpPr>
        <p:spPr bwMode="auto">
          <a:xfrm>
            <a:off x="1963924" y="6070227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0" name="Rectangle 79"/>
          <p:cNvSpPr/>
          <p:nvPr/>
        </p:nvSpPr>
        <p:spPr bwMode="auto">
          <a:xfrm>
            <a:off x="1860896" y="4800599"/>
            <a:ext cx="778967" cy="1674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27"/>
          <p:cNvCxnSpPr/>
          <p:nvPr/>
        </p:nvCxnSpPr>
        <p:spPr bwMode="auto">
          <a:xfrm>
            <a:off x="2647787" y="526402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Straight Connector 127"/>
          <p:cNvCxnSpPr/>
          <p:nvPr/>
        </p:nvCxnSpPr>
        <p:spPr bwMode="auto">
          <a:xfrm>
            <a:off x="2647787" y="635567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Rectangle 134"/>
          <p:cNvSpPr/>
          <p:nvPr/>
        </p:nvSpPr>
        <p:spPr bwMode="auto">
          <a:xfrm>
            <a:off x="3657600" y="5038013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流程图: 过程 16"/>
          <p:cNvSpPr/>
          <p:nvPr/>
        </p:nvSpPr>
        <p:spPr bwMode="auto">
          <a:xfrm>
            <a:off x="2895600" y="6159688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03791" y="6151557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1596" y="625768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344988" y="627802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22" name="流程图: 过程 21"/>
          <p:cNvSpPr/>
          <p:nvPr/>
        </p:nvSpPr>
        <p:spPr bwMode="auto">
          <a:xfrm>
            <a:off x="6142216" y="6151557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接连接符 23"/>
          <p:cNvCxnSpPr>
            <a:endCxn id="14" idx="1"/>
          </p:cNvCxnSpPr>
          <p:nvPr/>
        </p:nvCxnSpPr>
        <p:spPr bwMode="auto">
          <a:xfrm>
            <a:off x="3200400" y="5145144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1242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H="1">
            <a:off x="32766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34290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7239000" y="50380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7239515" y="61194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802.11-2016 Spec,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STA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shall follow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rule below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STA that is changing from doze to awake state in order to transmit shall perform CCA until a frame </a:t>
            </a:r>
            <a:r>
              <a:rPr lang="en-US" sz="1600" dirty="0" smtClean="0"/>
              <a:t>is detected </a:t>
            </a:r>
            <a:r>
              <a:rPr lang="en-US" sz="1600" dirty="0"/>
              <a:t>by which it can set its NAV, or until a period of time indicated by the </a:t>
            </a:r>
            <a:r>
              <a:rPr lang="en-US" sz="1600" dirty="0" err="1"/>
              <a:t>NAVSyncDelay</a:t>
            </a:r>
            <a:r>
              <a:rPr lang="en-US" sz="1600" dirty="0"/>
              <a:t> from </a:t>
            </a:r>
            <a:r>
              <a:rPr lang="en-US" sz="1600" dirty="0" smtClean="0"/>
              <a:t>the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</a:t>
            </a:r>
            <a:r>
              <a:rPr lang="en-US" sz="1600" dirty="0"/>
              <a:t>primitive has transpired.</a:t>
            </a:r>
            <a:endParaRPr lang="en-US" altLang="zh-CN" sz="1600" dirty="0"/>
          </a:p>
          <a:p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above rule is to first have the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 synchronized to the medium and then access the channel in order to prevent potential collisions with transmissions from hidden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nodes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00047" y="620877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93226" y="4630314"/>
            <a:ext cx="4403053" cy="1747853"/>
            <a:chOff x="4506909" y="4542745"/>
            <a:chExt cx="4403053" cy="1747853"/>
          </a:xfrm>
        </p:grpSpPr>
        <p:sp>
          <p:nvSpPr>
            <p:cNvPr id="9" name="Rectangle 7"/>
            <p:cNvSpPr/>
            <p:nvPr/>
          </p:nvSpPr>
          <p:spPr>
            <a:xfrm>
              <a:off x="5270918" y="4928434"/>
              <a:ext cx="1072737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5592445" y="487382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/>
            <p:nvPr/>
          </p:nvSpPr>
          <p:spPr>
            <a:xfrm>
              <a:off x="6453395" y="5157034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6566318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1"/>
            <p:cNvCxnSpPr/>
            <p:nvPr/>
          </p:nvCxnSpPr>
          <p:spPr>
            <a:xfrm>
              <a:off x="4966118" y="50808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0"/>
            <p:cNvSpPr txBox="1"/>
            <p:nvPr/>
          </p:nvSpPr>
          <p:spPr>
            <a:xfrm>
              <a:off x="4506909" y="485223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STA1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4551364" y="5124024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4"/>
            <p:cNvCxnSpPr/>
            <p:nvPr/>
          </p:nvCxnSpPr>
          <p:spPr>
            <a:xfrm>
              <a:off x="4966118" y="53094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5"/>
            <p:cNvCxnSpPr/>
            <p:nvPr/>
          </p:nvCxnSpPr>
          <p:spPr>
            <a:xfrm>
              <a:off x="4966118" y="55380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TextBox 14"/>
            <p:cNvSpPr txBox="1"/>
            <p:nvPr/>
          </p:nvSpPr>
          <p:spPr>
            <a:xfrm>
              <a:off x="4508918" y="535262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7"/>
            <p:cNvCxnSpPr/>
            <p:nvPr/>
          </p:nvCxnSpPr>
          <p:spPr>
            <a:xfrm flipV="1">
              <a:off x="5575718" y="5538034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6"/>
            <p:cNvSpPr txBox="1"/>
            <p:nvPr/>
          </p:nvSpPr>
          <p:spPr>
            <a:xfrm>
              <a:off x="4661318" y="5733624"/>
              <a:ext cx="13596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STA2:Doze to Awake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1" name="Straight Arrow Connector 19"/>
            <p:cNvCxnSpPr/>
            <p:nvPr/>
          </p:nvCxnSpPr>
          <p:spPr>
            <a:xfrm>
              <a:off x="5575718" y="5652334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22" name="TextBox 18"/>
            <p:cNvSpPr txBox="1"/>
            <p:nvPr/>
          </p:nvSpPr>
          <p:spPr>
            <a:xfrm>
              <a:off x="7064585" y="5541175"/>
              <a:ext cx="18453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latin typeface="Calibri" pitchFamily="34" charset="0"/>
                  <a:cs typeface="Calibri" pitchFamily="34" charset="0"/>
                </a:rPr>
                <a:t>NAVSyncDelay</a:t>
              </a: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105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>= Max PPDU+SIFS+BA (or ACK)</a:t>
              </a:r>
              <a:endParaRPr lang="en-US" sz="105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Arrow Connector 21"/>
            <p:cNvCxnSpPr/>
            <p:nvPr/>
          </p:nvCxnSpPr>
          <p:spPr>
            <a:xfrm flipV="1">
              <a:off x="6453395" y="5337312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2"/>
            <p:cNvCxnSpPr/>
            <p:nvPr/>
          </p:nvCxnSpPr>
          <p:spPr>
            <a:xfrm>
              <a:off x="7074320" y="5538034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5" name="TextBox 21"/>
            <p:cNvSpPr txBox="1"/>
            <p:nvPr/>
          </p:nvSpPr>
          <p:spPr>
            <a:xfrm>
              <a:off x="6109118" y="5690434"/>
              <a:ext cx="262924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</a:t>
              </a:r>
              <a:br>
                <a:rPr lang="en-US" sz="11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transmission in the channel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(synched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7098912" y="5363774"/>
              <a:ext cx="434771" cy="17425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7081315" y="5296735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26"/>
            <p:cNvSpPr/>
            <p:nvPr/>
          </p:nvSpPr>
          <p:spPr>
            <a:xfrm>
              <a:off x="7548451" y="5140618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5"/>
            <p:cNvSpPr txBox="1"/>
            <p:nvPr/>
          </p:nvSpPr>
          <p:spPr>
            <a:xfrm>
              <a:off x="7677789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6"/>
            <p:cNvSpPr txBox="1"/>
            <p:nvPr/>
          </p:nvSpPr>
          <p:spPr>
            <a:xfrm>
              <a:off x="5751781" y="4542745"/>
              <a:ext cx="23567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STA1’s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Straight Arrow Connector 29"/>
            <p:cNvCxnSpPr/>
            <p:nvPr/>
          </p:nvCxnSpPr>
          <p:spPr>
            <a:xfrm flipH="1">
              <a:off x="5955453" y="4776034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401998" y="4550310"/>
            <a:ext cx="3647771" cy="1584176"/>
            <a:chOff x="566465" y="4533595"/>
            <a:chExt cx="3647771" cy="1584176"/>
          </a:xfrm>
        </p:grpSpPr>
        <p:sp>
          <p:nvSpPr>
            <p:cNvPr id="32" name="椭圆 31"/>
            <p:cNvSpPr/>
            <p:nvPr/>
          </p:nvSpPr>
          <p:spPr>
            <a:xfrm>
              <a:off x="602585" y="4569599"/>
              <a:ext cx="2151660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050384" y="4533595"/>
              <a:ext cx="2163852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3281446" y="5216199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549290" y="55469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500047" y="4846323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1359443" y="520419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114285" y="56137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50089" y="564971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2299409" y="4861135"/>
              <a:ext cx="180020" cy="612068"/>
            </a:xfrm>
            <a:prstGeom prst="triangle">
              <a:avLst/>
            </a:prstGeom>
            <a:solidFill>
              <a:srgbClr val="D46C4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67675" y="4912541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39" idx="7"/>
            </p:cNvCxnSpPr>
            <p:nvPr/>
          </p:nvCxnSpPr>
          <p:spPr bwMode="auto">
            <a:xfrm flipV="1">
              <a:off x="1451637" y="4875209"/>
              <a:ext cx="872121" cy="344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直接箭头连接符 50"/>
            <p:cNvCxnSpPr/>
            <p:nvPr/>
          </p:nvCxnSpPr>
          <p:spPr bwMode="auto">
            <a:xfrm flipH="1" flipV="1">
              <a:off x="2508246" y="4912482"/>
              <a:ext cx="860784" cy="3720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2213394" y="5553397"/>
              <a:ext cx="409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616" y="5312843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2</a:t>
              </a:r>
              <a:endParaRPr lang="en-US" sz="1000" dirty="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66465" y="5396804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NAVSyncDelay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24310"/>
            <a:ext cx="7772400" cy="4114800"/>
          </a:xfrm>
        </p:spPr>
        <p:txBody>
          <a:bodyPr/>
          <a:lstStyle/>
          <a:p>
            <a:r>
              <a:rPr lang="en-US" altLang="zh-CN" sz="2000" dirty="0" err="1" smtClean="0"/>
              <a:t>NAVSyncDelay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is proposed to address hidden node </a:t>
            </a:r>
            <a:r>
              <a:rPr lang="en-US" altLang="zh-CN" sz="2000" dirty="0" smtClean="0"/>
              <a:t>problem, and also could be applied for the STA in a Non-STR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Because</a:t>
            </a:r>
            <a:r>
              <a:rPr lang="zh-CN" altLang="en-US" sz="1600" dirty="0"/>
              <a:t> </a:t>
            </a:r>
            <a:r>
              <a:rPr lang="en-US" altLang="zh-CN" sz="1600" dirty="0"/>
              <a:t>of the same application scenario-missing channel state </a:t>
            </a:r>
            <a:r>
              <a:rPr lang="en-US" altLang="zh-CN" sz="1600" dirty="0" smtClean="0"/>
              <a:t>info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AP MLD could assist the STA in Non-STR MLD to access the </a:t>
            </a:r>
            <a:r>
              <a:rPr lang="en-US" altLang="zh-CN" b="1" dirty="0" smtClean="0">
                <a:ea typeface="+mn-ea"/>
                <a:cs typeface="+mn-cs"/>
              </a:rPr>
              <a:t>channel </a:t>
            </a:r>
            <a:r>
              <a:rPr lang="en-US" altLang="zh-CN" b="1" dirty="0">
                <a:ea typeface="+mn-ea"/>
                <a:cs typeface="+mn-cs"/>
              </a:rPr>
              <a:t>quickly as mentioned in reference [1</a:t>
            </a:r>
            <a:r>
              <a:rPr lang="en-US" altLang="zh-CN" b="1" dirty="0" smtClean="0">
                <a:ea typeface="+mn-ea"/>
                <a:cs typeface="+mn-cs"/>
              </a:rPr>
              <a:t>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AP MLD is STR , and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AP MLD could the sense the </a:t>
            </a:r>
            <a:r>
              <a:rPr lang="en-US" altLang="zh-CN" sz="1600" dirty="0" smtClean="0"/>
              <a:t>channel simultaneously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 MLD could exactly know when the STA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Non-STR MLD intends to access the channel, which is different from the existing power save scenario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0" y="4336402"/>
            <a:ext cx="4262381" cy="1999049"/>
            <a:chOff x="4819" y="4365744"/>
            <a:chExt cx="4262381" cy="1999049"/>
          </a:xfrm>
        </p:grpSpPr>
        <p:sp>
          <p:nvSpPr>
            <p:cNvPr id="8" name="Rectangle 7"/>
            <p:cNvSpPr/>
            <p:nvPr/>
          </p:nvSpPr>
          <p:spPr>
            <a:xfrm>
              <a:off x="1991404" y="5277356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104327" y="5168146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814434" y="5201156"/>
              <a:ext cx="2890093" cy="10202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8"/>
            <p:cNvSpPr txBox="1"/>
            <p:nvPr/>
          </p:nvSpPr>
          <p:spPr>
            <a:xfrm>
              <a:off x="44918" y="4972556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 STA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89373" y="5244346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4434" y="5426616"/>
              <a:ext cx="2890093" cy="314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14434" y="5635367"/>
              <a:ext cx="2890093" cy="22989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" name="TextBox 12"/>
            <p:cNvSpPr txBox="1"/>
            <p:nvPr/>
          </p:nvSpPr>
          <p:spPr>
            <a:xfrm>
              <a:off x="4819" y="5475691"/>
              <a:ext cx="9013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 non-STR MLD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113727" y="5658356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4"/>
            <p:cNvSpPr txBox="1"/>
            <p:nvPr/>
          </p:nvSpPr>
          <p:spPr>
            <a:xfrm>
              <a:off x="554930" y="5863967"/>
              <a:ext cx="1013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Intends to </a:t>
              </a:r>
              <a:r>
                <a:rPr lang="en-US" altLang="zh-CN" sz="11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 packet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13727" y="5772656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19" name="TextBox 16"/>
            <p:cNvSpPr txBox="1"/>
            <p:nvPr/>
          </p:nvSpPr>
          <p:spPr>
            <a:xfrm>
              <a:off x="1364676" y="5611281"/>
              <a:ext cx="8691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NAVSyncDealy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188568" y="5457634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612329" y="5658356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2" name="TextBox 19"/>
            <p:cNvSpPr txBox="1"/>
            <p:nvPr/>
          </p:nvSpPr>
          <p:spPr>
            <a:xfrm>
              <a:off x="1556502" y="5933906"/>
              <a:ext cx="27106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 transmission 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289790" y="4663067"/>
              <a:ext cx="2702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STA’s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5" name="Straight Arrow Connector 27"/>
            <p:cNvCxnSpPr/>
            <p:nvPr/>
          </p:nvCxnSpPr>
          <p:spPr>
            <a:xfrm flipH="1">
              <a:off x="1642094" y="4844738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68"/>
            <p:cNvSpPr txBox="1"/>
            <p:nvPr/>
          </p:nvSpPr>
          <p:spPr>
            <a:xfrm>
              <a:off x="69926" y="436574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1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sp>
          <p:nvSpPr>
            <p:cNvPr id="51" name="Rectangle 39"/>
            <p:cNvSpPr/>
            <p:nvPr/>
          </p:nvSpPr>
          <p:spPr>
            <a:xfrm>
              <a:off x="2994267" y="5473295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24"/>
            <p:cNvSpPr/>
            <p:nvPr/>
          </p:nvSpPr>
          <p:spPr>
            <a:xfrm>
              <a:off x="1439567" y="5021547"/>
              <a:ext cx="418421" cy="19517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2667000" y="5564373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H="1">
              <a:off x="2609612" y="554796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721657" y="5559111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830984" y="556173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组合 76"/>
          <p:cNvGrpSpPr/>
          <p:nvPr/>
        </p:nvGrpSpPr>
        <p:grpSpPr>
          <a:xfrm>
            <a:off x="4419651" y="4429280"/>
            <a:ext cx="3896820" cy="1998023"/>
            <a:chOff x="4369174" y="4361524"/>
            <a:chExt cx="3896820" cy="1998023"/>
          </a:xfrm>
        </p:grpSpPr>
        <p:sp>
          <p:nvSpPr>
            <p:cNvPr id="48" name="TextBox 112"/>
            <p:cNvSpPr txBox="1"/>
            <p:nvPr/>
          </p:nvSpPr>
          <p:spPr>
            <a:xfrm>
              <a:off x="4400896" y="436152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2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4369174" y="4679722"/>
              <a:ext cx="3896820" cy="1679825"/>
              <a:chOff x="4369174" y="4679722"/>
              <a:chExt cx="3896820" cy="1679825"/>
            </a:xfrm>
          </p:grpSpPr>
          <p:sp>
            <p:nvSpPr>
              <p:cNvPr id="30" name="TextBox 41"/>
              <p:cNvSpPr txBox="1"/>
              <p:nvPr/>
            </p:nvSpPr>
            <p:spPr>
              <a:xfrm>
                <a:off x="5941053" y="5897882"/>
                <a:ext cx="2324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err="1" smtClean="0">
                    <a:solidFill>
                      <a:srgbClr val="FF0000"/>
                    </a:solidFill>
                    <a:cs typeface="Calibri" pitchFamily="34" charset="0"/>
                  </a:rPr>
                  <a:t>Backoff</a:t>
                </a:r>
                <a:r>
                  <a:rPr lang="en-US" altLang="zh-CN" sz="1200" dirty="0" smtClean="0">
                    <a:solidFill>
                      <a:srgbClr val="FF0000"/>
                    </a:solidFill>
                    <a:cs typeface="Calibri" pitchFamily="34" charset="0"/>
                  </a:rPr>
                  <a:t> is pending although the channel is idle</a:t>
                </a:r>
                <a:r>
                  <a:rPr lang="en-US" sz="1200" dirty="0" smtClean="0">
                    <a:solidFill>
                      <a:srgbClr val="FF0000"/>
                    </a:solidFill>
                    <a:cs typeface="Calibri" pitchFamily="34" charset="0"/>
                  </a:rPr>
                  <a:t>.</a:t>
                </a:r>
                <a:endParaRPr lang="en-US" sz="1200" dirty="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cxnSp>
            <p:nvCxnSpPr>
              <p:cNvPr id="31" name="Straight Arrow Connector 28"/>
              <p:cNvCxnSpPr/>
              <p:nvPr/>
            </p:nvCxnSpPr>
            <p:spPr>
              <a:xfrm>
                <a:off x="4946797" y="51073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32" name="TextBox 93"/>
              <p:cNvSpPr txBox="1"/>
              <p:nvPr/>
            </p:nvSpPr>
            <p:spPr>
              <a:xfrm>
                <a:off x="4396520" y="4863241"/>
                <a:ext cx="76495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Other STA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TextBox 94"/>
              <p:cNvSpPr txBox="1"/>
              <p:nvPr/>
            </p:nvSpPr>
            <p:spPr>
              <a:xfrm>
                <a:off x="4532043" y="5150517"/>
                <a:ext cx="33855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AP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4" name="Straight Arrow Connector 31"/>
              <p:cNvCxnSpPr/>
              <p:nvPr/>
            </p:nvCxnSpPr>
            <p:spPr>
              <a:xfrm>
                <a:off x="4946797" y="53359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Straight Arrow Connector 32"/>
              <p:cNvCxnSpPr/>
              <p:nvPr/>
            </p:nvCxnSpPr>
            <p:spPr>
              <a:xfrm>
                <a:off x="4946797" y="55645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Arrow Connector 34"/>
              <p:cNvCxnSpPr/>
              <p:nvPr/>
            </p:nvCxnSpPr>
            <p:spPr>
              <a:xfrm flipV="1">
                <a:off x="5556397" y="5564527"/>
                <a:ext cx="0" cy="228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Straight Arrow Connector 36"/>
              <p:cNvCxnSpPr/>
              <p:nvPr/>
            </p:nvCxnSpPr>
            <p:spPr>
              <a:xfrm>
                <a:off x="5556397" y="5678827"/>
                <a:ext cx="149860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tailEnd type="arrow"/>
              </a:ln>
              <a:effectLst/>
            </p:spPr>
          </p:cxnSp>
          <p:sp>
            <p:nvSpPr>
              <p:cNvPr id="40" name="TextBox 101"/>
              <p:cNvSpPr txBox="1"/>
              <p:nvPr/>
            </p:nvSpPr>
            <p:spPr>
              <a:xfrm>
                <a:off x="5842262" y="5523282"/>
                <a:ext cx="8691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latin typeface="Calibri" pitchFamily="34" charset="0"/>
                    <a:cs typeface="Calibri" pitchFamily="34" charset="0"/>
                  </a:rPr>
                  <a:t>NAVSyncDealy</a:t>
                </a:r>
                <a:endParaRPr lang="en-US" sz="9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38"/>
              <p:cNvCxnSpPr/>
              <p:nvPr/>
            </p:nvCxnSpPr>
            <p:spPr>
              <a:xfrm>
                <a:off x="7054999" y="5564527"/>
                <a:ext cx="0" cy="26475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3" name="Straight Arrow Connector 44"/>
              <p:cNvCxnSpPr/>
              <p:nvPr/>
            </p:nvCxnSpPr>
            <p:spPr>
              <a:xfrm flipH="1" flipV="1">
                <a:off x="6304430" y="5678390"/>
                <a:ext cx="264310" cy="237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5"/>
              <p:cNvCxnSpPr/>
              <p:nvPr/>
            </p:nvCxnSpPr>
            <p:spPr>
              <a:xfrm>
                <a:off x="5556397" y="4875586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5" name="Straight Connector 46"/>
              <p:cNvCxnSpPr/>
              <p:nvPr/>
            </p:nvCxnSpPr>
            <p:spPr>
              <a:xfrm>
                <a:off x="8146041" y="4930037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sp>
            <p:nvSpPr>
              <p:cNvPr id="46" name="TextBox 110"/>
              <p:cNvSpPr txBox="1"/>
              <p:nvPr/>
            </p:nvSpPr>
            <p:spPr>
              <a:xfrm>
                <a:off x="6188510" y="4679722"/>
                <a:ext cx="118013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latin typeface="Calibri" pitchFamily="34" charset="0"/>
                    <a:cs typeface="Calibri" pitchFamily="34" charset="0"/>
                  </a:rPr>
                  <a:t>STA2 stays awake</a:t>
                </a:r>
                <a:endParaRPr lang="en-US" sz="105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7" name="Straight Arrow Connector 48"/>
              <p:cNvCxnSpPr/>
              <p:nvPr/>
            </p:nvCxnSpPr>
            <p:spPr>
              <a:xfrm>
                <a:off x="5556397" y="4933638"/>
                <a:ext cx="258964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7" name="TextBox 14"/>
              <p:cNvSpPr txBox="1"/>
              <p:nvPr/>
            </p:nvSpPr>
            <p:spPr>
              <a:xfrm>
                <a:off x="4927557" y="5712868"/>
                <a:ext cx="1013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Intends to </a:t>
                </a:r>
                <a:r>
                  <a:rPr lang="en-US" altLang="zh-CN" sz="1100" dirty="0" err="1" smtClean="0">
                    <a:latin typeface="Calibri" pitchFamily="34" charset="0"/>
                    <a:cs typeface="Calibri" pitchFamily="34" charset="0"/>
                  </a:rPr>
                  <a:t>tx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 packet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TextBox 12"/>
              <p:cNvSpPr txBox="1"/>
              <p:nvPr/>
            </p:nvSpPr>
            <p:spPr>
              <a:xfrm>
                <a:off x="4369174" y="5392273"/>
                <a:ext cx="9013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 non-STR MLD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Rectangle 39"/>
            <p:cNvSpPr/>
            <p:nvPr/>
          </p:nvSpPr>
          <p:spPr>
            <a:xfrm>
              <a:off x="7464111" y="5351414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136844" y="5442492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7079456" y="542608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7191501" y="5437230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7300828" y="543985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3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reference [1], it provides 3 options to address it</a:t>
            </a:r>
          </a:p>
          <a:p>
            <a:r>
              <a:rPr lang="en-US" altLang="zh-CN" dirty="0"/>
              <a:t>Opt 1: use </a:t>
            </a:r>
            <a:r>
              <a:rPr lang="en-US" altLang="zh-CN" dirty="0" err="1"/>
              <a:t>countdown_prohibit</a:t>
            </a:r>
            <a:r>
              <a:rPr lang="en-US" altLang="zh-CN" dirty="0"/>
              <a:t> timer like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Delay </a:t>
            </a:r>
            <a:r>
              <a:rPr lang="en-US" altLang="zh-CN" dirty="0"/>
              <a:t>what we have for the STA in power </a:t>
            </a:r>
            <a:r>
              <a:rPr lang="en-US" altLang="zh-CN" dirty="0" smtClean="0"/>
              <a:t>save mode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Fixed time will waste spectrum resource when the second link is idle</a:t>
            </a:r>
          </a:p>
          <a:p>
            <a:r>
              <a:rPr lang="en-US" altLang="zh-CN" dirty="0" smtClean="0"/>
              <a:t>Opt </a:t>
            </a:r>
            <a:r>
              <a:rPr lang="en-US" altLang="zh-CN" dirty="0"/>
              <a:t>2: Lower ED </a:t>
            </a:r>
            <a:r>
              <a:rPr lang="en-US" altLang="zh-CN" dirty="0" smtClean="0"/>
              <a:t>level (-82dBm)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Can not address the issue-miss NAV info in the second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False alarm issue</a:t>
            </a:r>
            <a:endParaRPr lang="en-US" altLang="zh-CN" sz="1600" dirty="0"/>
          </a:p>
          <a:p>
            <a:r>
              <a:rPr lang="en-US" altLang="zh-CN" dirty="0"/>
              <a:t>Opt 3: Cross-Link NAV sent by AP MLD in one link for another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fancy design, need to change the change existing frame format, such as BA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Asymmetric NAV info between AP and STA, it could be ignored because it is not typical case</a:t>
            </a:r>
          </a:p>
          <a:p>
            <a:endParaRPr lang="en-US" altLang="zh-CN" b="0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that AP MLD assists the STA in a </a:t>
            </a:r>
            <a:r>
              <a:rPr lang="en-US" altLang="zh-CN" sz="2000" dirty="0" smtClean="0"/>
              <a:t>Non-STR </a:t>
            </a:r>
            <a:r>
              <a:rPr lang="en-US" altLang="zh-CN" sz="2000" dirty="0" smtClean="0"/>
              <a:t>MLD to access the channel when the channel is idle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AP 2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2 in the Non-STR </a:t>
            </a:r>
            <a:r>
              <a:rPr lang="en-US" altLang="zh-CN" sz="1600" dirty="0" smtClean="0"/>
              <a:t>MLD when it receives the request from STA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TBD for short frame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833388" y="404716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706061" y="406395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833388" y="539073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706061" y="54075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696342" y="3910273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603033" y="388178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63555" y="41990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941369" y="516773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577925" y="5198533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Short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611711" y="4919306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39301" y="4175440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979198" y="5849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4" name="直接连接符 33"/>
          <p:cNvCxnSpPr>
            <a:endCxn id="23" idx="1"/>
          </p:cNvCxnSpPr>
          <p:nvPr/>
        </p:nvCxnSpPr>
        <p:spPr bwMode="auto">
          <a:xfrm flipV="1">
            <a:off x="4266269" y="5334789"/>
            <a:ext cx="311656" cy="1359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 bwMode="auto">
          <a:xfrm flipH="1" flipV="1">
            <a:off x="4180722" y="520170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4327542" y="520263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455835" y="519667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752366" y="5569395"/>
            <a:ext cx="1027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No transmission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09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 </a:t>
            </a:r>
            <a:r>
              <a:rPr lang="en-US" altLang="zh-CN" sz="2000" dirty="0" smtClean="0"/>
              <a:t>that 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does nothing when </a:t>
            </a:r>
            <a:r>
              <a:rPr lang="en-US" altLang="zh-CN" sz="2000" dirty="0"/>
              <a:t>the channel is </a:t>
            </a:r>
            <a:r>
              <a:rPr lang="en-US" altLang="zh-CN" sz="2000" dirty="0" smtClean="0"/>
              <a:t>busy as long as busy time beyond the </a:t>
            </a:r>
            <a:r>
              <a:rPr lang="en-US" altLang="zh-CN" sz="2000" dirty="0" err="1" smtClean="0"/>
              <a:t>NAVSyncDelay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STA 2 </a:t>
            </a:r>
            <a:r>
              <a:rPr lang="en-US" altLang="zh-CN" sz="1600" dirty="0"/>
              <a:t>in 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Or the frame sent in the link 2 sets STA 2’s NAV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126531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27887" y="53810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4119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1113" y="381976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8054" y="41893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52" y="49051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35868" y="51580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212470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49956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4" name="Rectangle 134"/>
          <p:cNvSpPr/>
          <p:nvPr/>
        </p:nvSpPr>
        <p:spPr bwMode="auto">
          <a:xfrm>
            <a:off x="6349874" y="4940866"/>
            <a:ext cx="4987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497183" y="4284583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663690" y="4173326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929128" y="5218042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548668" y="3887893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1941820" y="5808579"/>
            <a:ext cx="5417485" cy="6466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891681" y="5587200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873697" y="58400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1938303" y="5864668"/>
            <a:ext cx="5605497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384024" y="56776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39" name="Rectangle 134"/>
          <p:cNvSpPr/>
          <p:nvPr/>
        </p:nvSpPr>
        <p:spPr bwMode="auto">
          <a:xfrm>
            <a:off x="4065163" y="5578444"/>
            <a:ext cx="126883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36"/>
          <p:cNvSpPr/>
          <p:nvPr/>
        </p:nvSpPr>
        <p:spPr bwMode="auto">
          <a:xfrm>
            <a:off x="5494551" y="5873246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4021664" y="4995647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363196" y="5000293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4548498" y="481026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9" name="直接连接符 48"/>
          <p:cNvCxnSpPr>
            <a:endCxn id="24" idx="1"/>
          </p:cNvCxnSpPr>
          <p:nvPr/>
        </p:nvCxnSpPr>
        <p:spPr bwMode="auto">
          <a:xfrm>
            <a:off x="5943600" y="5076668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5852525" y="507666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6024084" y="508717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6175438" y="508230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4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AP in MLD assists the STA in Non-STR MLD to access the channel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AP in MLD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Non-STR MLD when the channel is </a:t>
            </a:r>
            <a:r>
              <a:rPr lang="en-US" altLang="zh-CN" sz="1600" dirty="0" smtClean="0"/>
              <a:t>idle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 when the channel is busy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802.11-20/0444r1 MLA </a:t>
            </a:r>
            <a:r>
              <a:rPr lang="en-US" altLang="zh-CN" dirty="0" smtClean="0"/>
              <a:t>non-STR </a:t>
            </a:r>
            <a:r>
              <a:rPr lang="en-US" altLang="zh-CN" dirty="0" smtClean="0"/>
              <a:t>STA EDCA rules after self interference</a:t>
            </a:r>
          </a:p>
          <a:p>
            <a:r>
              <a:rPr lang="en-US" altLang="zh-CN" dirty="0" smtClean="0"/>
              <a:t>[2]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71737</TotalTime>
  <Words>845</Words>
  <Application>Microsoft Office PowerPoint</Application>
  <PresentationFormat>全屏显示(4:3)</PresentationFormat>
  <Paragraphs>165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MS PGothic</vt:lpstr>
      <vt:lpstr>Arial</vt:lpstr>
      <vt:lpstr>Calibri</vt:lpstr>
      <vt:lpstr>Times New Roman</vt:lpstr>
      <vt:lpstr>802-11-Submission</vt:lpstr>
      <vt:lpstr>Document</vt:lpstr>
      <vt:lpstr>AP assisted Non-STR behavior</vt:lpstr>
      <vt:lpstr>Background</vt:lpstr>
      <vt:lpstr>Background</vt:lpstr>
      <vt:lpstr>NAVSyncDelay</vt:lpstr>
      <vt:lpstr>Recap</vt:lpstr>
      <vt:lpstr>AP assisted Non-STR behavior</vt:lpstr>
      <vt:lpstr>AP assisted Non-STR behavior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550</cp:revision>
  <cp:lastPrinted>1998-02-10T13:28:06Z</cp:lastPrinted>
  <dcterms:created xsi:type="dcterms:W3CDTF">2013-11-12T18:41:50Z</dcterms:created>
  <dcterms:modified xsi:type="dcterms:W3CDTF">2020-04-15T12:42:36Z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1581939127</vt:lpwstr>
  </property>
</Properties>
</file>