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343" r:id="rId3"/>
    <p:sldId id="359" r:id="rId4"/>
    <p:sldId id="360" r:id="rId5"/>
    <p:sldId id="357" r:id="rId6"/>
    <p:sldId id="361" r:id="rId7"/>
    <p:sldId id="362" r:id="rId8"/>
    <p:sldId id="363" r:id="rId9"/>
    <p:sldId id="348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690"/>
    <a:srgbClr val="FD9491"/>
    <a:srgbClr val="DFB7D9"/>
    <a:srgbClr val="C2C2FE"/>
    <a:srgbClr val="1E1EFA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4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802.11-20/0613-00-00be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 smtClean="0">
                <a:solidFill>
                  <a:schemeClr val="tx1"/>
                </a:solidFill>
              </a:rPr>
              <a:t>AP assisted Non-STR behavior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</a:t>
            </a:r>
            <a:r>
              <a:rPr lang="en-US" altLang="zh-CN" sz="2000" b="0" dirty="0" smtClean="0"/>
              <a:t>04</a:t>
            </a:r>
            <a:r>
              <a:rPr lang="en-US" sz="2000" b="0" dirty="0" smtClean="0"/>
              <a:t>-01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7834932"/>
              </p:ext>
            </p:extLst>
          </p:nvPr>
        </p:nvGraphicFramePr>
        <p:xfrm>
          <a:off x="1139825" y="2555875"/>
          <a:ext cx="6932613" cy="399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1" name="Document" r:id="rId4" imgW="8378250" imgH="4838760" progId="Word.Document.8">
                  <p:embed/>
                </p:oleObj>
              </mc:Choice>
              <mc:Fallback>
                <p:oleObj name="Document" r:id="rId4" imgW="8378250" imgH="48387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825" y="2555875"/>
                        <a:ext cx="6932613" cy="3992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2"/>
                </a:solidFill>
              </a:rPr>
              <a:t>Non-STR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An MLD that is not capable of simultaneous </a:t>
            </a:r>
            <a:r>
              <a:rPr lang="en-US" altLang="zh-CN" sz="1600" dirty="0" err="1"/>
              <a:t>Tx</a:t>
            </a:r>
            <a:r>
              <a:rPr lang="en-US" altLang="zh-CN" sz="1600" dirty="0"/>
              <a:t>/Rx on multiple links for the given set of links (i.e., it can only do </a:t>
            </a:r>
            <a:r>
              <a:rPr lang="en-US" altLang="zh-CN" sz="1600" dirty="0" err="1"/>
              <a:t>Tx</a:t>
            </a:r>
            <a:r>
              <a:rPr lang="en-US" altLang="zh-CN" sz="1600" dirty="0"/>
              <a:t>/</a:t>
            </a:r>
            <a:r>
              <a:rPr lang="en-US" altLang="zh-CN" sz="1600" dirty="0" err="1"/>
              <a:t>Tx</a:t>
            </a:r>
            <a:r>
              <a:rPr lang="en-US" altLang="zh-CN" sz="1600" dirty="0"/>
              <a:t> or Rx/Rx on all links)</a:t>
            </a:r>
          </a:p>
          <a:p>
            <a:r>
              <a:rPr lang="en-US" altLang="zh-CN" dirty="0" smtClean="0"/>
              <a:t>Problem statement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When the Non-STR STA MLD finishes its transmission on the first link, what should a STA belong to the same MLD do on the second link given that this STA has been deaf on that second link</a:t>
            </a:r>
            <a:r>
              <a:rPr lang="en-US" altLang="zh-CN" sz="1600" dirty="0" smtClean="0"/>
              <a:t>?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This problem is similar to what a STA changing from doze state to awake state meets. </a:t>
            </a:r>
            <a:endParaRPr lang="en-US" altLang="zh-CN" sz="1600" dirty="0"/>
          </a:p>
          <a:p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8" name="Rectangle 31"/>
          <p:cNvSpPr/>
          <p:nvPr/>
        </p:nvSpPr>
        <p:spPr bwMode="auto">
          <a:xfrm>
            <a:off x="1963924" y="4952194"/>
            <a:ext cx="583183" cy="311832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9" name="Rectangle 60"/>
          <p:cNvSpPr/>
          <p:nvPr/>
        </p:nvSpPr>
        <p:spPr bwMode="auto">
          <a:xfrm>
            <a:off x="1963924" y="6070227"/>
            <a:ext cx="583183" cy="311832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10" name="Rectangle 79"/>
          <p:cNvSpPr/>
          <p:nvPr/>
        </p:nvSpPr>
        <p:spPr bwMode="auto">
          <a:xfrm>
            <a:off x="1860896" y="4800599"/>
            <a:ext cx="778967" cy="1674813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noProof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Non-STR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27"/>
          <p:cNvCxnSpPr/>
          <p:nvPr/>
        </p:nvCxnSpPr>
        <p:spPr bwMode="auto">
          <a:xfrm>
            <a:off x="2647787" y="5264026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13" name="Straight Connector 127"/>
          <p:cNvCxnSpPr/>
          <p:nvPr/>
        </p:nvCxnSpPr>
        <p:spPr bwMode="auto">
          <a:xfrm>
            <a:off x="2647787" y="6355676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14" name="Rectangle 134"/>
          <p:cNvSpPr/>
          <p:nvPr/>
        </p:nvSpPr>
        <p:spPr bwMode="auto">
          <a:xfrm>
            <a:off x="3657600" y="5038013"/>
            <a:ext cx="2378796" cy="226012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Packet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流程图: 过程 16"/>
          <p:cNvSpPr/>
          <p:nvPr/>
        </p:nvSpPr>
        <p:spPr bwMode="auto">
          <a:xfrm>
            <a:off x="2895600" y="6159688"/>
            <a:ext cx="1449388" cy="195989"/>
          </a:xfrm>
          <a:prstGeom prst="flowChartProces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CCA busy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703791" y="6151557"/>
            <a:ext cx="914400" cy="230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Deaf period</a:t>
            </a:r>
            <a:endParaRPr lang="zh-CN" altLang="en-US" dirty="0"/>
          </a:p>
        </p:txBody>
      </p:sp>
      <p:cxnSp>
        <p:nvCxnSpPr>
          <p:cNvPr id="20" name="直接连接符 19"/>
          <p:cNvCxnSpPr/>
          <p:nvPr/>
        </p:nvCxnSpPr>
        <p:spPr bwMode="auto">
          <a:xfrm>
            <a:off x="5731596" y="6257682"/>
            <a:ext cx="304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cxnSp>
        <p:nvCxnSpPr>
          <p:cNvPr id="21" name="直接连接符 20"/>
          <p:cNvCxnSpPr/>
          <p:nvPr/>
        </p:nvCxnSpPr>
        <p:spPr bwMode="auto">
          <a:xfrm>
            <a:off x="4344988" y="6278021"/>
            <a:ext cx="304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sm" len="sm"/>
            <a:tailEnd type="none" w="sm" len="sm"/>
          </a:ln>
          <a:effectLst/>
        </p:spPr>
      </p:cxnSp>
      <p:sp>
        <p:nvSpPr>
          <p:cNvPr id="22" name="流程图: 过程 21"/>
          <p:cNvSpPr/>
          <p:nvPr/>
        </p:nvSpPr>
        <p:spPr bwMode="auto">
          <a:xfrm>
            <a:off x="6142216" y="6151557"/>
            <a:ext cx="563576" cy="204120"/>
          </a:xfrm>
          <a:prstGeom prst="flowChartProcess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???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4" name="直接连接符 23"/>
          <p:cNvCxnSpPr>
            <a:endCxn id="14" idx="1"/>
          </p:cNvCxnSpPr>
          <p:nvPr/>
        </p:nvCxnSpPr>
        <p:spPr bwMode="auto">
          <a:xfrm>
            <a:off x="3200400" y="5145144"/>
            <a:ext cx="457200" cy="58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直接连接符 25"/>
          <p:cNvCxnSpPr/>
          <p:nvPr/>
        </p:nvCxnSpPr>
        <p:spPr bwMode="auto">
          <a:xfrm flipH="1">
            <a:off x="3124200" y="5145144"/>
            <a:ext cx="76200" cy="11888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直接连接符 27"/>
          <p:cNvCxnSpPr/>
          <p:nvPr/>
        </p:nvCxnSpPr>
        <p:spPr bwMode="auto">
          <a:xfrm flipH="1">
            <a:off x="3276600" y="5145144"/>
            <a:ext cx="76200" cy="11888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直接连接符 29"/>
          <p:cNvCxnSpPr/>
          <p:nvPr/>
        </p:nvCxnSpPr>
        <p:spPr bwMode="auto">
          <a:xfrm flipH="1">
            <a:off x="3429000" y="5145144"/>
            <a:ext cx="76200" cy="11888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2" name="文本框 31"/>
          <p:cNvSpPr txBox="1"/>
          <p:nvPr/>
        </p:nvSpPr>
        <p:spPr>
          <a:xfrm>
            <a:off x="7239000" y="5038013"/>
            <a:ext cx="762000" cy="230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Link 1</a:t>
            </a:r>
            <a:endParaRPr lang="zh-CN" altLang="en-US" dirty="0"/>
          </a:p>
        </p:txBody>
      </p:sp>
      <p:sp>
        <p:nvSpPr>
          <p:cNvPr id="33" name="文本框 32"/>
          <p:cNvSpPr txBox="1"/>
          <p:nvPr/>
        </p:nvSpPr>
        <p:spPr>
          <a:xfrm>
            <a:off x="7239515" y="6119413"/>
            <a:ext cx="762000" cy="230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Link 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5135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In 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802.11-2016 Spec, </a:t>
            </a:r>
            <a:r>
              <a:rPr lang="en-US" altLang="zh-CN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a STA 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shall follow </a:t>
            </a:r>
            <a:r>
              <a:rPr lang="en-US" altLang="zh-CN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the rule below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:</a:t>
            </a:r>
          </a:p>
          <a:p>
            <a:pPr lvl="1"/>
            <a:r>
              <a:rPr lang="en-US" sz="1600" dirty="0" smtClean="0"/>
              <a:t>A </a:t>
            </a:r>
            <a:r>
              <a:rPr lang="en-US" sz="1600" dirty="0"/>
              <a:t>STA that is changing from doze to awake state in order to transmit shall perform CCA until a frame </a:t>
            </a:r>
            <a:r>
              <a:rPr lang="en-US" sz="1600" dirty="0" smtClean="0"/>
              <a:t>is detected </a:t>
            </a:r>
            <a:r>
              <a:rPr lang="en-US" sz="1600" dirty="0"/>
              <a:t>by which it can set its NAV, or until a period of time indicated by the </a:t>
            </a:r>
            <a:r>
              <a:rPr lang="en-US" sz="1600" dirty="0" err="1"/>
              <a:t>NAVSyncDelay</a:t>
            </a:r>
            <a:r>
              <a:rPr lang="en-US" sz="1600" dirty="0"/>
              <a:t> from </a:t>
            </a:r>
            <a:r>
              <a:rPr lang="en-US" sz="1600" dirty="0" smtClean="0"/>
              <a:t>the MLME-</a:t>
            </a:r>
            <a:r>
              <a:rPr lang="en-US" sz="1600" dirty="0" err="1" smtClean="0"/>
              <a:t>JOIN.request</a:t>
            </a:r>
            <a:r>
              <a:rPr lang="en-US" sz="1600" dirty="0" smtClean="0"/>
              <a:t> </a:t>
            </a:r>
            <a:r>
              <a:rPr lang="en-US" sz="1600" dirty="0"/>
              <a:t>primitive has transpired.</a:t>
            </a:r>
            <a:endParaRPr lang="en-US" altLang="zh-CN" sz="1600" dirty="0"/>
          </a:p>
          <a:p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The above rule is to first have the </a:t>
            </a:r>
            <a:r>
              <a:rPr lang="en-US" altLang="zh-CN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STA synchronized to the medium and then access the channel in order to prevent potential collisions with transmissions from hidden 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nodes</a:t>
            </a:r>
          </a:p>
          <a:p>
            <a:endParaRPr lang="en-US" altLang="zh-CN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TextBox 4"/>
          <p:cNvSpPr txBox="1"/>
          <p:nvPr/>
        </p:nvSpPr>
        <p:spPr>
          <a:xfrm>
            <a:off x="1500047" y="6208770"/>
            <a:ext cx="15311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STA1 hidden from STA2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4593226" y="4630314"/>
            <a:ext cx="4403053" cy="1747853"/>
            <a:chOff x="4506909" y="4542745"/>
            <a:chExt cx="4403053" cy="1747853"/>
          </a:xfrm>
        </p:grpSpPr>
        <p:sp>
          <p:nvSpPr>
            <p:cNvPr id="9" name="Rectangle 7"/>
            <p:cNvSpPr/>
            <p:nvPr/>
          </p:nvSpPr>
          <p:spPr>
            <a:xfrm>
              <a:off x="5270918" y="4928434"/>
              <a:ext cx="1072737" cy="15240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TextBox 6"/>
            <p:cNvSpPr txBox="1"/>
            <p:nvPr/>
          </p:nvSpPr>
          <p:spPr>
            <a:xfrm>
              <a:off x="5592445" y="4873829"/>
              <a:ext cx="45236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Data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1" name="Rectangle 9"/>
            <p:cNvSpPr/>
            <p:nvPr/>
          </p:nvSpPr>
          <p:spPr>
            <a:xfrm>
              <a:off x="6453395" y="5157034"/>
              <a:ext cx="189123" cy="15240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" name="TextBox 8"/>
            <p:cNvSpPr txBox="1"/>
            <p:nvPr/>
          </p:nvSpPr>
          <p:spPr>
            <a:xfrm>
              <a:off x="6566318" y="5047824"/>
              <a:ext cx="38985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err="1" smtClean="0">
                  <a:latin typeface="Calibri" pitchFamily="34" charset="0"/>
                  <a:cs typeface="Calibri" pitchFamily="34" charset="0"/>
                </a:rPr>
                <a:t>Ack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3" name="Straight Arrow Connector 11"/>
            <p:cNvCxnSpPr/>
            <p:nvPr/>
          </p:nvCxnSpPr>
          <p:spPr>
            <a:xfrm>
              <a:off x="4966118" y="5080834"/>
              <a:ext cx="32004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14" name="TextBox 10"/>
            <p:cNvSpPr txBox="1"/>
            <p:nvPr/>
          </p:nvSpPr>
          <p:spPr>
            <a:xfrm>
              <a:off x="4506909" y="4852234"/>
              <a:ext cx="47160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STA1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5" name="TextBox 11"/>
            <p:cNvSpPr txBox="1"/>
            <p:nvPr/>
          </p:nvSpPr>
          <p:spPr>
            <a:xfrm>
              <a:off x="4551364" y="5124024"/>
              <a:ext cx="33855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AP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6" name="Straight Arrow Connector 14"/>
            <p:cNvCxnSpPr/>
            <p:nvPr/>
          </p:nvCxnSpPr>
          <p:spPr>
            <a:xfrm>
              <a:off x="4966118" y="5309434"/>
              <a:ext cx="32004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7" name="Straight Arrow Connector 15"/>
            <p:cNvCxnSpPr/>
            <p:nvPr/>
          </p:nvCxnSpPr>
          <p:spPr>
            <a:xfrm>
              <a:off x="4966118" y="5538034"/>
              <a:ext cx="32004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18" name="TextBox 14"/>
            <p:cNvSpPr txBox="1"/>
            <p:nvPr/>
          </p:nvSpPr>
          <p:spPr>
            <a:xfrm>
              <a:off x="4508918" y="5352624"/>
              <a:ext cx="47160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9" name="Straight Arrow Connector 17"/>
            <p:cNvCxnSpPr/>
            <p:nvPr/>
          </p:nvCxnSpPr>
          <p:spPr>
            <a:xfrm flipV="1">
              <a:off x="5575718" y="5538034"/>
              <a:ext cx="0" cy="2286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20" name="TextBox 16"/>
            <p:cNvSpPr txBox="1"/>
            <p:nvPr/>
          </p:nvSpPr>
          <p:spPr>
            <a:xfrm>
              <a:off x="4661318" y="5733624"/>
              <a:ext cx="135966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STA2:Doze to Awake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21" name="Straight Arrow Connector 19"/>
            <p:cNvCxnSpPr/>
            <p:nvPr/>
          </p:nvCxnSpPr>
          <p:spPr>
            <a:xfrm>
              <a:off x="5575718" y="5652334"/>
              <a:ext cx="1498602" cy="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  <a:tailEnd type="arrow"/>
            </a:ln>
            <a:effectLst/>
          </p:spPr>
        </p:cxnSp>
        <p:sp>
          <p:nvSpPr>
            <p:cNvPr id="22" name="TextBox 18"/>
            <p:cNvSpPr txBox="1"/>
            <p:nvPr/>
          </p:nvSpPr>
          <p:spPr>
            <a:xfrm>
              <a:off x="7064585" y="5541175"/>
              <a:ext cx="1845377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err="1" smtClean="0">
                  <a:latin typeface="Calibri" pitchFamily="34" charset="0"/>
                  <a:cs typeface="Calibri" pitchFamily="34" charset="0"/>
                </a:rPr>
                <a:t>NAVSyncDelay</a:t>
              </a:r>
              <a:r>
                <a:rPr lang="en-US" sz="1050" dirty="0" smtClean="0">
                  <a:latin typeface="Calibri" pitchFamily="34" charset="0"/>
                  <a:cs typeface="Calibri" pitchFamily="34" charset="0"/>
                </a:rPr>
                <a:t/>
              </a:r>
              <a:br>
                <a:rPr lang="en-US" sz="1050" dirty="0" smtClean="0">
                  <a:latin typeface="Calibri" pitchFamily="34" charset="0"/>
                  <a:cs typeface="Calibri" pitchFamily="34" charset="0"/>
                </a:rPr>
              </a:br>
              <a:r>
                <a:rPr lang="en-US" sz="1050" dirty="0" smtClean="0">
                  <a:latin typeface="Calibri" pitchFamily="34" charset="0"/>
                  <a:cs typeface="Calibri" pitchFamily="34" charset="0"/>
                </a:rPr>
                <a:t>= Max PPDU+SIFS+BA (or ACK)</a:t>
              </a:r>
              <a:endParaRPr lang="en-US" sz="105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23" name="Straight Arrow Connector 21"/>
            <p:cNvCxnSpPr/>
            <p:nvPr/>
          </p:nvCxnSpPr>
          <p:spPr>
            <a:xfrm flipV="1">
              <a:off x="6453395" y="5337312"/>
              <a:ext cx="0" cy="407727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24" name="Straight Connector 22"/>
            <p:cNvCxnSpPr/>
            <p:nvPr/>
          </p:nvCxnSpPr>
          <p:spPr>
            <a:xfrm>
              <a:off x="7074320" y="5538034"/>
              <a:ext cx="0" cy="264751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</a:ln>
            <a:effectLst/>
          </p:spPr>
        </p:cxnSp>
        <p:sp>
          <p:nvSpPr>
            <p:cNvPr id="25" name="TextBox 21"/>
            <p:cNvSpPr txBox="1"/>
            <p:nvPr/>
          </p:nvSpPr>
          <p:spPr>
            <a:xfrm>
              <a:off x="6109118" y="5690434"/>
              <a:ext cx="2629246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 detects</a:t>
              </a:r>
              <a:br>
                <a:rPr lang="en-US" sz="1100" dirty="0" smtClean="0">
                  <a:latin typeface="Calibri" pitchFamily="34" charset="0"/>
                  <a:cs typeface="Calibri" pitchFamily="34" charset="0"/>
                </a:rPr>
              </a:br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transmission in the channel</a:t>
              </a:r>
            </a:p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(synched with the activities in the channel)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6" name="Rectangle 24"/>
            <p:cNvSpPr/>
            <p:nvPr/>
          </p:nvSpPr>
          <p:spPr>
            <a:xfrm>
              <a:off x="7098912" y="5363774"/>
              <a:ext cx="434771" cy="174259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TextBox 23"/>
            <p:cNvSpPr txBox="1"/>
            <p:nvPr/>
          </p:nvSpPr>
          <p:spPr>
            <a:xfrm>
              <a:off x="7081315" y="5296735"/>
              <a:ext cx="45236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Data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8" name="Rectangle 26"/>
            <p:cNvSpPr/>
            <p:nvPr/>
          </p:nvSpPr>
          <p:spPr>
            <a:xfrm>
              <a:off x="7548451" y="5140618"/>
              <a:ext cx="189123" cy="15240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" name="TextBox 25"/>
            <p:cNvSpPr txBox="1"/>
            <p:nvPr/>
          </p:nvSpPr>
          <p:spPr>
            <a:xfrm>
              <a:off x="7677789" y="5047824"/>
              <a:ext cx="38985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err="1" smtClean="0">
                  <a:latin typeface="Calibri" pitchFamily="34" charset="0"/>
                  <a:cs typeface="Calibri" pitchFamily="34" charset="0"/>
                </a:rPr>
                <a:t>Ack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30" name="TextBox 26"/>
            <p:cNvSpPr txBox="1"/>
            <p:nvPr/>
          </p:nvSpPr>
          <p:spPr>
            <a:xfrm>
              <a:off x="5751781" y="4542745"/>
              <a:ext cx="235673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 cannot hear STA1’s transmission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31" name="Straight Arrow Connector 29"/>
            <p:cNvCxnSpPr/>
            <p:nvPr/>
          </p:nvCxnSpPr>
          <p:spPr>
            <a:xfrm flipH="1">
              <a:off x="5955453" y="4776034"/>
              <a:ext cx="65534" cy="1524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</p:grpSp>
      <p:grpSp>
        <p:nvGrpSpPr>
          <p:cNvPr id="59" name="组合 58"/>
          <p:cNvGrpSpPr/>
          <p:nvPr/>
        </p:nvGrpSpPr>
        <p:grpSpPr>
          <a:xfrm>
            <a:off x="401998" y="4550310"/>
            <a:ext cx="3647771" cy="1584176"/>
            <a:chOff x="566465" y="4533595"/>
            <a:chExt cx="3647771" cy="1584176"/>
          </a:xfrm>
        </p:grpSpPr>
        <p:sp>
          <p:nvSpPr>
            <p:cNvPr id="32" name="椭圆 31"/>
            <p:cNvSpPr/>
            <p:nvPr/>
          </p:nvSpPr>
          <p:spPr>
            <a:xfrm>
              <a:off x="602585" y="4569599"/>
              <a:ext cx="2151660" cy="1548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椭圆 32"/>
            <p:cNvSpPr/>
            <p:nvPr/>
          </p:nvSpPr>
          <p:spPr>
            <a:xfrm>
              <a:off x="2050384" y="4533595"/>
              <a:ext cx="2163852" cy="1548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椭圆 34"/>
            <p:cNvSpPr/>
            <p:nvPr/>
          </p:nvSpPr>
          <p:spPr>
            <a:xfrm>
              <a:off x="3281446" y="5216199"/>
              <a:ext cx="108012" cy="10801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椭圆 36"/>
            <p:cNvSpPr/>
            <p:nvPr/>
          </p:nvSpPr>
          <p:spPr>
            <a:xfrm>
              <a:off x="3549290" y="5546915"/>
              <a:ext cx="108012" cy="10801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椭圆 37"/>
            <p:cNvSpPr/>
            <p:nvPr/>
          </p:nvSpPr>
          <p:spPr>
            <a:xfrm>
              <a:off x="1500047" y="4846323"/>
              <a:ext cx="108012" cy="10801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椭圆 38"/>
            <p:cNvSpPr/>
            <p:nvPr/>
          </p:nvSpPr>
          <p:spPr>
            <a:xfrm>
              <a:off x="1359443" y="5204199"/>
              <a:ext cx="108012" cy="10801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椭圆 39"/>
            <p:cNvSpPr/>
            <p:nvPr/>
          </p:nvSpPr>
          <p:spPr>
            <a:xfrm>
              <a:off x="3114285" y="5613715"/>
              <a:ext cx="108012" cy="10801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椭圆 41"/>
            <p:cNvSpPr/>
            <p:nvPr/>
          </p:nvSpPr>
          <p:spPr>
            <a:xfrm>
              <a:off x="1350089" y="5649719"/>
              <a:ext cx="108012" cy="10801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等腰三角形 44"/>
            <p:cNvSpPr/>
            <p:nvPr/>
          </p:nvSpPr>
          <p:spPr>
            <a:xfrm>
              <a:off x="2299409" y="4861135"/>
              <a:ext cx="180020" cy="612068"/>
            </a:xfrm>
            <a:prstGeom prst="triangle">
              <a:avLst/>
            </a:prstGeom>
            <a:solidFill>
              <a:srgbClr val="D46C4C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椭圆 46"/>
            <p:cNvSpPr/>
            <p:nvPr/>
          </p:nvSpPr>
          <p:spPr>
            <a:xfrm>
              <a:off x="3767675" y="4912541"/>
              <a:ext cx="108012" cy="10801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9" name="直接箭头连接符 48"/>
            <p:cNvCxnSpPr>
              <a:stCxn id="39" idx="7"/>
            </p:cNvCxnSpPr>
            <p:nvPr/>
          </p:nvCxnSpPr>
          <p:spPr bwMode="auto">
            <a:xfrm flipV="1">
              <a:off x="1451637" y="4875209"/>
              <a:ext cx="872121" cy="34480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CC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51" name="直接箭头连接符 50"/>
            <p:cNvCxnSpPr/>
            <p:nvPr/>
          </p:nvCxnSpPr>
          <p:spPr bwMode="auto">
            <a:xfrm flipH="1" flipV="1">
              <a:off x="2508246" y="4912482"/>
              <a:ext cx="860784" cy="37207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56" name="文本框 55"/>
            <p:cNvSpPr txBox="1"/>
            <p:nvPr/>
          </p:nvSpPr>
          <p:spPr>
            <a:xfrm>
              <a:off x="2213394" y="5553397"/>
              <a:ext cx="4097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AP</a:t>
              </a:r>
              <a:endParaRPr lang="en-US" dirty="0"/>
            </a:p>
          </p:txBody>
        </p:sp>
        <p:sp>
          <p:nvSpPr>
            <p:cNvPr id="57" name="文本框 56"/>
            <p:cNvSpPr txBox="1"/>
            <p:nvPr/>
          </p:nvSpPr>
          <p:spPr>
            <a:xfrm>
              <a:off x="3328616" y="5312843"/>
              <a:ext cx="58467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STA 2</a:t>
              </a:r>
              <a:endParaRPr lang="en-US" sz="1000" dirty="0"/>
            </a:p>
          </p:txBody>
        </p:sp>
        <p:sp>
          <p:nvSpPr>
            <p:cNvPr id="58" name="文本框 57"/>
            <p:cNvSpPr txBox="1"/>
            <p:nvPr/>
          </p:nvSpPr>
          <p:spPr>
            <a:xfrm>
              <a:off x="566465" y="5396804"/>
              <a:ext cx="58467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STA 1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4077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NAVSyncDelay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724310"/>
            <a:ext cx="7772400" cy="4114800"/>
          </a:xfrm>
        </p:spPr>
        <p:txBody>
          <a:bodyPr/>
          <a:lstStyle/>
          <a:p>
            <a:r>
              <a:rPr lang="en-US" altLang="zh-CN" sz="2000" dirty="0" err="1" smtClean="0"/>
              <a:t>NAVSyncDelay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is proposed to address hidden node </a:t>
            </a:r>
            <a:r>
              <a:rPr lang="en-US" altLang="zh-CN" sz="2000" dirty="0" smtClean="0"/>
              <a:t>problem, and also could be applied for the STA in a Non-STR MLD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Because</a:t>
            </a:r>
            <a:r>
              <a:rPr lang="zh-CN" altLang="en-US" sz="1600" dirty="0"/>
              <a:t> </a:t>
            </a:r>
            <a:r>
              <a:rPr lang="en-US" altLang="zh-CN" sz="1600" dirty="0"/>
              <a:t>of the same application scenario-missing channel state </a:t>
            </a:r>
            <a:r>
              <a:rPr lang="en-US" altLang="zh-CN" sz="1600" dirty="0" smtClean="0"/>
              <a:t>info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However</a:t>
            </a:r>
            <a:r>
              <a:rPr lang="en-US" altLang="zh-CN" b="1" dirty="0">
                <a:ea typeface="+mn-ea"/>
                <a:cs typeface="+mn-cs"/>
              </a:rPr>
              <a:t>, AP MLD could assist the STA in Non-STR MLD to access the </a:t>
            </a:r>
            <a:r>
              <a:rPr lang="en-US" altLang="zh-CN" b="1" dirty="0" smtClean="0">
                <a:ea typeface="+mn-ea"/>
                <a:cs typeface="+mn-cs"/>
              </a:rPr>
              <a:t>channel </a:t>
            </a:r>
            <a:r>
              <a:rPr lang="en-US" altLang="zh-CN" b="1" dirty="0">
                <a:ea typeface="+mn-ea"/>
                <a:cs typeface="+mn-cs"/>
              </a:rPr>
              <a:t>quickly as mentioned in reference [1</a:t>
            </a:r>
            <a:r>
              <a:rPr lang="en-US" altLang="zh-CN" b="1" dirty="0" smtClean="0">
                <a:ea typeface="+mn-ea"/>
                <a:cs typeface="+mn-cs"/>
              </a:rPr>
              <a:t>]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Assume that AP MLD is STR , and all the </a:t>
            </a:r>
            <a:r>
              <a:rPr lang="en-US" altLang="zh-CN" sz="1600" dirty="0" smtClean="0"/>
              <a:t>APs </a:t>
            </a:r>
            <a:r>
              <a:rPr lang="en-US" altLang="zh-CN" sz="1600" dirty="0"/>
              <a:t>in the AP MLD could the sense the </a:t>
            </a:r>
            <a:r>
              <a:rPr lang="en-US" altLang="zh-CN" sz="1600" dirty="0" smtClean="0"/>
              <a:t>channel simultaneously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The AP MLD could exactly know when the STA </a:t>
            </a:r>
            <a:r>
              <a:rPr lang="en-US" altLang="zh-CN" sz="1600" dirty="0"/>
              <a:t>in </a:t>
            </a:r>
            <a:r>
              <a:rPr lang="en-US" altLang="zh-CN" sz="1600" dirty="0" smtClean="0"/>
              <a:t>Non-STR MLD intends to access the channel, which is different from the existing power save scenario</a:t>
            </a:r>
            <a:endParaRPr lang="en-US" altLang="zh-CN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76" name="组合 75"/>
          <p:cNvGrpSpPr/>
          <p:nvPr/>
        </p:nvGrpSpPr>
        <p:grpSpPr>
          <a:xfrm>
            <a:off x="0" y="4336402"/>
            <a:ext cx="4262381" cy="1999049"/>
            <a:chOff x="4819" y="4365744"/>
            <a:chExt cx="4262381" cy="1999049"/>
          </a:xfrm>
        </p:grpSpPr>
        <p:sp>
          <p:nvSpPr>
            <p:cNvPr id="8" name="Rectangle 7"/>
            <p:cNvSpPr/>
            <p:nvPr/>
          </p:nvSpPr>
          <p:spPr>
            <a:xfrm>
              <a:off x="1991404" y="5277356"/>
              <a:ext cx="189123" cy="15240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TextBox 6"/>
            <p:cNvSpPr txBox="1"/>
            <p:nvPr/>
          </p:nvSpPr>
          <p:spPr>
            <a:xfrm>
              <a:off x="2104327" y="5168146"/>
              <a:ext cx="38985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err="1" smtClean="0">
                  <a:latin typeface="Calibri" pitchFamily="34" charset="0"/>
                  <a:cs typeface="Calibri" pitchFamily="34" charset="0"/>
                </a:rPr>
                <a:t>Ack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V="1">
              <a:off x="814434" y="5201156"/>
              <a:ext cx="2890093" cy="10202"/>
            </a:xfrm>
            <a:prstGeom prst="straightConnector1">
              <a:avLst/>
            </a:prstGeom>
            <a:noFill/>
            <a:ln w="127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11" name="TextBox 8"/>
            <p:cNvSpPr txBox="1"/>
            <p:nvPr/>
          </p:nvSpPr>
          <p:spPr>
            <a:xfrm>
              <a:off x="44918" y="4972556"/>
              <a:ext cx="76495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100" dirty="0" smtClean="0">
                  <a:latin typeface="Calibri" pitchFamily="34" charset="0"/>
                  <a:cs typeface="Calibri" pitchFamily="34" charset="0"/>
                </a:rPr>
                <a:t>Other STA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" name="TextBox 9"/>
            <p:cNvSpPr txBox="1"/>
            <p:nvPr/>
          </p:nvSpPr>
          <p:spPr>
            <a:xfrm>
              <a:off x="89373" y="5244346"/>
              <a:ext cx="33855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AP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814434" y="5426616"/>
              <a:ext cx="2890093" cy="3140"/>
            </a:xfrm>
            <a:prstGeom prst="straightConnector1">
              <a:avLst/>
            </a:prstGeom>
            <a:noFill/>
            <a:ln w="127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>
            <a:xfrm>
              <a:off x="814434" y="5635367"/>
              <a:ext cx="2890093" cy="22989"/>
            </a:xfrm>
            <a:prstGeom prst="straightConnector1">
              <a:avLst/>
            </a:prstGeom>
            <a:noFill/>
            <a:ln w="127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15" name="TextBox 12"/>
            <p:cNvSpPr txBox="1"/>
            <p:nvPr/>
          </p:nvSpPr>
          <p:spPr>
            <a:xfrm>
              <a:off x="4819" y="5475691"/>
              <a:ext cx="90135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 </a:t>
              </a:r>
              <a:r>
                <a:rPr lang="en-US" altLang="zh-CN" sz="1100" dirty="0" smtClean="0">
                  <a:latin typeface="Calibri" pitchFamily="34" charset="0"/>
                  <a:cs typeface="Calibri" pitchFamily="34" charset="0"/>
                </a:rPr>
                <a:t>in non-STR MLD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V="1">
              <a:off x="1113727" y="5658356"/>
              <a:ext cx="0" cy="2286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7" name="TextBox 14"/>
            <p:cNvSpPr txBox="1"/>
            <p:nvPr/>
          </p:nvSpPr>
          <p:spPr>
            <a:xfrm>
              <a:off x="554930" y="5863967"/>
              <a:ext cx="101349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 </a:t>
              </a:r>
              <a:r>
                <a:rPr lang="en-US" altLang="zh-CN" sz="1100" dirty="0" smtClean="0">
                  <a:latin typeface="Calibri" pitchFamily="34" charset="0"/>
                  <a:cs typeface="Calibri" pitchFamily="34" charset="0"/>
                </a:rPr>
                <a:t>Intends to </a:t>
              </a:r>
              <a:r>
                <a:rPr lang="en-US" altLang="zh-CN" sz="1100" dirty="0" err="1" smtClean="0">
                  <a:latin typeface="Calibri" pitchFamily="34" charset="0"/>
                  <a:cs typeface="Calibri" pitchFamily="34" charset="0"/>
                </a:rPr>
                <a:t>tx</a:t>
              </a:r>
              <a:r>
                <a:rPr lang="en-US" altLang="zh-CN" sz="1100" dirty="0" smtClean="0">
                  <a:latin typeface="Calibri" pitchFamily="34" charset="0"/>
                  <a:cs typeface="Calibri" pitchFamily="34" charset="0"/>
                </a:rPr>
                <a:t> packet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1113727" y="5772656"/>
              <a:ext cx="1498602" cy="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  <a:tailEnd type="arrow"/>
            </a:ln>
            <a:effectLst/>
          </p:spPr>
        </p:cxnSp>
        <p:sp>
          <p:nvSpPr>
            <p:cNvPr id="19" name="TextBox 16"/>
            <p:cNvSpPr txBox="1"/>
            <p:nvPr/>
          </p:nvSpPr>
          <p:spPr>
            <a:xfrm>
              <a:off x="1364676" y="5611281"/>
              <a:ext cx="869149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err="1" smtClean="0">
                  <a:latin typeface="Calibri" pitchFamily="34" charset="0"/>
                  <a:cs typeface="Calibri" pitchFamily="34" charset="0"/>
                </a:rPr>
                <a:t>NAVSyncDealy</a:t>
              </a:r>
              <a:endParaRPr lang="en-US" sz="9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flipV="1">
              <a:off x="2188568" y="5457634"/>
              <a:ext cx="0" cy="407727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>
            <a:xfrm>
              <a:off x="2612329" y="5658356"/>
              <a:ext cx="0" cy="264751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</a:ln>
            <a:effectLst/>
          </p:spPr>
        </p:cxnSp>
        <p:sp>
          <p:nvSpPr>
            <p:cNvPr id="22" name="TextBox 19"/>
            <p:cNvSpPr txBox="1"/>
            <p:nvPr/>
          </p:nvSpPr>
          <p:spPr>
            <a:xfrm>
              <a:off x="1556502" y="5933906"/>
              <a:ext cx="271069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 detects transmission </a:t>
              </a:r>
            </a:p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(synch with the activities in the channel)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4" name="TextBox 24"/>
            <p:cNvSpPr txBox="1"/>
            <p:nvPr/>
          </p:nvSpPr>
          <p:spPr>
            <a:xfrm>
              <a:off x="1289790" y="4663067"/>
              <a:ext cx="270298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 cannot hear </a:t>
              </a:r>
              <a:r>
                <a:rPr lang="en-US" altLang="zh-CN" sz="1100" dirty="0" smtClean="0">
                  <a:latin typeface="Calibri" pitchFamily="34" charset="0"/>
                  <a:cs typeface="Calibri" pitchFamily="34" charset="0"/>
                </a:rPr>
                <a:t>other</a:t>
              </a:r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 STA’s transmission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25" name="Straight Arrow Connector 27"/>
            <p:cNvCxnSpPr/>
            <p:nvPr/>
          </p:nvCxnSpPr>
          <p:spPr>
            <a:xfrm flipH="1">
              <a:off x="1642094" y="4844738"/>
              <a:ext cx="65534" cy="1524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26" name="TextBox 68"/>
            <p:cNvSpPr txBox="1"/>
            <p:nvPr/>
          </p:nvSpPr>
          <p:spPr>
            <a:xfrm>
              <a:off x="69926" y="4365744"/>
              <a:ext cx="1382110" cy="307777"/>
            </a:xfrm>
            <a:prstGeom prst="rect">
              <a:avLst/>
            </a:prstGeom>
            <a:solidFill>
              <a:srgbClr val="FFC000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Case 1 </a:t>
              </a:r>
              <a:r>
                <a:rPr lang="en-US" altLang="zh-CN" sz="1400" dirty="0" smtClean="0"/>
                <a:t>for link 2</a:t>
              </a:r>
              <a:endParaRPr lang="en-US" sz="1400" dirty="0"/>
            </a:p>
          </p:txBody>
        </p:sp>
        <p:sp>
          <p:nvSpPr>
            <p:cNvPr id="51" name="Rectangle 39"/>
            <p:cNvSpPr/>
            <p:nvPr/>
          </p:nvSpPr>
          <p:spPr>
            <a:xfrm>
              <a:off x="2994267" y="5473295"/>
              <a:ext cx="490181" cy="193511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800" kern="0" dirty="0" smtClean="0">
                  <a:latin typeface="Calibri"/>
                </a:rPr>
                <a:t>Data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53" name="Rectangle 24"/>
            <p:cNvSpPr/>
            <p:nvPr/>
          </p:nvSpPr>
          <p:spPr>
            <a:xfrm>
              <a:off x="1439567" y="5021547"/>
              <a:ext cx="418421" cy="195171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+mn-cs"/>
                </a:rPr>
                <a:t>Data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63" name="直接连接符 62"/>
            <p:cNvCxnSpPr/>
            <p:nvPr/>
          </p:nvCxnSpPr>
          <p:spPr bwMode="auto">
            <a:xfrm>
              <a:off x="2667000" y="5564373"/>
              <a:ext cx="29475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6" name="直接连接符 65"/>
            <p:cNvCxnSpPr/>
            <p:nvPr/>
          </p:nvCxnSpPr>
          <p:spPr bwMode="auto">
            <a:xfrm flipH="1">
              <a:off x="2609612" y="5547964"/>
              <a:ext cx="80282" cy="104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9" name="直接连接符 68"/>
            <p:cNvCxnSpPr/>
            <p:nvPr/>
          </p:nvCxnSpPr>
          <p:spPr bwMode="auto">
            <a:xfrm flipH="1">
              <a:off x="2721657" y="5559111"/>
              <a:ext cx="80282" cy="104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0" name="直接连接符 69"/>
            <p:cNvCxnSpPr/>
            <p:nvPr/>
          </p:nvCxnSpPr>
          <p:spPr bwMode="auto">
            <a:xfrm flipH="1">
              <a:off x="2830984" y="5561734"/>
              <a:ext cx="80282" cy="104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77" name="组合 76"/>
          <p:cNvGrpSpPr/>
          <p:nvPr/>
        </p:nvGrpSpPr>
        <p:grpSpPr>
          <a:xfrm>
            <a:off x="4419651" y="4429280"/>
            <a:ext cx="3896820" cy="1998023"/>
            <a:chOff x="4369174" y="4361524"/>
            <a:chExt cx="3896820" cy="1998023"/>
          </a:xfrm>
        </p:grpSpPr>
        <p:sp>
          <p:nvSpPr>
            <p:cNvPr id="48" name="TextBox 112"/>
            <p:cNvSpPr txBox="1"/>
            <p:nvPr/>
          </p:nvSpPr>
          <p:spPr>
            <a:xfrm>
              <a:off x="4400896" y="4361524"/>
              <a:ext cx="1382110" cy="307777"/>
            </a:xfrm>
            <a:prstGeom prst="rect">
              <a:avLst/>
            </a:prstGeom>
            <a:solidFill>
              <a:srgbClr val="FFC000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Case 2 </a:t>
              </a:r>
              <a:r>
                <a:rPr lang="en-US" altLang="zh-CN" sz="1400" dirty="0" smtClean="0"/>
                <a:t>for link 2</a:t>
              </a:r>
              <a:endParaRPr lang="en-US" sz="1400" dirty="0"/>
            </a:p>
          </p:txBody>
        </p:sp>
        <p:grpSp>
          <p:nvGrpSpPr>
            <p:cNvPr id="61" name="组合 60"/>
            <p:cNvGrpSpPr/>
            <p:nvPr/>
          </p:nvGrpSpPr>
          <p:grpSpPr>
            <a:xfrm>
              <a:off x="4369174" y="4679722"/>
              <a:ext cx="3896820" cy="1679825"/>
              <a:chOff x="4369174" y="4679722"/>
              <a:chExt cx="3896820" cy="1679825"/>
            </a:xfrm>
          </p:grpSpPr>
          <p:sp>
            <p:nvSpPr>
              <p:cNvPr id="30" name="TextBox 41"/>
              <p:cNvSpPr txBox="1"/>
              <p:nvPr/>
            </p:nvSpPr>
            <p:spPr>
              <a:xfrm>
                <a:off x="5941053" y="5897882"/>
                <a:ext cx="232494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 err="1" smtClean="0">
                    <a:solidFill>
                      <a:srgbClr val="FF0000"/>
                    </a:solidFill>
                    <a:cs typeface="Calibri" pitchFamily="34" charset="0"/>
                  </a:rPr>
                  <a:t>Backoff</a:t>
                </a:r>
                <a:r>
                  <a:rPr lang="en-US" altLang="zh-CN" sz="1200" dirty="0" smtClean="0">
                    <a:solidFill>
                      <a:srgbClr val="FF0000"/>
                    </a:solidFill>
                    <a:cs typeface="Calibri" pitchFamily="34" charset="0"/>
                  </a:rPr>
                  <a:t> is pending although the channel is idle</a:t>
                </a:r>
                <a:r>
                  <a:rPr lang="en-US" sz="1200" dirty="0" smtClean="0">
                    <a:solidFill>
                      <a:srgbClr val="FF0000"/>
                    </a:solidFill>
                    <a:cs typeface="Calibri" pitchFamily="34" charset="0"/>
                  </a:rPr>
                  <a:t>.</a:t>
                </a:r>
                <a:endParaRPr lang="en-US" sz="1200" dirty="0">
                  <a:solidFill>
                    <a:srgbClr val="FF0000"/>
                  </a:solidFill>
                  <a:cs typeface="Calibri" pitchFamily="34" charset="0"/>
                </a:endParaRPr>
              </a:p>
            </p:txBody>
          </p:sp>
          <p:cxnSp>
            <p:nvCxnSpPr>
              <p:cNvPr id="31" name="Straight Arrow Connector 28"/>
              <p:cNvCxnSpPr/>
              <p:nvPr/>
            </p:nvCxnSpPr>
            <p:spPr>
              <a:xfrm>
                <a:off x="4946797" y="5107327"/>
                <a:ext cx="3200400" cy="0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  <a:tailEnd type="arrow"/>
              </a:ln>
              <a:effectLst/>
            </p:spPr>
          </p:cxnSp>
          <p:sp>
            <p:nvSpPr>
              <p:cNvPr id="32" name="TextBox 93"/>
              <p:cNvSpPr txBox="1"/>
              <p:nvPr/>
            </p:nvSpPr>
            <p:spPr>
              <a:xfrm>
                <a:off x="4396520" y="4863241"/>
                <a:ext cx="76495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100" dirty="0" smtClean="0">
                    <a:latin typeface="Calibri" pitchFamily="34" charset="0"/>
                    <a:cs typeface="Calibri" pitchFamily="34" charset="0"/>
                  </a:rPr>
                  <a:t>Other STA</a:t>
                </a:r>
                <a:endParaRPr lang="en-US" sz="1100" dirty="0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33" name="TextBox 94"/>
              <p:cNvSpPr txBox="1"/>
              <p:nvPr/>
            </p:nvSpPr>
            <p:spPr>
              <a:xfrm>
                <a:off x="4532043" y="5150517"/>
                <a:ext cx="33855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>
                    <a:latin typeface="Calibri" pitchFamily="34" charset="0"/>
                    <a:cs typeface="Calibri" pitchFamily="34" charset="0"/>
                  </a:rPr>
                  <a:t>AP</a:t>
                </a:r>
                <a:endParaRPr lang="en-US" sz="1100" dirty="0">
                  <a:latin typeface="Calibri" pitchFamily="34" charset="0"/>
                  <a:cs typeface="Calibri" pitchFamily="34" charset="0"/>
                </a:endParaRPr>
              </a:p>
            </p:txBody>
          </p:sp>
          <p:cxnSp>
            <p:nvCxnSpPr>
              <p:cNvPr id="34" name="Straight Arrow Connector 31"/>
              <p:cNvCxnSpPr/>
              <p:nvPr/>
            </p:nvCxnSpPr>
            <p:spPr>
              <a:xfrm>
                <a:off x="4946797" y="5335927"/>
                <a:ext cx="3200400" cy="0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35" name="Straight Arrow Connector 32"/>
              <p:cNvCxnSpPr/>
              <p:nvPr/>
            </p:nvCxnSpPr>
            <p:spPr>
              <a:xfrm>
                <a:off x="4946797" y="5564527"/>
                <a:ext cx="3200400" cy="0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37" name="Straight Arrow Connector 34"/>
              <p:cNvCxnSpPr/>
              <p:nvPr/>
            </p:nvCxnSpPr>
            <p:spPr>
              <a:xfrm flipV="1">
                <a:off x="5556397" y="5564527"/>
                <a:ext cx="0" cy="228600"/>
              </a:xfrm>
              <a:prstGeom prst="straightConnector1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39" name="Straight Arrow Connector 36"/>
              <p:cNvCxnSpPr/>
              <p:nvPr/>
            </p:nvCxnSpPr>
            <p:spPr>
              <a:xfrm>
                <a:off x="5556397" y="5678827"/>
                <a:ext cx="1498602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dash"/>
                <a:tailEnd type="arrow"/>
              </a:ln>
              <a:effectLst/>
            </p:spPr>
          </p:cxnSp>
          <p:sp>
            <p:nvSpPr>
              <p:cNvPr id="40" name="TextBox 101"/>
              <p:cNvSpPr txBox="1"/>
              <p:nvPr/>
            </p:nvSpPr>
            <p:spPr>
              <a:xfrm>
                <a:off x="5842262" y="5523282"/>
                <a:ext cx="869149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err="1" smtClean="0">
                    <a:latin typeface="Calibri" pitchFamily="34" charset="0"/>
                    <a:cs typeface="Calibri" pitchFamily="34" charset="0"/>
                  </a:rPr>
                  <a:t>NAVSyncDealy</a:t>
                </a:r>
                <a:endParaRPr lang="en-US" sz="900" dirty="0">
                  <a:latin typeface="Calibri" pitchFamily="34" charset="0"/>
                  <a:cs typeface="Calibri" pitchFamily="34" charset="0"/>
                </a:endParaRPr>
              </a:p>
            </p:txBody>
          </p:sp>
          <p:cxnSp>
            <p:nvCxnSpPr>
              <p:cNvPr id="41" name="Straight Connector 38"/>
              <p:cNvCxnSpPr/>
              <p:nvPr/>
            </p:nvCxnSpPr>
            <p:spPr>
              <a:xfrm>
                <a:off x="7054999" y="5564527"/>
                <a:ext cx="0" cy="264751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dash"/>
              </a:ln>
              <a:effectLst/>
            </p:spPr>
          </p:cxnSp>
          <p:cxnSp>
            <p:nvCxnSpPr>
              <p:cNvPr id="43" name="Straight Arrow Connector 44"/>
              <p:cNvCxnSpPr/>
              <p:nvPr/>
            </p:nvCxnSpPr>
            <p:spPr>
              <a:xfrm flipH="1" flipV="1">
                <a:off x="6304430" y="5678390"/>
                <a:ext cx="264310" cy="237618"/>
              </a:xfrm>
              <a:prstGeom prst="straightConnector1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triangle" w="med" len="med"/>
              </a:ln>
              <a:effectLst/>
            </p:spPr>
          </p:cxnSp>
          <p:cxnSp>
            <p:nvCxnSpPr>
              <p:cNvPr id="44" name="Straight Connector 45"/>
              <p:cNvCxnSpPr/>
              <p:nvPr/>
            </p:nvCxnSpPr>
            <p:spPr>
              <a:xfrm>
                <a:off x="5556397" y="4875586"/>
                <a:ext cx="0" cy="634336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dash"/>
              </a:ln>
              <a:effectLst/>
            </p:spPr>
          </p:cxnSp>
          <p:cxnSp>
            <p:nvCxnSpPr>
              <p:cNvPr id="45" name="Straight Connector 46"/>
              <p:cNvCxnSpPr/>
              <p:nvPr/>
            </p:nvCxnSpPr>
            <p:spPr>
              <a:xfrm>
                <a:off x="8146041" y="4930037"/>
                <a:ext cx="0" cy="634336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dash"/>
              </a:ln>
              <a:effectLst/>
            </p:spPr>
          </p:cxnSp>
          <p:sp>
            <p:nvSpPr>
              <p:cNvPr id="46" name="TextBox 110"/>
              <p:cNvSpPr txBox="1"/>
              <p:nvPr/>
            </p:nvSpPr>
            <p:spPr>
              <a:xfrm>
                <a:off x="6188510" y="4679722"/>
                <a:ext cx="1180131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 smtClean="0">
                    <a:latin typeface="Calibri" pitchFamily="34" charset="0"/>
                    <a:cs typeface="Calibri" pitchFamily="34" charset="0"/>
                  </a:rPr>
                  <a:t>STA2 stays awake</a:t>
                </a:r>
                <a:endParaRPr lang="en-US" sz="1050" dirty="0">
                  <a:latin typeface="Calibri" pitchFamily="34" charset="0"/>
                  <a:cs typeface="Calibri" pitchFamily="34" charset="0"/>
                </a:endParaRPr>
              </a:p>
            </p:txBody>
          </p:sp>
          <p:cxnSp>
            <p:nvCxnSpPr>
              <p:cNvPr id="47" name="Straight Arrow Connector 48"/>
              <p:cNvCxnSpPr/>
              <p:nvPr/>
            </p:nvCxnSpPr>
            <p:spPr>
              <a:xfrm>
                <a:off x="5556397" y="4933638"/>
                <a:ext cx="2589644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dash"/>
                <a:headEnd type="triangle" w="med" len="med"/>
                <a:tailEnd type="triangle" w="med" len="med"/>
              </a:ln>
              <a:effectLst/>
            </p:spPr>
          </p:cxnSp>
          <p:sp>
            <p:nvSpPr>
              <p:cNvPr id="57" name="TextBox 14"/>
              <p:cNvSpPr txBox="1"/>
              <p:nvPr/>
            </p:nvSpPr>
            <p:spPr>
              <a:xfrm>
                <a:off x="4927557" y="5712868"/>
                <a:ext cx="1013496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>
                    <a:latin typeface="Calibri" pitchFamily="34" charset="0"/>
                    <a:cs typeface="Calibri" pitchFamily="34" charset="0"/>
                  </a:rPr>
                  <a:t>STA2 </a:t>
                </a:r>
                <a:r>
                  <a:rPr lang="en-US" altLang="zh-CN" sz="1100" dirty="0" smtClean="0">
                    <a:latin typeface="Calibri" pitchFamily="34" charset="0"/>
                    <a:cs typeface="Calibri" pitchFamily="34" charset="0"/>
                  </a:rPr>
                  <a:t>Intends to </a:t>
                </a:r>
                <a:r>
                  <a:rPr lang="en-US" altLang="zh-CN" sz="1100" dirty="0" err="1" smtClean="0">
                    <a:latin typeface="Calibri" pitchFamily="34" charset="0"/>
                    <a:cs typeface="Calibri" pitchFamily="34" charset="0"/>
                  </a:rPr>
                  <a:t>tx</a:t>
                </a:r>
                <a:r>
                  <a:rPr lang="en-US" altLang="zh-CN" sz="1100" dirty="0" smtClean="0">
                    <a:latin typeface="Calibri" pitchFamily="34" charset="0"/>
                    <a:cs typeface="Calibri" pitchFamily="34" charset="0"/>
                  </a:rPr>
                  <a:t> packet</a:t>
                </a:r>
                <a:endParaRPr lang="en-US" sz="1100" dirty="0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58" name="TextBox 12"/>
              <p:cNvSpPr txBox="1"/>
              <p:nvPr/>
            </p:nvSpPr>
            <p:spPr>
              <a:xfrm>
                <a:off x="4369174" y="5392273"/>
                <a:ext cx="90135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>
                    <a:latin typeface="Calibri" pitchFamily="34" charset="0"/>
                    <a:cs typeface="Calibri" pitchFamily="34" charset="0"/>
                  </a:rPr>
                  <a:t>STA2 </a:t>
                </a:r>
                <a:r>
                  <a:rPr lang="en-US" altLang="zh-CN" sz="1100" dirty="0" smtClean="0">
                    <a:latin typeface="Calibri" pitchFamily="34" charset="0"/>
                    <a:cs typeface="Calibri" pitchFamily="34" charset="0"/>
                  </a:rPr>
                  <a:t>in non-STR MLD</a:t>
                </a:r>
                <a:endParaRPr lang="en-US" sz="11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" name="Rectangle 39"/>
            <p:cNvSpPr/>
            <p:nvPr/>
          </p:nvSpPr>
          <p:spPr>
            <a:xfrm>
              <a:off x="7464111" y="5351414"/>
              <a:ext cx="490181" cy="193511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800" kern="0" dirty="0" smtClean="0">
                  <a:latin typeface="Calibri"/>
                </a:rPr>
                <a:t>Data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</a:endParaRPr>
            </a:p>
          </p:txBody>
        </p:sp>
        <p:cxnSp>
          <p:nvCxnSpPr>
            <p:cNvPr id="72" name="直接连接符 71"/>
            <p:cNvCxnSpPr/>
            <p:nvPr/>
          </p:nvCxnSpPr>
          <p:spPr bwMode="auto">
            <a:xfrm>
              <a:off x="7136844" y="5442492"/>
              <a:ext cx="29475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3" name="直接连接符 72"/>
            <p:cNvCxnSpPr/>
            <p:nvPr/>
          </p:nvCxnSpPr>
          <p:spPr bwMode="auto">
            <a:xfrm flipH="1">
              <a:off x="7079456" y="5426083"/>
              <a:ext cx="80282" cy="104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4" name="直接连接符 73"/>
            <p:cNvCxnSpPr/>
            <p:nvPr/>
          </p:nvCxnSpPr>
          <p:spPr bwMode="auto">
            <a:xfrm flipH="1">
              <a:off x="7191501" y="5437230"/>
              <a:ext cx="80282" cy="104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5" name="直接连接符 74"/>
            <p:cNvCxnSpPr/>
            <p:nvPr/>
          </p:nvCxnSpPr>
          <p:spPr bwMode="auto">
            <a:xfrm flipH="1">
              <a:off x="7300828" y="5439853"/>
              <a:ext cx="80282" cy="104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00302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reference [1], it provides 3 options to address it</a:t>
            </a:r>
          </a:p>
          <a:p>
            <a:r>
              <a:rPr lang="en-US" altLang="zh-CN" dirty="0"/>
              <a:t>Opt 1: use </a:t>
            </a:r>
            <a:r>
              <a:rPr lang="en-US" altLang="zh-CN" dirty="0" err="1"/>
              <a:t>countdown_prohibit</a:t>
            </a:r>
            <a:r>
              <a:rPr lang="en-US" altLang="zh-CN" dirty="0"/>
              <a:t> timer like </a:t>
            </a:r>
            <a:r>
              <a:rPr lang="en-US" altLang="zh-CN" dirty="0" err="1" smtClean="0"/>
              <a:t>NAVSync</a:t>
            </a:r>
            <a:r>
              <a:rPr lang="en-US" altLang="zh-CN" dirty="0" smtClean="0"/>
              <a:t> Delay </a:t>
            </a:r>
            <a:r>
              <a:rPr lang="en-US" altLang="zh-CN" dirty="0"/>
              <a:t>what we have for the STA in power </a:t>
            </a:r>
            <a:r>
              <a:rPr lang="en-US" altLang="zh-CN" dirty="0" smtClean="0"/>
              <a:t>save mode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Fixed time will waste spectrum resource when the second link is idle</a:t>
            </a:r>
          </a:p>
          <a:p>
            <a:r>
              <a:rPr lang="en-US" altLang="zh-CN" dirty="0" smtClean="0"/>
              <a:t>Opt </a:t>
            </a:r>
            <a:r>
              <a:rPr lang="en-US" altLang="zh-CN" dirty="0"/>
              <a:t>2: Lower ED </a:t>
            </a:r>
            <a:r>
              <a:rPr lang="en-US" altLang="zh-CN" dirty="0" smtClean="0"/>
              <a:t>level (-82dBm)</a:t>
            </a:r>
            <a:endParaRPr lang="en-US" altLang="zh-CN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Can not address the issue-miss NAV info in the second </a:t>
            </a:r>
            <a:r>
              <a:rPr lang="en-US" altLang="zh-CN" sz="1600" dirty="0" smtClean="0"/>
              <a:t>link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False alarm issue</a:t>
            </a:r>
            <a:endParaRPr lang="en-US" altLang="zh-CN" sz="1600" dirty="0"/>
          </a:p>
          <a:p>
            <a:r>
              <a:rPr lang="en-US" altLang="zh-CN" dirty="0"/>
              <a:t>Opt 3: Cross-Link NAV sent by AP MLD in one link for another link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A fancy design, need to change the change existing frame format, such as BA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Asymmetric NAV info between AP and STA, it could be ignored because it is not typical case</a:t>
            </a:r>
          </a:p>
          <a:p>
            <a:endParaRPr lang="en-US" altLang="zh-CN" b="0" dirty="0" smtClean="0">
              <a:solidFill>
                <a:schemeClr val="tx2"/>
              </a:solidFill>
            </a:endParaRP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80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 assisted Non-STR behavior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We propose that AP MLD assists the STA in a </a:t>
            </a:r>
            <a:r>
              <a:rPr lang="en-US" altLang="zh-CN" sz="2000" dirty="0" smtClean="0"/>
              <a:t>Non-STR </a:t>
            </a:r>
            <a:r>
              <a:rPr lang="en-US" altLang="zh-CN" sz="2000" dirty="0" smtClean="0"/>
              <a:t>MLD to access the channel when the channel is idle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AP 2 </a:t>
            </a:r>
            <a:r>
              <a:rPr lang="en-US" altLang="zh-CN" sz="1600" dirty="0" smtClean="0"/>
              <a:t>sends </a:t>
            </a:r>
            <a:r>
              <a:rPr lang="en-US" altLang="zh-CN" sz="1600" dirty="0"/>
              <a:t>a short frame to the STA 2 in the Non-STR </a:t>
            </a:r>
            <a:r>
              <a:rPr lang="en-US" altLang="zh-CN" sz="1600" dirty="0" smtClean="0"/>
              <a:t>MLD when it receives the request from STA 1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TBD for short frame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" name="Rectangle 126"/>
          <p:cNvSpPr/>
          <p:nvPr/>
        </p:nvSpPr>
        <p:spPr bwMode="auto">
          <a:xfrm>
            <a:off x="2009492" y="5136230"/>
            <a:ext cx="4984371" cy="57284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7"/>
          <p:cNvSpPr/>
          <p:nvPr/>
        </p:nvSpPr>
        <p:spPr bwMode="auto">
          <a:xfrm>
            <a:off x="833388" y="4047165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9" name="Rectangle 31"/>
          <p:cNvSpPr/>
          <p:nvPr/>
        </p:nvSpPr>
        <p:spPr bwMode="auto">
          <a:xfrm>
            <a:off x="7706061" y="4063955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10" name="Rectangle 58"/>
          <p:cNvSpPr/>
          <p:nvPr/>
        </p:nvSpPr>
        <p:spPr bwMode="auto">
          <a:xfrm>
            <a:off x="833388" y="5390730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2</a:t>
            </a:r>
          </a:p>
        </p:txBody>
      </p:sp>
      <p:sp>
        <p:nvSpPr>
          <p:cNvPr id="11" name="Rectangle 60"/>
          <p:cNvSpPr/>
          <p:nvPr/>
        </p:nvSpPr>
        <p:spPr bwMode="auto">
          <a:xfrm>
            <a:off x="7706061" y="5407520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12" name="Rectangle 78"/>
          <p:cNvSpPr/>
          <p:nvPr/>
        </p:nvSpPr>
        <p:spPr bwMode="auto">
          <a:xfrm>
            <a:off x="696342" y="3910273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79"/>
          <p:cNvSpPr/>
          <p:nvPr/>
        </p:nvSpPr>
        <p:spPr bwMode="auto">
          <a:xfrm>
            <a:off x="7603033" y="3881780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92"/>
          <p:cNvSpPr/>
          <p:nvPr/>
        </p:nvSpPr>
        <p:spPr bwMode="auto">
          <a:xfrm>
            <a:off x="1997374" y="4114173"/>
            <a:ext cx="4983750" cy="58287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11"/>
          <p:cNvSpPr txBox="1"/>
          <p:nvPr/>
        </p:nvSpPr>
        <p:spPr>
          <a:xfrm>
            <a:off x="1475309" y="3962958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</a:p>
        </p:txBody>
      </p:sp>
      <p:sp>
        <p:nvSpPr>
          <p:cNvPr id="16" name="TextBox 120"/>
          <p:cNvSpPr txBox="1"/>
          <p:nvPr/>
        </p:nvSpPr>
        <p:spPr>
          <a:xfrm>
            <a:off x="1946614" y="3829460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17" name="TextBox 121"/>
          <p:cNvSpPr txBox="1"/>
          <p:nvPr/>
        </p:nvSpPr>
        <p:spPr>
          <a:xfrm>
            <a:off x="1963555" y="419900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18" name="TextBox 129"/>
          <p:cNvSpPr txBox="1"/>
          <p:nvPr/>
        </p:nvSpPr>
        <p:spPr>
          <a:xfrm>
            <a:off x="1959353" y="4914850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19" name="TextBox 130"/>
          <p:cNvSpPr txBox="1"/>
          <p:nvPr/>
        </p:nvSpPr>
        <p:spPr>
          <a:xfrm>
            <a:off x="1941369" y="5167731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20" name="Straight Connector 127"/>
          <p:cNvCxnSpPr/>
          <p:nvPr/>
        </p:nvCxnSpPr>
        <p:spPr bwMode="auto">
          <a:xfrm>
            <a:off x="2005975" y="5192318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21" name="Straight Connector 102"/>
          <p:cNvCxnSpPr/>
          <p:nvPr/>
        </p:nvCxnSpPr>
        <p:spPr bwMode="auto">
          <a:xfrm>
            <a:off x="1991837" y="4173467"/>
            <a:ext cx="5077108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22" name="TextBox 169"/>
          <p:cNvSpPr txBox="1"/>
          <p:nvPr/>
        </p:nvSpPr>
        <p:spPr>
          <a:xfrm>
            <a:off x="1451696" y="500534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23" name="Rectangle 112"/>
          <p:cNvSpPr/>
          <p:nvPr/>
        </p:nvSpPr>
        <p:spPr bwMode="auto">
          <a:xfrm>
            <a:off x="4577925" y="5198533"/>
            <a:ext cx="866053" cy="27251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Short frame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134"/>
          <p:cNvSpPr/>
          <p:nvPr/>
        </p:nvSpPr>
        <p:spPr bwMode="auto">
          <a:xfrm>
            <a:off x="5611711" y="4919306"/>
            <a:ext cx="813625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140"/>
          <p:cNvSpPr txBox="1"/>
          <p:nvPr/>
        </p:nvSpPr>
        <p:spPr>
          <a:xfrm>
            <a:off x="2602684" y="4294281"/>
            <a:ext cx="1043658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hangingPunct="0"/>
            <a:r>
              <a:rPr lang="en-US" altLang="zh-CN" sz="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to link 2</a:t>
            </a:r>
            <a:endParaRPr 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136"/>
          <p:cNvSpPr/>
          <p:nvPr/>
        </p:nvSpPr>
        <p:spPr bwMode="auto">
          <a:xfrm>
            <a:off x="3839301" y="4175440"/>
            <a:ext cx="357974" cy="26978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136"/>
          <p:cNvSpPr/>
          <p:nvPr/>
        </p:nvSpPr>
        <p:spPr bwMode="auto">
          <a:xfrm>
            <a:off x="6597876" y="5196494"/>
            <a:ext cx="357974" cy="25062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134"/>
          <p:cNvSpPr/>
          <p:nvPr/>
        </p:nvSpPr>
        <p:spPr bwMode="auto">
          <a:xfrm>
            <a:off x="2654169" y="3897591"/>
            <a:ext cx="949095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126"/>
          <p:cNvSpPr/>
          <p:nvPr/>
        </p:nvSpPr>
        <p:spPr bwMode="auto">
          <a:xfrm>
            <a:off x="2047321" y="5818278"/>
            <a:ext cx="4984371" cy="57284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129"/>
          <p:cNvSpPr txBox="1"/>
          <p:nvPr/>
        </p:nvSpPr>
        <p:spPr>
          <a:xfrm>
            <a:off x="1997182" y="5596898"/>
            <a:ext cx="7868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STA</a:t>
            </a:r>
            <a:endParaRPr lang="en-US" sz="1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130"/>
          <p:cNvSpPr txBox="1"/>
          <p:nvPr/>
        </p:nvSpPr>
        <p:spPr>
          <a:xfrm>
            <a:off x="1979198" y="5849779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32" name="Straight Connector 127"/>
          <p:cNvCxnSpPr/>
          <p:nvPr/>
        </p:nvCxnSpPr>
        <p:spPr bwMode="auto">
          <a:xfrm>
            <a:off x="2043804" y="5874366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33" name="TextBox 169"/>
          <p:cNvSpPr txBox="1"/>
          <p:nvPr/>
        </p:nvSpPr>
        <p:spPr>
          <a:xfrm>
            <a:off x="1489525" y="568739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cxnSp>
        <p:nvCxnSpPr>
          <p:cNvPr id="34" name="直接连接符 33"/>
          <p:cNvCxnSpPr>
            <a:endCxn id="23" idx="1"/>
          </p:cNvCxnSpPr>
          <p:nvPr/>
        </p:nvCxnSpPr>
        <p:spPr bwMode="auto">
          <a:xfrm flipV="1">
            <a:off x="4266269" y="5334789"/>
            <a:ext cx="311656" cy="1359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 bwMode="auto">
          <a:xfrm flipH="1" flipV="1">
            <a:off x="4180722" y="5201708"/>
            <a:ext cx="92618" cy="128051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 bwMode="auto">
          <a:xfrm flipH="1" flipV="1">
            <a:off x="4327542" y="5202636"/>
            <a:ext cx="92618" cy="128051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 bwMode="auto">
          <a:xfrm flipH="1" flipV="1">
            <a:off x="4455835" y="5196678"/>
            <a:ext cx="92618" cy="128051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文本框 37"/>
          <p:cNvSpPr txBox="1"/>
          <p:nvPr/>
        </p:nvSpPr>
        <p:spPr>
          <a:xfrm>
            <a:off x="3752366" y="5569395"/>
            <a:ext cx="10278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No transmission</a:t>
            </a:r>
            <a:endParaRPr lang="zh-CN" altLang="en-US" sz="1000" dirty="0"/>
          </a:p>
        </p:txBody>
      </p:sp>
    </p:spTree>
    <p:extLst>
      <p:ext uri="{BB962C8B-B14F-4D97-AF65-F5344CB8AC3E}">
        <p14:creationId xmlns:p14="http://schemas.microsoft.com/office/powerpoint/2010/main" val="90981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AP assisted Non-STR behavior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We propose </a:t>
            </a:r>
            <a:r>
              <a:rPr lang="en-US" altLang="zh-CN" sz="2000" dirty="0" smtClean="0"/>
              <a:t>that AP </a:t>
            </a:r>
            <a:r>
              <a:rPr lang="en-US" altLang="zh-CN" sz="2000" dirty="0"/>
              <a:t>MLD </a:t>
            </a:r>
            <a:r>
              <a:rPr lang="en-US" altLang="zh-CN" sz="2000" dirty="0" smtClean="0"/>
              <a:t>does nothing when </a:t>
            </a:r>
            <a:r>
              <a:rPr lang="en-US" altLang="zh-CN" sz="2000" dirty="0"/>
              <a:t>the channel is </a:t>
            </a:r>
            <a:r>
              <a:rPr lang="en-US" altLang="zh-CN" sz="2000" dirty="0" smtClean="0"/>
              <a:t>busy as long as busy time beyond the </a:t>
            </a:r>
            <a:r>
              <a:rPr lang="en-US" altLang="zh-CN" sz="2000" dirty="0" err="1" smtClean="0"/>
              <a:t>NAVSyncDelay</a:t>
            </a:r>
            <a:endParaRPr lang="en-US" altLang="zh-CN" sz="2000" dirty="0" smtClean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The </a:t>
            </a:r>
            <a:r>
              <a:rPr lang="en-US" altLang="zh-CN" sz="1600" dirty="0" smtClean="0"/>
              <a:t>STA 2 </a:t>
            </a:r>
            <a:r>
              <a:rPr lang="en-US" altLang="zh-CN" sz="1600" dirty="0"/>
              <a:t>in a non-STR MLD reuses </a:t>
            </a:r>
            <a:r>
              <a:rPr lang="en-US" altLang="zh-CN" sz="1600" dirty="0" err="1"/>
              <a:t>NAVSyncDelay</a:t>
            </a:r>
            <a:r>
              <a:rPr lang="en-US" altLang="zh-CN" sz="1600" dirty="0"/>
              <a:t> to access the </a:t>
            </a:r>
            <a:r>
              <a:rPr lang="en-US" altLang="zh-CN" sz="1600" dirty="0" smtClean="0"/>
              <a:t>channel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Or the frame sent in the link 2 sets STA 2’s NAV</a:t>
            </a:r>
            <a:endParaRPr lang="en-US" altLang="zh-CN" sz="16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" name="Rectangle 126"/>
          <p:cNvSpPr/>
          <p:nvPr/>
        </p:nvSpPr>
        <p:spPr bwMode="auto">
          <a:xfrm>
            <a:off x="1903991" y="5126531"/>
            <a:ext cx="5455314" cy="85939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7"/>
          <p:cNvSpPr/>
          <p:nvPr/>
        </p:nvSpPr>
        <p:spPr bwMode="auto">
          <a:xfrm>
            <a:off x="727887" y="4037467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9" name="Rectangle 31"/>
          <p:cNvSpPr/>
          <p:nvPr/>
        </p:nvSpPr>
        <p:spPr bwMode="auto">
          <a:xfrm>
            <a:off x="7858461" y="4068375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10" name="Rectangle 58"/>
          <p:cNvSpPr/>
          <p:nvPr/>
        </p:nvSpPr>
        <p:spPr bwMode="auto">
          <a:xfrm>
            <a:off x="727887" y="5381032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2</a:t>
            </a:r>
          </a:p>
        </p:txBody>
      </p:sp>
      <p:sp>
        <p:nvSpPr>
          <p:cNvPr id="11" name="Rectangle 60"/>
          <p:cNvSpPr/>
          <p:nvPr/>
        </p:nvSpPr>
        <p:spPr bwMode="auto">
          <a:xfrm>
            <a:off x="7858461" y="5411940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12" name="Rectangle 78"/>
          <p:cNvSpPr/>
          <p:nvPr/>
        </p:nvSpPr>
        <p:spPr bwMode="auto">
          <a:xfrm>
            <a:off x="590841" y="3900575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79"/>
          <p:cNvSpPr/>
          <p:nvPr/>
        </p:nvSpPr>
        <p:spPr bwMode="auto">
          <a:xfrm>
            <a:off x="7755433" y="3886200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92"/>
          <p:cNvSpPr/>
          <p:nvPr/>
        </p:nvSpPr>
        <p:spPr bwMode="auto">
          <a:xfrm>
            <a:off x="1891873" y="4104475"/>
            <a:ext cx="5467432" cy="60072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11"/>
          <p:cNvSpPr txBox="1"/>
          <p:nvPr/>
        </p:nvSpPr>
        <p:spPr>
          <a:xfrm>
            <a:off x="1369808" y="3953260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</a:p>
        </p:txBody>
      </p:sp>
      <p:sp>
        <p:nvSpPr>
          <p:cNvPr id="16" name="TextBox 120"/>
          <p:cNvSpPr txBox="1"/>
          <p:nvPr/>
        </p:nvSpPr>
        <p:spPr>
          <a:xfrm>
            <a:off x="1841113" y="3819762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17" name="TextBox 121"/>
          <p:cNvSpPr txBox="1"/>
          <p:nvPr/>
        </p:nvSpPr>
        <p:spPr>
          <a:xfrm>
            <a:off x="1858054" y="418930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18" name="TextBox 129"/>
          <p:cNvSpPr txBox="1"/>
          <p:nvPr/>
        </p:nvSpPr>
        <p:spPr>
          <a:xfrm>
            <a:off x="1853852" y="4905152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19" name="TextBox 130"/>
          <p:cNvSpPr txBox="1"/>
          <p:nvPr/>
        </p:nvSpPr>
        <p:spPr>
          <a:xfrm>
            <a:off x="1835868" y="515803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20" name="Straight Connector 127"/>
          <p:cNvCxnSpPr/>
          <p:nvPr/>
        </p:nvCxnSpPr>
        <p:spPr bwMode="auto">
          <a:xfrm>
            <a:off x="1900474" y="5212470"/>
            <a:ext cx="5643326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21" name="Straight Connector 102"/>
          <p:cNvCxnSpPr/>
          <p:nvPr/>
        </p:nvCxnSpPr>
        <p:spPr bwMode="auto">
          <a:xfrm>
            <a:off x="1886336" y="4163769"/>
            <a:ext cx="5657464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22" name="TextBox 169"/>
          <p:cNvSpPr txBox="1"/>
          <p:nvPr/>
        </p:nvSpPr>
        <p:spPr>
          <a:xfrm>
            <a:off x="1346195" y="4995647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24" name="Rectangle 134"/>
          <p:cNvSpPr/>
          <p:nvPr/>
        </p:nvSpPr>
        <p:spPr bwMode="auto">
          <a:xfrm>
            <a:off x="6349874" y="4940866"/>
            <a:ext cx="498770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140"/>
          <p:cNvSpPr txBox="1"/>
          <p:nvPr/>
        </p:nvSpPr>
        <p:spPr>
          <a:xfrm>
            <a:off x="2497183" y="4284583"/>
            <a:ext cx="1043658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hangingPunct="0"/>
            <a:r>
              <a:rPr lang="en-US" altLang="zh-CN" sz="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to link 2</a:t>
            </a:r>
            <a:endParaRPr 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136"/>
          <p:cNvSpPr/>
          <p:nvPr/>
        </p:nvSpPr>
        <p:spPr bwMode="auto">
          <a:xfrm>
            <a:off x="3663690" y="4173326"/>
            <a:ext cx="357974" cy="26978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136"/>
          <p:cNvSpPr/>
          <p:nvPr/>
        </p:nvSpPr>
        <p:spPr bwMode="auto">
          <a:xfrm>
            <a:off x="6929128" y="5218042"/>
            <a:ext cx="357974" cy="25062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134"/>
          <p:cNvSpPr/>
          <p:nvPr/>
        </p:nvSpPr>
        <p:spPr bwMode="auto">
          <a:xfrm>
            <a:off x="2548668" y="3887893"/>
            <a:ext cx="949095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126"/>
          <p:cNvSpPr/>
          <p:nvPr/>
        </p:nvSpPr>
        <p:spPr bwMode="auto">
          <a:xfrm>
            <a:off x="1941820" y="5808579"/>
            <a:ext cx="5417485" cy="64667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129"/>
          <p:cNvSpPr txBox="1"/>
          <p:nvPr/>
        </p:nvSpPr>
        <p:spPr>
          <a:xfrm>
            <a:off x="1891681" y="5587200"/>
            <a:ext cx="7868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STA</a:t>
            </a:r>
            <a:endParaRPr lang="en-US" sz="1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130"/>
          <p:cNvSpPr txBox="1"/>
          <p:nvPr/>
        </p:nvSpPr>
        <p:spPr>
          <a:xfrm>
            <a:off x="1873697" y="5840081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32" name="Straight Connector 127"/>
          <p:cNvCxnSpPr/>
          <p:nvPr/>
        </p:nvCxnSpPr>
        <p:spPr bwMode="auto">
          <a:xfrm>
            <a:off x="1938303" y="5864668"/>
            <a:ext cx="5605497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33" name="TextBox 169"/>
          <p:cNvSpPr txBox="1"/>
          <p:nvPr/>
        </p:nvSpPr>
        <p:spPr>
          <a:xfrm>
            <a:off x="1384024" y="567769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39" name="Rectangle 134"/>
          <p:cNvSpPr/>
          <p:nvPr/>
        </p:nvSpPr>
        <p:spPr bwMode="auto">
          <a:xfrm>
            <a:off x="4065163" y="5578444"/>
            <a:ext cx="1268837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136"/>
          <p:cNvSpPr/>
          <p:nvPr/>
        </p:nvSpPr>
        <p:spPr bwMode="auto">
          <a:xfrm>
            <a:off x="5494551" y="5873246"/>
            <a:ext cx="357974" cy="25062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5" name="直接连接符 44"/>
          <p:cNvCxnSpPr/>
          <p:nvPr/>
        </p:nvCxnSpPr>
        <p:spPr bwMode="auto">
          <a:xfrm>
            <a:off x="4021664" y="4995647"/>
            <a:ext cx="47413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sm" len="sm"/>
            <a:tailEnd type="none" w="sm" len="sm"/>
          </a:ln>
          <a:effectLst/>
        </p:spPr>
      </p:cxnSp>
      <p:cxnSp>
        <p:nvCxnSpPr>
          <p:cNvPr id="46" name="直接连接符 45"/>
          <p:cNvCxnSpPr/>
          <p:nvPr/>
        </p:nvCxnSpPr>
        <p:spPr bwMode="auto">
          <a:xfrm>
            <a:off x="5363196" y="5000293"/>
            <a:ext cx="47413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med"/>
          </a:ln>
          <a:effectLst/>
        </p:spPr>
      </p:cxnSp>
      <p:sp>
        <p:nvSpPr>
          <p:cNvPr id="47" name="文本框 46"/>
          <p:cNvSpPr txBox="1"/>
          <p:nvPr/>
        </p:nvSpPr>
        <p:spPr>
          <a:xfrm>
            <a:off x="4548498" y="4810262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err="1" smtClean="0"/>
              <a:t>NAVSync</a:t>
            </a:r>
            <a:r>
              <a:rPr lang="en-US" altLang="zh-CN" sz="1000" dirty="0" err="1"/>
              <a:t>Delay</a:t>
            </a:r>
            <a:endParaRPr lang="zh-CN" altLang="en-US" sz="1000" dirty="0"/>
          </a:p>
        </p:txBody>
      </p:sp>
      <p:cxnSp>
        <p:nvCxnSpPr>
          <p:cNvPr id="49" name="直接连接符 48"/>
          <p:cNvCxnSpPr>
            <a:endCxn id="24" idx="1"/>
          </p:cNvCxnSpPr>
          <p:nvPr/>
        </p:nvCxnSpPr>
        <p:spPr bwMode="auto">
          <a:xfrm>
            <a:off x="5943600" y="5076668"/>
            <a:ext cx="40627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3" name="直接连接符 52"/>
          <p:cNvCxnSpPr/>
          <p:nvPr/>
        </p:nvCxnSpPr>
        <p:spPr bwMode="auto">
          <a:xfrm flipH="1">
            <a:off x="5852525" y="5076668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4" name="直接连接符 53"/>
          <p:cNvCxnSpPr/>
          <p:nvPr/>
        </p:nvCxnSpPr>
        <p:spPr bwMode="auto">
          <a:xfrm flipH="1">
            <a:off x="6024084" y="5087179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直接连接符 54"/>
          <p:cNvCxnSpPr/>
          <p:nvPr/>
        </p:nvCxnSpPr>
        <p:spPr bwMode="auto">
          <a:xfrm flipH="1">
            <a:off x="6175438" y="5082308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404300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 propose that the AP in MLD assists the STA in Non-STR MLD to access the channel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The </a:t>
            </a:r>
            <a:r>
              <a:rPr lang="en-US" altLang="zh-CN" sz="1600" dirty="0"/>
              <a:t>AP in MLD </a:t>
            </a:r>
            <a:r>
              <a:rPr lang="en-US" altLang="zh-CN" sz="1600" dirty="0" smtClean="0"/>
              <a:t>sends </a:t>
            </a:r>
            <a:r>
              <a:rPr lang="en-US" altLang="zh-CN" sz="1600" dirty="0"/>
              <a:t>a short frame to the STA </a:t>
            </a:r>
            <a:r>
              <a:rPr lang="en-US" altLang="zh-CN" sz="1600" dirty="0" smtClean="0"/>
              <a:t>in </a:t>
            </a:r>
            <a:r>
              <a:rPr lang="en-US" altLang="zh-CN" sz="1600" dirty="0"/>
              <a:t>the Non-STR MLD when the channel is </a:t>
            </a:r>
            <a:r>
              <a:rPr lang="en-US" altLang="zh-CN" sz="1600" dirty="0" smtClean="0"/>
              <a:t>idle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The </a:t>
            </a:r>
            <a:r>
              <a:rPr lang="en-US" altLang="zh-CN" sz="1600" dirty="0"/>
              <a:t>STA </a:t>
            </a:r>
            <a:r>
              <a:rPr lang="en-US" altLang="zh-CN" sz="1600" dirty="0" smtClean="0"/>
              <a:t>in </a:t>
            </a:r>
            <a:r>
              <a:rPr lang="en-US" altLang="zh-CN" sz="1600" dirty="0"/>
              <a:t>a non-STR MLD reuses </a:t>
            </a:r>
            <a:r>
              <a:rPr lang="en-US" altLang="zh-CN" sz="1600" dirty="0" err="1"/>
              <a:t>NAVSyncDelay</a:t>
            </a:r>
            <a:r>
              <a:rPr lang="en-US" altLang="zh-CN" sz="1600" dirty="0"/>
              <a:t> to access the </a:t>
            </a:r>
            <a:r>
              <a:rPr lang="en-US" altLang="zh-CN" sz="1600" dirty="0" smtClean="0"/>
              <a:t>channel when the channel is busy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67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[1] IEEE </a:t>
            </a:r>
            <a:r>
              <a:rPr lang="en-US" altLang="zh-CN" dirty="0" smtClean="0"/>
              <a:t>802.11-20/0444r1 MLA </a:t>
            </a:r>
            <a:r>
              <a:rPr lang="en-US" altLang="zh-CN" dirty="0" smtClean="0"/>
              <a:t>non-STR </a:t>
            </a:r>
            <a:r>
              <a:rPr lang="en-US" altLang="zh-CN" dirty="0" smtClean="0"/>
              <a:t>STA EDCA rules after self interference</a:t>
            </a:r>
          </a:p>
          <a:p>
            <a:r>
              <a:rPr lang="en-US" altLang="zh-CN" dirty="0" smtClean="0"/>
              <a:t>[2] 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3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71737</TotalTime>
  <Words>845</Words>
  <Application>Microsoft Office PowerPoint</Application>
  <PresentationFormat>全屏显示(4:3)</PresentationFormat>
  <Paragraphs>165</Paragraphs>
  <Slides>9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Arial Unicode MS</vt:lpstr>
      <vt:lpstr>MS PGothic</vt:lpstr>
      <vt:lpstr>Arial</vt:lpstr>
      <vt:lpstr>Calibri</vt:lpstr>
      <vt:lpstr>Times New Roman</vt:lpstr>
      <vt:lpstr>802-11-Submission</vt:lpstr>
      <vt:lpstr>Document</vt:lpstr>
      <vt:lpstr>AP assisted Non-STR behavior</vt:lpstr>
      <vt:lpstr>Background</vt:lpstr>
      <vt:lpstr>Background</vt:lpstr>
      <vt:lpstr>NAVSyncDelay</vt:lpstr>
      <vt:lpstr>Recap</vt:lpstr>
      <vt:lpstr>AP assisted Non-STR behavior</vt:lpstr>
      <vt:lpstr>AP assisted Non-STR behavior</vt:lpstr>
      <vt:lpstr>Summary</vt:lpstr>
      <vt:lpstr>References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550</cp:revision>
  <cp:lastPrinted>1998-02-10T13:28:06Z</cp:lastPrinted>
  <dcterms:created xsi:type="dcterms:W3CDTF">2013-11-12T18:41:50Z</dcterms:created>
  <dcterms:modified xsi:type="dcterms:W3CDTF">2020-04-15T12:42:36Z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(3)SqJKN4x4VNdSHzBHqfLBBy/7SpGoM1y2F6q9RPHAL+eHXIp2OBuOIhwyoygg+UrTfF0m11hU
l6beI6qvWub5/rM7JHBHEH9Un7b/LByIUew8a3fPViTB2FCqzZ8Xyj2zI/zXoQP2sCaL/TYx
m9Nx4dbQWH0P0LKK72pgBrjKYTmZ+mHP4o95udHoHEYdEROo/4LgI1Qk+rNnAB3WpXZL36Sz
tmeZUxd06RfVyHfOTo</vt:lpwstr>
  </property>
  <property fmtid="{D5CDD505-2E9C-101B-9397-08002B2CF9AE}" pid="4" name="_2015_ms_pID_7253431">
    <vt:lpwstr>sjHc5JuHVqnVCMZu4COG3kXc3Q6mD8EgDfcJMaStqLqc9PVXOtRPo1
W7TL05HtIk/OWVFJXU0DskqPRiaDE9Sf/V9NYs/09PduZ9zH8ubVEj2Rj+DJlkvZdq4BpmOf
8g0uQTpibFk4VubNUFrNK1nKt2iMLcODbFve/Lcp9le5MbBwcPX+VEj8pIqHFVzz4Iw2stkk
N2czp1mBhRibQsGG6hrUkuH4XH5VXKqTuZhv</vt:lpwstr>
  </property>
  <property fmtid="{D5CDD505-2E9C-101B-9397-08002B2CF9AE}" pid="5" name="_2015_ms_pID_7253432">
    <vt:lpwstr>zJxhywGoL3lauEEwRNWwKCM=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1581939127</vt:lpwstr>
  </property>
</Properties>
</file>