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84" r:id="rId3"/>
    <p:sldId id="297" r:id="rId4"/>
    <p:sldId id="313" r:id="rId5"/>
    <p:sldId id="307" r:id="rId6"/>
    <p:sldId id="315" r:id="rId7"/>
    <p:sldId id="314" r:id="rId8"/>
    <p:sldId id="326" r:id="rId9"/>
    <p:sldId id="317" r:id="rId10"/>
    <p:sldId id="316" r:id="rId11"/>
    <p:sldId id="276" r:id="rId12"/>
    <p:sldId id="311" r:id="rId13"/>
    <p:sldId id="306" r:id="rId14"/>
    <p:sldId id="327" r:id="rId15"/>
    <p:sldId id="291" r:id="rId16"/>
    <p:sldId id="292" r:id="rId17"/>
    <p:sldId id="328" r:id="rId18"/>
    <p:sldId id="329" r:id="rId19"/>
    <p:sldId id="330" r:id="rId20"/>
    <p:sldId id="321" r:id="rId21"/>
    <p:sldId id="325" r:id="rId22"/>
    <p:sldId id="323" r:id="rId23"/>
    <p:sldId id="312" r:id="rId24"/>
    <p:sldId id="27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1" autoAdjust="0"/>
    <p:restoredTop sz="95040" autoAdjust="0"/>
  </p:normalViewPr>
  <p:slideViewPr>
    <p:cSldViewPr>
      <p:cViewPr varScale="1">
        <p:scale>
          <a:sx n="110" d="100"/>
          <a:sy n="110" d="100"/>
        </p:scale>
        <p:origin x="199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669959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154474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390393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0955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8403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5632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282947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23811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6296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03157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15206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802.11-20/0609r5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dirty="0" smtClean="0">
                <a:solidFill>
                  <a:schemeClr val="tx1"/>
                </a:solidFill>
                <a:latin typeface="Times New Roman" charset="0"/>
                <a:ea typeface="+mn-ea"/>
                <a:cs typeface="+mn-cs"/>
              </a:rPr>
              <a:t>Apr</a:t>
            </a:r>
            <a:r>
              <a:rPr lang="en-US" sz="1800" b="1" dirty="0" smtClean="0"/>
              <a:t> 2020</a:t>
            </a:r>
            <a:endParaRPr lang="en-US" sz="1800" b="1" dirty="0"/>
          </a:p>
        </p:txBody>
      </p:sp>
      <p:sp>
        <p:nvSpPr>
          <p:cNvPr id="12" name="Rectangle 7"/>
          <p:cNvSpPr>
            <a:spLocks noChangeArrowheads="1"/>
          </p:cNvSpPr>
          <p:nvPr userDrawn="1"/>
        </p:nvSpPr>
        <p:spPr bwMode="auto">
          <a:xfrm>
            <a:off x="5867401" y="6536002"/>
            <a:ext cx="2667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r"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0/11-20-0578-00-00be-on-ru-allocation-singling-in-eht-sig.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20/11-20-0400-00-00be-multi-ru-combination-and-signaling-for-ofdma-transmission.pptx" TargetMode="External"/><Relationship Id="rId5" Type="http://schemas.openxmlformats.org/officeDocument/2006/relationships/hyperlink" Target="https://mentor.ieee.org/802.11/dcn/20/11-20-0403-00-00be-signaling-of-multiple-ru-aggregation-in-ofdma.pptx" TargetMode="External"/><Relationship Id="rId4" Type="http://schemas.openxmlformats.org/officeDocument/2006/relationships/hyperlink" Target="https://mentor.ieee.org/802.11/dcn/20/11-20-0373-01-00be-ru-allocation-subfield-design-for-multi-ru-support.ppt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373-01-00be-ru-allocation-subfield-design-for-multi-ru-support.pptx" TargetMode="External"/><Relationship Id="rId7" Type="http://schemas.openxmlformats.org/officeDocument/2006/relationships/hyperlink" Target="https://mentor.ieee.org/802.11/dcn/20/11-20-0715-00-00be-overhead-comparisons-of-eht-sig.pptx" TargetMode="External"/><Relationship Id="rId2" Type="http://schemas.openxmlformats.org/officeDocument/2006/relationships/hyperlink" Target="https://mentor.ieee.org/802.11/dcn/20/11-20-0578-00-00be-on-ru-allocation-singling-in-eht-sig.pptx" TargetMode="External"/><Relationship Id="rId1" Type="http://schemas.openxmlformats.org/officeDocument/2006/relationships/slideLayout" Target="../slideLayouts/slideLayout6.xml"/><Relationship Id="rId6" Type="http://schemas.openxmlformats.org/officeDocument/2006/relationships/hyperlink" Target="https://mentor.ieee.org/802.11/dcn/15/11-15-1335-02-00ax-he-sig-b-contents.pptx" TargetMode="External"/><Relationship Id="rId5" Type="http://schemas.openxmlformats.org/officeDocument/2006/relationships/hyperlink" Target="https://mentor.ieee.org/802.11/dcn/20/11-20-0400-00-00be-multi-ru-combination-and-signaling-for-ofdma-transmission.pptx" TargetMode="External"/><Relationship Id="rId4" Type="http://schemas.openxmlformats.org/officeDocument/2006/relationships/hyperlink" Target="https://mentor.ieee.org/802.11/dcn/20/11-20-0403-00-00be-signaling-of-multiple-ru-aggregation-in-ofdma.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Visio___1.vsdx"/></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14299" y="741952"/>
            <a:ext cx="8763000" cy="828816"/>
          </a:xfrm>
          <a:noFill/>
          <a:ln/>
        </p:spPr>
        <p:txBody>
          <a:bodyPr/>
          <a:lstStyle/>
          <a:p>
            <a:pPr eaLnBrk="1" hangingPunct="1">
              <a:lnSpc>
                <a:spcPct val="120000"/>
              </a:lnSpc>
            </a:pPr>
            <a:r>
              <a:rPr lang="en-US" altLang="zh-CN" dirty="0"/>
              <a:t>Further discussion on </a:t>
            </a:r>
            <a:r>
              <a:rPr lang="en-US" altLang="zh-CN" dirty="0" smtClean="0"/>
              <a:t/>
            </a:r>
            <a:br>
              <a:rPr lang="en-US" altLang="zh-CN" dirty="0" smtClean="0"/>
            </a:br>
            <a:r>
              <a:rPr lang="en-US" altLang="zh-CN" dirty="0" smtClean="0"/>
              <a:t>RU </a:t>
            </a:r>
            <a:r>
              <a:rPr lang="en-US" altLang="zh-CN" dirty="0"/>
              <a:t>allocation subfield in EHT-SIG</a:t>
            </a:r>
            <a:endParaRPr lang="en-US" dirty="0">
              <a:solidFill>
                <a:schemeClr val="tx1"/>
              </a:solidFill>
            </a:endParaRPr>
          </a:p>
        </p:txBody>
      </p:sp>
      <p:sp>
        <p:nvSpPr>
          <p:cNvPr id="30726" name="Rectangle 6"/>
          <p:cNvSpPr>
            <a:spLocks noGrp="1" noChangeArrowheads="1"/>
          </p:cNvSpPr>
          <p:nvPr>
            <p:ph type="body" idx="1"/>
          </p:nvPr>
        </p:nvSpPr>
        <p:spPr>
          <a:xfrm>
            <a:off x="609599" y="1814084"/>
            <a:ext cx="7772400" cy="381000"/>
          </a:xfrm>
          <a:noFill/>
          <a:ln/>
        </p:spPr>
        <p:txBody>
          <a:bodyPr/>
          <a:lstStyle/>
          <a:p>
            <a:pPr algn="ctr">
              <a:buFontTx/>
              <a:buNone/>
            </a:pPr>
            <a:r>
              <a:rPr lang="en-US" sz="2000" dirty="0"/>
              <a:t>Date:</a:t>
            </a:r>
            <a:r>
              <a:rPr lang="en-US" sz="2000" b="0" dirty="0" smtClean="0"/>
              <a:t> 2020-04-16</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500937511"/>
              </p:ext>
            </p:extLst>
          </p:nvPr>
        </p:nvGraphicFramePr>
        <p:xfrm>
          <a:off x="933450" y="2743200"/>
          <a:ext cx="7353300" cy="2256888"/>
        </p:xfrm>
        <a:graphic>
          <a:graphicData uri="http://schemas.openxmlformats.org/drawingml/2006/table">
            <a:tbl>
              <a:tblPr firstRow="1" bandRow="1">
                <a:tableStyleId>{5940675A-B579-460E-94D1-54222C63F5DA}</a:tableStyleId>
              </a:tblPr>
              <a:tblGrid>
                <a:gridCol w="1626211"/>
                <a:gridCol w="1315109"/>
                <a:gridCol w="1470660"/>
                <a:gridCol w="890881"/>
                <a:gridCol w="2050439"/>
              </a:tblGrid>
              <a:tr h="345896">
                <a:tc>
                  <a:txBody>
                    <a:bodyPr/>
                    <a:lstStyle/>
                    <a:p>
                      <a:pPr algn="ctr"/>
                      <a:r>
                        <a:rPr lang="en-US" altLang="zh-CN" sz="1400" b="1" kern="1200" dirty="0" smtClean="0">
                          <a:solidFill>
                            <a:schemeClr val="tx1"/>
                          </a:solidFill>
                          <a:effectLst/>
                          <a:latin typeface="+mn-lt"/>
                          <a:ea typeface="+mn-ea"/>
                          <a:cs typeface="+mn-cs"/>
                        </a:rPr>
                        <a:t>Name</a:t>
                      </a:r>
                      <a:endParaRPr lang="zh-CN" altLang="en-US" sz="1400" b="1" dirty="0"/>
                    </a:p>
                  </a:txBody>
                  <a:tcPr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nchor="ctr"/>
                </a:tc>
              </a:tr>
              <a:tr h="345896">
                <a:tc>
                  <a:txBody>
                    <a:bodyPr/>
                    <a:lstStyle/>
                    <a:p>
                      <a:pPr algn="ctr"/>
                      <a:r>
                        <a:rPr lang="en-US" altLang="zh-CN" sz="1400" dirty="0" smtClean="0"/>
                        <a:t>Ross Jian Yu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ross.yujian@huawei.com</a:t>
                      </a:r>
                      <a:endParaRPr lang="zh-CN" altLang="en-US" sz="1400" dirty="0"/>
                    </a:p>
                  </a:txBody>
                  <a:tcPr anchor="ctr"/>
                </a:tc>
              </a:tr>
              <a:tr h="345896">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Ming </a:t>
                      </a:r>
                      <a:r>
                        <a:rPr lang="en-US" altLang="zh-CN" sz="1400" kern="1200" dirty="0" err="1" smtClean="0">
                          <a:solidFill>
                            <a:schemeClr val="tx1"/>
                          </a:solidFill>
                          <a:latin typeface="+mn-lt"/>
                          <a:ea typeface="+mn-ea"/>
                          <a:cs typeface="+mn-cs"/>
                        </a:rPr>
                        <a:t>Gan</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Oded Redlich</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Shimi Shilo</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Genadiy Tsodik</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5" name="Shape 94"/>
          <p:cNvSpPr txBox="1">
            <a:spLocks noGrp="1"/>
          </p:cNvSpPr>
          <p:nvPr>
            <p:ph idx="1"/>
          </p:nvPr>
        </p:nvSpPr>
        <p:spPr>
          <a:xfrm>
            <a:off x="838200" y="1371600"/>
            <a:ext cx="7543800" cy="4800599"/>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large MRUs, the number of entries needed for MRU are shown as follows if assuming the exact MRU combinations can be indicated through a single RU allocation subfield:</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algn="just">
              <a:lnSpc>
                <a:spcPct val="120000"/>
              </a:lnSpc>
              <a:spcBef>
                <a:spcPts val="0"/>
              </a:spcBef>
              <a:buSzPct val="100000"/>
            </a:pPr>
            <a:r>
              <a:rPr lang="en-US" altLang="zh-CN" sz="1800" dirty="0" smtClean="0">
                <a:ea typeface="Times New Roman"/>
                <a:cs typeface="Times New Roman"/>
                <a:sym typeface="Times New Roman"/>
              </a:rPr>
              <a:t>MU-MIMO support can be more useful for large MRU compared with small MRU. It is preferred to support MU-MIMO for large MRU. Whilst the overhead is pretty big, which would lead to a larger table.</a:t>
            </a:r>
            <a:endParaRPr lang="en-US" altLang="zh-CN" sz="1600" dirty="0">
              <a:ea typeface="Times New Roman"/>
              <a:cs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large </a:t>
            </a:r>
            <a:r>
              <a:rPr lang="en-IE" altLang="zh-CN" dirty="0" smtClean="0">
                <a:solidFill>
                  <a:schemeClr val="tx1"/>
                </a:solidFill>
              </a:rPr>
              <a:t>MRU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3949158264"/>
              </p:ext>
            </p:extLst>
          </p:nvPr>
        </p:nvGraphicFramePr>
        <p:xfrm>
          <a:off x="1522413" y="2590800"/>
          <a:ext cx="6705600" cy="2255520"/>
        </p:xfrm>
        <a:graphic>
          <a:graphicData uri="http://schemas.openxmlformats.org/drawingml/2006/table">
            <a:tbl>
              <a:tblPr firstRow="1" bandRow="1">
                <a:tableStyleId>{5C22544A-7EE6-4342-B048-85BDC9FD1C3A}</a:tableStyleId>
              </a:tblPr>
              <a:tblGrid>
                <a:gridCol w="1676400"/>
                <a:gridCol w="1676400"/>
                <a:gridCol w="1676400"/>
                <a:gridCol w="1676400"/>
              </a:tblGrid>
              <a:tr h="0">
                <a:tc rowSpan="2">
                  <a:txBody>
                    <a:bodyPr/>
                    <a:lstStyle/>
                    <a:p>
                      <a:r>
                        <a:rPr lang="en-US" altLang="zh-CN" sz="1400" dirty="0" smtClean="0">
                          <a:solidFill>
                            <a:sysClr val="windowText" lastClr="000000"/>
                          </a:solidFill>
                        </a:rPr>
                        <a:t>MRU size</a:t>
                      </a:r>
                    </a:p>
                    <a:p>
                      <a:r>
                        <a:rPr lang="en-US" altLang="zh-CN" sz="1400" dirty="0" smtClean="0">
                          <a:solidFill>
                            <a:sysClr val="windowText" lastClr="000000"/>
                          </a:solidFill>
                        </a:rPr>
                        <a:t>(OFDMA case)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716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aseline="0" dirty="0" smtClean="0">
                          <a:solidFill>
                            <a:sysClr val="windowText" lastClr="000000"/>
                          </a:solidFill>
                        </a:rPr>
                        <a:t>without MU-MIMO in both single RU and MRU</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9 entries (</a:t>
                      </a:r>
                      <a:r>
                        <a:rPr lang="en-US" altLang="zh-CN" sz="1400" baseline="0" dirty="0" smtClean="0">
                          <a:solidFill>
                            <a:sysClr val="windowText" lastClr="000000"/>
                          </a:solidFill>
                        </a:rPr>
                        <a:t>including zero user fields</a:t>
                      </a:r>
                      <a:r>
                        <a:rPr lang="en-US" altLang="zh-CN" sz="1400" dirty="0" smtClean="0">
                          <a:solidFill>
                            <a:sysClr val="windowText" lastClr="000000"/>
                          </a:solidFill>
                        </a:rPr>
                        <a:t>)</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MU-MIMO with</a:t>
                      </a:r>
                      <a:r>
                        <a:rPr lang="en-US" altLang="zh-CN" sz="1400" baseline="0" dirty="0" smtClean="0">
                          <a:solidFill>
                            <a:sysClr val="windowText" lastClr="000000"/>
                          </a:solidFill>
                        </a:rPr>
                        <a:t> 17 entries </a:t>
                      </a:r>
                      <a:r>
                        <a:rPr lang="en-US" altLang="zh-CN" sz="1400" dirty="0" smtClean="0">
                          <a:solidFill>
                            <a:sysClr val="windowText" lastClr="000000"/>
                          </a:solidFill>
                        </a:rPr>
                        <a:t>(</a:t>
                      </a:r>
                      <a:r>
                        <a:rPr lang="en-US" altLang="zh-CN" sz="1400" baseline="0" dirty="0" smtClean="0">
                          <a:solidFill>
                            <a:sysClr val="windowText" lastClr="000000"/>
                          </a:solidFill>
                        </a:rPr>
                        <a:t>including zero user fields</a:t>
                      </a:r>
                      <a:r>
                        <a:rPr lang="en-US" altLang="zh-CN" sz="1400" dirty="0" smtClean="0">
                          <a:solidFill>
                            <a:sysClr val="windowText" lastClr="000000"/>
                          </a:solidFill>
                        </a:rPr>
                        <a:t>)</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242+484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484+996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3*996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Total</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204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302920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11</a:t>
            </a:fld>
            <a:endParaRPr lang="en-US"/>
          </a:p>
        </p:txBody>
      </p:sp>
      <p:sp>
        <p:nvSpPr>
          <p:cNvPr id="4" name="矩形 3"/>
          <p:cNvSpPr/>
          <p:nvPr/>
        </p:nvSpPr>
        <p:spPr>
          <a:xfrm>
            <a:off x="723900" y="1447800"/>
            <a:ext cx="7772400" cy="4081117"/>
          </a:xfrm>
          <a:prstGeom prst="rect">
            <a:avLst/>
          </a:prstGeom>
        </p:spPr>
        <p:txBody>
          <a:bodyPr wrap="square">
            <a:spAutoFit/>
          </a:bodyPr>
          <a:lstStyle/>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108 or 204 entries are consumed by large RU combinations shown in the previous slide assuming one RU allocation subfield itself is enough for the exact location of MRU.</a:t>
            </a:r>
          </a:p>
          <a:p>
            <a:pPr marL="342900" indent="-342900" algn="just">
              <a:lnSpc>
                <a:spcPct val="120000"/>
              </a:lnSpc>
              <a:spcBef>
                <a:spcPts val="0"/>
              </a:spcBef>
              <a:buSzPct val="100000"/>
              <a:buChar char="•"/>
            </a:pPr>
            <a:r>
              <a:rPr lang="en-US" altLang="zh-CN" sz="1800" b="1" u="sng" dirty="0" smtClean="0">
                <a:solidFill>
                  <a:schemeClr val="dk1"/>
                </a:solidFill>
                <a:latin typeface="+mn-lt"/>
                <a:ea typeface="Times New Roman"/>
                <a:cs typeface="Times New Roman"/>
              </a:rPr>
              <a:t>An alternative way </a:t>
            </a:r>
            <a:r>
              <a:rPr lang="en-US" altLang="zh-CN" sz="1800" b="1" dirty="0" smtClean="0">
                <a:solidFill>
                  <a:schemeClr val="dk1"/>
                </a:solidFill>
                <a:latin typeface="+mn-lt"/>
                <a:ea typeface="Times New Roman"/>
                <a:cs typeface="Times New Roman"/>
              </a:rPr>
              <a:t>for large MRU indication was introduced in 400r0, which needs only 9 or 17 entries, only 1/12 overhead of the above cases.</a:t>
            </a: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p:txBody>
      </p:sp>
      <p:sp>
        <p:nvSpPr>
          <p:cNvPr id="12" name="Rectangle 2"/>
          <p:cNvSpPr>
            <a:spLocks noGrp="1" noChangeArrowheads="1"/>
          </p:cNvSpPr>
          <p:nvPr>
            <p:ph type="title"/>
          </p:nvPr>
        </p:nvSpPr>
        <p:spPr>
          <a:xfrm>
            <a:off x="609600" y="756239"/>
            <a:ext cx="8001000" cy="533400"/>
          </a:xfrm>
          <a:noFill/>
          <a:ln/>
        </p:spPr>
        <p:txBody>
          <a:bodyPr/>
          <a:lstStyle/>
          <a:p>
            <a:r>
              <a:rPr lang="en-US" altLang="zh-CN" dirty="0" smtClean="0">
                <a:solidFill>
                  <a:schemeClr val="tx1"/>
                </a:solidFill>
              </a:rPr>
              <a:t>Large MRU indication with 9 entries</a:t>
            </a:r>
            <a:endParaRPr lang="en-US" dirty="0">
              <a:solidFill>
                <a:schemeClr val="tx1"/>
              </a:solidFill>
            </a:endParaRPr>
          </a:p>
        </p:txBody>
      </p:sp>
      <p:graphicFrame>
        <p:nvGraphicFramePr>
          <p:cNvPr id="3" name="表格 2"/>
          <p:cNvGraphicFramePr>
            <a:graphicFrameLocks noGrp="1"/>
          </p:cNvGraphicFramePr>
          <p:nvPr>
            <p:extLst>
              <p:ext uri="{D42A27DB-BD31-4B8C-83A1-F6EECF244321}">
                <p14:modId xmlns:p14="http://schemas.microsoft.com/office/powerpoint/2010/main" val="1300599623"/>
              </p:ext>
            </p:extLst>
          </p:nvPr>
        </p:nvGraphicFramePr>
        <p:xfrm>
          <a:off x="1145868" y="4947534"/>
          <a:ext cx="6931332" cy="865536"/>
        </p:xfrm>
        <a:graphic>
          <a:graphicData uri="http://schemas.openxmlformats.org/drawingml/2006/table">
            <a:tbl>
              <a:tblPr/>
              <a:tblGrid>
                <a:gridCol w="626561"/>
                <a:gridCol w="5642965"/>
                <a:gridCol w="661806"/>
              </a:tblGrid>
              <a:tr h="153775">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192-199</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200-207</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208-215</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216-223</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30530">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224-231</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zh-CN" sz="800" b="1" kern="1200" dirty="0" smtClean="0">
                          <a:solidFill>
                            <a:schemeClr val="tx1"/>
                          </a:solidFill>
                          <a:latin typeface="Arial" panose="020B0604020202020204" pitchFamily="34" charset="0"/>
                          <a:ea typeface="Times New Roman"/>
                          <a:cs typeface="Times New Roman"/>
                        </a:rPr>
                        <a:t>Belongs to an MRU; contributes </a:t>
                      </a:r>
                      <a:r>
                        <a:rPr lang="en-US" altLang="zh-CN" sz="800" b="1" kern="1200" dirty="0" smtClean="0">
                          <a:solidFill>
                            <a:srgbClr val="FF0000"/>
                          </a:solidFill>
                          <a:latin typeface="Arial" panose="020B0604020202020204" pitchFamily="34" charset="0"/>
                          <a:ea typeface="Times New Roman"/>
                          <a:cs typeface="Times New Roman"/>
                        </a:rPr>
                        <a:t>1~8</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 same EHT-SIG content channel as this RU Allocation subfield</a:t>
                      </a:r>
                      <a:endPar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endParaRP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3116093109"/>
              </p:ext>
            </p:extLst>
          </p:nvPr>
        </p:nvGraphicFramePr>
        <p:xfrm>
          <a:off x="1145868" y="3467286"/>
          <a:ext cx="6929373" cy="1220471"/>
        </p:xfrm>
        <a:graphic>
          <a:graphicData uri="http://schemas.openxmlformats.org/drawingml/2006/table">
            <a:tbl>
              <a:tblPr/>
              <a:tblGrid>
                <a:gridCol w="626561"/>
                <a:gridCol w="5641007"/>
                <a:gridCol w="661805"/>
              </a:tblGrid>
              <a:tr h="126701">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113</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242-tone RU empty (with zero users)</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000000"/>
                          </a:solidFill>
                          <a:effectLst/>
                          <a:latin typeface="Malgun Gothic" panose="020B0503020000020004" pitchFamily="34" charset="-127"/>
                          <a:ea typeface="宋体" panose="02010600030101010101" pitchFamily="2" charset="-122"/>
                        </a:rPr>
                        <a:t>1 </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115</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8198">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117</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algn="just"/>
                      <a:r>
                        <a:rPr lang="en-US" altLang="zh-CN" sz="800" b="1" kern="1200" dirty="0" smtClean="0">
                          <a:solidFill>
                            <a:schemeClr val="tx1"/>
                          </a:solidFill>
                          <a:latin typeface="Arial" panose="020B0604020202020204" pitchFamily="34" charset="0"/>
                          <a:ea typeface="Times New Roman"/>
                          <a:cs typeface="Times New Roman"/>
                        </a:rPr>
                        <a:t>Belongs to an MRU;</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contributes </a:t>
                      </a:r>
                      <a:r>
                        <a:rPr lang="en-US" altLang="zh-CN" sz="800" b="1" kern="1200" dirty="0" smtClean="0">
                          <a:solidFill>
                            <a:srgbClr val="FF0000"/>
                          </a:solidFill>
                          <a:latin typeface="Arial" panose="020B0604020202020204" pitchFamily="34" charset="0"/>
                          <a:ea typeface="Times New Roman"/>
                          <a:cs typeface="Times New Roman"/>
                        </a:rPr>
                        <a:t>zero</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same EHT-SIG content channel as this RU Allocation subfield</a:t>
                      </a:r>
                      <a:endParaRPr lang="en-US" altLang="zh-CN" sz="800" b="1" kern="1200" dirty="0">
                        <a:solidFill>
                          <a:schemeClr val="tx1"/>
                        </a:solidFill>
                        <a:latin typeface="Arial" panose="020B0604020202020204" pitchFamily="34" charset="0"/>
                        <a:ea typeface="Times New Roman"/>
                        <a:cs typeface="Times New Roman"/>
                      </a:endParaRP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文本框 1"/>
          <p:cNvSpPr txBox="1"/>
          <p:nvPr/>
        </p:nvSpPr>
        <p:spPr>
          <a:xfrm>
            <a:off x="457200" y="5934347"/>
            <a:ext cx="2362200" cy="461665"/>
          </a:xfrm>
          <a:prstGeom prst="rect">
            <a:avLst/>
          </a:prstGeom>
          <a:noFill/>
        </p:spPr>
        <p:txBody>
          <a:bodyPr wrap="square" rtlCol="0">
            <a:spAutoFit/>
          </a:bodyPr>
          <a:lstStyle/>
          <a:p>
            <a:r>
              <a:rPr lang="en-US" altLang="zh-CN" dirty="0" smtClean="0"/>
              <a:t>9 new entries for single RU 2*996</a:t>
            </a:r>
          </a:p>
          <a:p>
            <a:r>
              <a:rPr lang="en-US" altLang="zh-CN" dirty="0" smtClean="0"/>
              <a:t>9 new entries for MRU</a:t>
            </a:r>
            <a:endParaRPr lang="zh-CN" altLang="en-US" dirty="0"/>
          </a:p>
        </p:txBody>
      </p:sp>
    </p:spTree>
    <p:extLst>
      <p:ext uri="{BB962C8B-B14F-4D97-AF65-F5344CB8AC3E}">
        <p14:creationId xmlns:p14="http://schemas.microsoft.com/office/powerpoint/2010/main" val="2502280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12</a:t>
            </a:fld>
            <a:endParaRPr lang="en-US"/>
          </a:p>
        </p:txBody>
      </p:sp>
      <p:sp>
        <p:nvSpPr>
          <p:cNvPr id="4" name="矩形 3"/>
          <p:cNvSpPr/>
          <p:nvPr/>
        </p:nvSpPr>
        <p:spPr>
          <a:xfrm>
            <a:off x="723900" y="1447800"/>
            <a:ext cx="7772400" cy="2431435"/>
          </a:xfrm>
          <a:prstGeom prst="rect">
            <a:avLst/>
          </a:prstGeom>
        </p:spPr>
        <p:txBody>
          <a:bodyPr wrap="square">
            <a:spAutoFit/>
          </a:bodyPr>
          <a:lstStyle/>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The RU allocation subfields fall within any MRU combinations in an OFDMA transmission shall be set to one of the 9 values.</a:t>
            </a:r>
          </a:p>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The Rx knows the location and size of the MRU by counting all the RU allocation subfields with the 9 values.</a:t>
            </a:r>
          </a:p>
          <a:p>
            <a:pPr marL="258763" indent="-354013" algn="just">
              <a:lnSpc>
                <a:spcPct val="120000"/>
              </a:lnSpc>
              <a:spcBef>
                <a:spcPct val="20000"/>
              </a:spcBef>
              <a:buSzPct val="100000"/>
              <a:buFontTx/>
              <a:buChar char="–"/>
            </a:pPr>
            <a:endParaRPr lang="en-US" altLang="zh-CN" sz="1600" dirty="0">
              <a:latin typeface="+mn-lt"/>
              <a:ea typeface="Times New Roman"/>
              <a:cs typeface="Times New Roman"/>
              <a:sym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p:txBody>
      </p:sp>
      <p:sp>
        <p:nvSpPr>
          <p:cNvPr id="12" name="Rectangle 2"/>
          <p:cNvSpPr>
            <a:spLocks noGrp="1" noChangeArrowheads="1"/>
          </p:cNvSpPr>
          <p:nvPr>
            <p:ph type="title"/>
          </p:nvPr>
        </p:nvSpPr>
        <p:spPr>
          <a:xfrm>
            <a:off x="609600" y="756239"/>
            <a:ext cx="8001000" cy="533400"/>
          </a:xfrm>
          <a:noFill/>
          <a:ln/>
        </p:spPr>
        <p:txBody>
          <a:bodyPr/>
          <a:lstStyle/>
          <a:p>
            <a:r>
              <a:rPr lang="en-US" altLang="zh-CN" dirty="0" smtClean="0">
                <a:solidFill>
                  <a:schemeClr val="tx1"/>
                </a:solidFill>
              </a:rPr>
              <a:t>Large MRU indication with 9 entries</a:t>
            </a:r>
            <a:endParaRPr lang="en-US" dirty="0">
              <a:solidFill>
                <a:schemeClr val="tx1"/>
              </a:solidFill>
            </a:endParaRPr>
          </a:p>
        </p:txBody>
      </p:sp>
      <p:graphicFrame>
        <p:nvGraphicFramePr>
          <p:cNvPr id="9" name="表格 8"/>
          <p:cNvGraphicFramePr>
            <a:graphicFrameLocks noGrp="1"/>
          </p:cNvGraphicFramePr>
          <p:nvPr>
            <p:extLst>
              <p:ext uri="{D42A27DB-BD31-4B8C-83A1-F6EECF244321}">
                <p14:modId xmlns:p14="http://schemas.microsoft.com/office/powerpoint/2010/main" val="4277390392"/>
              </p:ext>
            </p:extLst>
          </p:nvPr>
        </p:nvGraphicFramePr>
        <p:xfrm>
          <a:off x="1145868" y="4680648"/>
          <a:ext cx="6931332" cy="865536"/>
        </p:xfrm>
        <a:graphic>
          <a:graphicData uri="http://schemas.openxmlformats.org/drawingml/2006/table">
            <a:tbl>
              <a:tblPr/>
              <a:tblGrid>
                <a:gridCol w="626561"/>
                <a:gridCol w="5642965"/>
                <a:gridCol w="661806"/>
              </a:tblGrid>
              <a:tr h="153775">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192-199</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200-207</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208-215</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216-223</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30530">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224-231</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zh-CN" sz="800" b="1" kern="1200" dirty="0" smtClean="0">
                          <a:solidFill>
                            <a:schemeClr val="tx1"/>
                          </a:solidFill>
                          <a:latin typeface="Arial" panose="020B0604020202020204" pitchFamily="34" charset="0"/>
                          <a:ea typeface="Times New Roman"/>
                          <a:cs typeface="Times New Roman"/>
                        </a:rPr>
                        <a:t>Belongs to an MRU; contributes </a:t>
                      </a:r>
                      <a:r>
                        <a:rPr lang="en-US" altLang="zh-CN" sz="800" b="1" kern="1200" dirty="0" smtClean="0">
                          <a:solidFill>
                            <a:srgbClr val="FF0000"/>
                          </a:solidFill>
                          <a:latin typeface="Arial" panose="020B0604020202020204" pitchFamily="34" charset="0"/>
                          <a:ea typeface="Times New Roman"/>
                          <a:cs typeface="Times New Roman"/>
                        </a:rPr>
                        <a:t>1~8</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 same EHT-SIG content channel as this RU Allocation subfield</a:t>
                      </a:r>
                      <a:endPar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endParaRP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314336968"/>
              </p:ext>
            </p:extLst>
          </p:nvPr>
        </p:nvGraphicFramePr>
        <p:xfrm>
          <a:off x="1145868" y="3200400"/>
          <a:ext cx="6929373" cy="1220471"/>
        </p:xfrm>
        <a:graphic>
          <a:graphicData uri="http://schemas.openxmlformats.org/drawingml/2006/table">
            <a:tbl>
              <a:tblPr/>
              <a:tblGrid>
                <a:gridCol w="626561"/>
                <a:gridCol w="5641007"/>
                <a:gridCol w="661805"/>
              </a:tblGrid>
              <a:tr h="126701">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113</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242-tone RU empty (with zero users)</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000000"/>
                          </a:solidFill>
                          <a:effectLst/>
                          <a:latin typeface="Malgun Gothic" panose="020B0503020000020004" pitchFamily="34" charset="-127"/>
                          <a:ea typeface="宋体" panose="02010600030101010101" pitchFamily="2" charset="-122"/>
                        </a:rPr>
                        <a:t>1 </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115</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8198">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117</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algn="just"/>
                      <a:r>
                        <a:rPr lang="en-US" altLang="zh-CN" sz="800" b="1" kern="1200" dirty="0" smtClean="0">
                          <a:solidFill>
                            <a:schemeClr val="tx1"/>
                          </a:solidFill>
                          <a:latin typeface="Arial" panose="020B0604020202020204" pitchFamily="34" charset="0"/>
                          <a:ea typeface="Times New Roman"/>
                          <a:cs typeface="Times New Roman"/>
                        </a:rPr>
                        <a:t>Belongs to an MRU;</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contributes </a:t>
                      </a:r>
                      <a:r>
                        <a:rPr lang="en-US" altLang="zh-CN" sz="800" b="1" kern="1200" dirty="0" smtClean="0">
                          <a:solidFill>
                            <a:srgbClr val="FF0000"/>
                          </a:solidFill>
                          <a:latin typeface="Arial" panose="020B0604020202020204" pitchFamily="34" charset="0"/>
                          <a:ea typeface="Times New Roman"/>
                          <a:cs typeface="Times New Roman"/>
                        </a:rPr>
                        <a:t>zero</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same EHT-SIG content channel as this RU Allocation subfield</a:t>
                      </a:r>
                      <a:endParaRPr lang="en-US" altLang="zh-CN" sz="800" b="1" kern="1200" dirty="0">
                        <a:solidFill>
                          <a:schemeClr val="tx1"/>
                        </a:solidFill>
                        <a:latin typeface="Arial" panose="020B0604020202020204" pitchFamily="34" charset="0"/>
                        <a:ea typeface="Times New Roman"/>
                        <a:cs typeface="Times New Roman"/>
                      </a:endParaRP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文本框 1"/>
          <p:cNvSpPr txBox="1"/>
          <p:nvPr/>
        </p:nvSpPr>
        <p:spPr>
          <a:xfrm>
            <a:off x="1134982" y="5867400"/>
            <a:ext cx="3962400" cy="276999"/>
          </a:xfrm>
          <a:prstGeom prst="rect">
            <a:avLst/>
          </a:prstGeom>
          <a:noFill/>
        </p:spPr>
        <p:txBody>
          <a:bodyPr wrap="square" rtlCol="0">
            <a:spAutoFit/>
          </a:bodyPr>
          <a:lstStyle/>
          <a:p>
            <a:r>
              <a:rPr lang="en-US" altLang="zh-CN" dirty="0" smtClean="0"/>
              <a:t>11 reserved entries left: 118-119, 120-127, 255</a:t>
            </a:r>
            <a:endParaRPr lang="zh-CN" altLang="en-US" dirty="0"/>
          </a:p>
        </p:txBody>
      </p:sp>
    </p:spTree>
    <p:extLst>
      <p:ext uri="{BB962C8B-B14F-4D97-AF65-F5344CB8AC3E}">
        <p14:creationId xmlns:p14="http://schemas.microsoft.com/office/powerpoint/2010/main" val="3450985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06887" y="6527393"/>
            <a:ext cx="530225" cy="182562"/>
          </a:xfrm>
        </p:spPr>
        <p:txBody>
          <a:bodyPr/>
          <a:lstStyle/>
          <a:p>
            <a:r>
              <a:rPr lang="en-US" dirty="0"/>
              <a:t>Slide </a:t>
            </a:r>
            <a:fld id="{EC42CFA8-65D8-C540-B090-A854712382F8}" type="slidenum">
              <a:rPr lang="en-US"/>
              <a:pPr/>
              <a:t>13</a:t>
            </a:fld>
            <a:endParaRPr lang="en-US" dirty="0"/>
          </a:p>
        </p:txBody>
      </p:sp>
      <p:sp>
        <p:nvSpPr>
          <p:cNvPr id="11" name="Rectangle 2"/>
          <p:cNvSpPr>
            <a:spLocks noGrp="1" noChangeArrowheads="1"/>
          </p:cNvSpPr>
          <p:nvPr>
            <p:ph type="title"/>
          </p:nvPr>
        </p:nvSpPr>
        <p:spPr>
          <a:xfrm>
            <a:off x="609600" y="632737"/>
            <a:ext cx="8001000" cy="533400"/>
          </a:xfrm>
          <a:noFill/>
          <a:ln/>
        </p:spPr>
        <p:txBody>
          <a:bodyPr/>
          <a:lstStyle/>
          <a:p>
            <a:r>
              <a:rPr lang="en-US" altLang="zh-CN" sz="2400" dirty="0" smtClean="0">
                <a:solidFill>
                  <a:schemeClr val="tx1"/>
                </a:solidFill>
              </a:rPr>
              <a:t>Some Examples</a:t>
            </a:r>
            <a:endParaRPr lang="en-US" sz="2400" dirty="0">
              <a:solidFill>
                <a:schemeClr val="tx1"/>
              </a:solidFill>
            </a:endParaRPr>
          </a:p>
        </p:txBody>
      </p:sp>
      <p:pic>
        <p:nvPicPr>
          <p:cNvPr id="13" name="图片 12"/>
          <p:cNvPicPr>
            <a:picLocks noChangeAspect="1"/>
          </p:cNvPicPr>
          <p:nvPr/>
        </p:nvPicPr>
        <p:blipFill>
          <a:blip r:embed="rId3"/>
          <a:stretch>
            <a:fillRect/>
          </a:stretch>
        </p:blipFill>
        <p:spPr>
          <a:xfrm>
            <a:off x="3200400" y="2955723"/>
            <a:ext cx="4260110" cy="461655"/>
          </a:xfrm>
          <a:prstGeom prst="rect">
            <a:avLst/>
          </a:prstGeom>
        </p:spPr>
      </p:pic>
      <p:graphicFrame>
        <p:nvGraphicFramePr>
          <p:cNvPr id="14" name="表格 13"/>
          <p:cNvGraphicFramePr>
            <a:graphicFrameLocks noGrp="1"/>
          </p:cNvGraphicFramePr>
          <p:nvPr>
            <p:extLst>
              <p:ext uri="{D42A27DB-BD31-4B8C-83A1-F6EECF244321}">
                <p14:modId xmlns:p14="http://schemas.microsoft.com/office/powerpoint/2010/main" val="368138223"/>
              </p:ext>
            </p:extLst>
          </p:nvPr>
        </p:nvGraphicFramePr>
        <p:xfrm>
          <a:off x="2362200" y="3543341"/>
          <a:ext cx="5850890" cy="480060"/>
        </p:xfrm>
        <a:graphic>
          <a:graphicData uri="http://schemas.openxmlformats.org/drawingml/2006/table">
            <a:tbl>
              <a:tblPr firstRow="1" firstCol="1" bandRow="1">
                <a:tableStyleId>{5940675A-B579-460E-94D1-54222C63F5DA}</a:tableStyleId>
              </a:tblPr>
              <a:tblGrid>
                <a:gridCol w="432435"/>
                <a:gridCol w="887730"/>
                <a:gridCol w="647065"/>
                <a:gridCol w="647065"/>
                <a:gridCol w="647065"/>
                <a:gridCol w="647700"/>
                <a:gridCol w="647065"/>
                <a:gridCol w="647065"/>
                <a:gridCol w="647700"/>
              </a:tblGrid>
              <a:tr h="220175">
                <a:tc>
                  <a:txBody>
                    <a:bodyPr/>
                    <a:lstStyle/>
                    <a:p>
                      <a:pPr algn="ctr">
                        <a:lnSpc>
                          <a:spcPct val="150000"/>
                        </a:lnSpc>
                        <a:spcAft>
                          <a:spcPts val="0"/>
                        </a:spcAft>
                      </a:pPr>
                      <a:r>
                        <a:rPr lang="en-US" sz="1050" kern="100" dirty="0">
                          <a:effectLst/>
                        </a:rPr>
                        <a:t>CC1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altLang="zh-CN" sz="1050" kern="100" dirty="0" smtClean="0">
                          <a:effectLst/>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sz="1050" kern="100" dirty="0" smtClean="0">
                          <a:effectLst/>
                        </a:rPr>
                        <a:t>N(</a:t>
                      </a:r>
                      <a:r>
                        <a:rPr lang="en-US" sz="1050" i="0" u="none" kern="1200" dirty="0" smtClean="0">
                          <a:effectLst/>
                          <a:cs typeface="Times New Roman"/>
                        </a:rPr>
                        <a:t>1</a:t>
                      </a:r>
                      <a:r>
                        <a:rPr lang="en-US" sz="1050" kern="100" dirty="0" smtClean="0">
                          <a:effectLst/>
                        </a:rPr>
                        <a:t>)</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r h="229870">
                <a:tc>
                  <a:txBody>
                    <a:bodyPr/>
                    <a:lstStyle/>
                    <a:p>
                      <a:pPr algn="ctr">
                        <a:lnSpc>
                          <a:spcPct val="150000"/>
                        </a:lnSpc>
                        <a:spcAft>
                          <a:spcPts val="0"/>
                        </a:spcAft>
                      </a:pPr>
                      <a:r>
                        <a:rPr lang="en-US" sz="1050" kern="100" dirty="0">
                          <a:effectLst/>
                        </a:rPr>
                        <a:t>CC2</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sz="1050" kern="100" dirty="0">
                          <a:effectLst/>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bl>
          </a:graphicData>
        </a:graphic>
      </p:graphicFrame>
      <p:sp>
        <p:nvSpPr>
          <p:cNvPr id="15" name="矩形 14"/>
          <p:cNvSpPr/>
          <p:nvPr/>
        </p:nvSpPr>
        <p:spPr>
          <a:xfrm>
            <a:off x="228600" y="1111166"/>
            <a:ext cx="8251262" cy="1840504"/>
          </a:xfrm>
          <a:prstGeom prst="rect">
            <a:avLst/>
          </a:prstGeom>
        </p:spPr>
        <p:txBody>
          <a:bodyPr wrap="square">
            <a:spAutoFit/>
          </a:bodyPr>
          <a:lstStyle/>
          <a:p>
            <a:pPr marL="715963" lvl="1" indent="-354013">
              <a:buSzPct val="100000"/>
              <a:buFont typeface="Arial" panose="020B0604020202020204" pitchFamily="34" charset="0"/>
              <a:buChar char="•"/>
            </a:pPr>
            <a:r>
              <a:rPr lang="en-US" altLang="zh-CN" sz="1600" b="1" dirty="0" smtClean="0">
                <a:ea typeface="Times New Roman"/>
                <a:cs typeface="Times New Roman"/>
              </a:rPr>
              <a:t>N(</a:t>
            </a:r>
            <a:r>
              <a:rPr lang="en-US" altLang="zh-CN" sz="1600" b="1" i="1" dirty="0" smtClean="0">
                <a:ea typeface="Times New Roman"/>
                <a:cs typeface="Times New Roman"/>
              </a:rPr>
              <a:t>x</a:t>
            </a:r>
            <a:r>
              <a:rPr lang="en-US" altLang="zh-CN" sz="1600" b="1" dirty="0" smtClean="0">
                <a:ea typeface="Times New Roman"/>
                <a:cs typeface="Times New Roman"/>
              </a:rPr>
              <a:t>) to indicate the newly added entries with </a:t>
            </a:r>
            <a:r>
              <a:rPr lang="en-US" altLang="zh-CN" sz="1600" b="1" i="1" dirty="0" smtClean="0">
                <a:ea typeface="Times New Roman"/>
                <a:cs typeface="Times New Roman"/>
              </a:rPr>
              <a:t>x</a:t>
            </a:r>
            <a:r>
              <a:rPr lang="en-US" altLang="zh-CN" sz="1600" b="1" dirty="0" smtClean="0">
                <a:ea typeface="Times New Roman"/>
                <a:cs typeface="Times New Roman"/>
              </a:rPr>
              <a:t> user fields. Different colors mean different combinations for large RU. </a:t>
            </a:r>
          </a:p>
          <a:p>
            <a:pPr marL="715963" lvl="1" indent="-354013">
              <a:buSzPct val="100000"/>
              <a:buFont typeface="Arial" panose="020B0604020202020204" pitchFamily="34" charset="0"/>
              <a:buChar char="•"/>
            </a:pPr>
            <a:r>
              <a:rPr lang="en-US" altLang="zh-CN" sz="1600" b="1" dirty="0" smtClean="0">
                <a:ea typeface="Times New Roman"/>
                <a:cs typeface="Times New Roman"/>
              </a:rPr>
              <a:t>After Reading all the RU allocation subfields of the same color, the STA knows the RUs of the same color are assigned</a:t>
            </a:r>
          </a:p>
          <a:p>
            <a:pPr marL="1200150" lvl="2" indent="-285750">
              <a:spcBef>
                <a:spcPct val="20000"/>
              </a:spcBef>
              <a:buSzPct val="100000"/>
              <a:buFont typeface="Arial" panose="020B0604020202020204" pitchFamily="34" charset="0"/>
              <a:buChar char="–"/>
            </a:pPr>
            <a:r>
              <a:rPr lang="en-US" altLang="zh-CN" sz="1400" dirty="0">
                <a:latin typeface="+mn-lt"/>
                <a:ea typeface="ＭＳ Ｐゴシック" charset="-128"/>
              </a:rPr>
              <a:t>484+996 has to be within one 160Mhz boundary</a:t>
            </a:r>
          </a:p>
          <a:p>
            <a:pPr marL="1200150" lvl="2" indent="-285750">
              <a:spcBef>
                <a:spcPct val="20000"/>
              </a:spcBef>
              <a:buSzPct val="100000"/>
              <a:buFont typeface="Arial" panose="020B0604020202020204" pitchFamily="34" charset="0"/>
              <a:buChar char="–"/>
            </a:pPr>
            <a:r>
              <a:rPr lang="en-US" altLang="zh-CN" sz="1400" dirty="0">
                <a:latin typeface="+mn-lt"/>
                <a:ea typeface="ＭＳ Ｐゴシック" charset="-128"/>
              </a:rPr>
              <a:t>242+484 has to be within one 80MHz boundary</a:t>
            </a:r>
            <a:endParaRPr lang="zh-CN" altLang="en-US" sz="1400" dirty="0">
              <a:latin typeface="+mn-lt"/>
              <a:ea typeface="ＭＳ Ｐゴシック" charset="-128"/>
            </a:endParaRPr>
          </a:p>
          <a:p>
            <a:pPr marL="1173163" lvl="2" indent="-354013">
              <a:buSzPct val="100000"/>
              <a:buFont typeface="Arial" panose="020B0604020202020204" pitchFamily="34" charset="0"/>
              <a:buChar char="•"/>
            </a:pPr>
            <a:endParaRPr lang="en-US" altLang="zh-CN" sz="1600" dirty="0">
              <a:ea typeface="Times New Roman"/>
              <a:cs typeface="Times New Roman"/>
            </a:endParaRPr>
          </a:p>
        </p:txBody>
      </p:sp>
      <p:sp>
        <p:nvSpPr>
          <p:cNvPr id="3" name="矩形 2"/>
          <p:cNvSpPr/>
          <p:nvPr/>
        </p:nvSpPr>
        <p:spPr>
          <a:xfrm>
            <a:off x="707580" y="3373599"/>
            <a:ext cx="1654620" cy="738664"/>
          </a:xfrm>
          <a:prstGeom prst="rect">
            <a:avLst/>
          </a:prstGeom>
        </p:spPr>
        <p:txBody>
          <a:bodyPr wrap="none">
            <a:spAutoFit/>
          </a:bodyPr>
          <a:lstStyle/>
          <a:p>
            <a:r>
              <a:rPr lang="en-US" altLang="zh-CN" sz="1400" b="1" dirty="0" smtClean="0"/>
              <a:t>Example A</a:t>
            </a:r>
          </a:p>
          <a:p>
            <a:r>
              <a:rPr lang="en-US" altLang="zh-CN" sz="1400" b="1" dirty="0" smtClean="0"/>
              <a:t>Enhanced RU </a:t>
            </a:r>
          </a:p>
          <a:p>
            <a:r>
              <a:rPr lang="en-US" altLang="zh-CN" sz="1400" b="1" dirty="0" smtClean="0"/>
              <a:t>allocation subfields</a:t>
            </a:r>
            <a:endParaRPr lang="zh-CN" altLang="en-US" sz="1400" b="1" dirty="0"/>
          </a:p>
        </p:txBody>
      </p:sp>
      <p:sp>
        <p:nvSpPr>
          <p:cNvPr id="16" name="矩形 15"/>
          <p:cNvSpPr/>
          <p:nvPr/>
        </p:nvSpPr>
        <p:spPr>
          <a:xfrm>
            <a:off x="707580" y="5388192"/>
            <a:ext cx="1027845" cy="307777"/>
          </a:xfrm>
          <a:prstGeom prst="rect">
            <a:avLst/>
          </a:prstGeom>
        </p:spPr>
        <p:txBody>
          <a:bodyPr wrap="none">
            <a:spAutoFit/>
          </a:bodyPr>
          <a:lstStyle/>
          <a:p>
            <a:r>
              <a:rPr lang="en-US" altLang="zh-CN" sz="1400" b="1" dirty="0" smtClean="0"/>
              <a:t>Example B</a:t>
            </a:r>
            <a:endParaRPr lang="zh-CN" altLang="en-US" sz="1400" b="1" dirty="0"/>
          </a:p>
        </p:txBody>
      </p:sp>
      <p:graphicFrame>
        <p:nvGraphicFramePr>
          <p:cNvPr id="18" name="表格 17"/>
          <p:cNvGraphicFramePr>
            <a:graphicFrameLocks noGrp="1"/>
          </p:cNvGraphicFramePr>
          <p:nvPr>
            <p:extLst>
              <p:ext uri="{D42A27DB-BD31-4B8C-83A1-F6EECF244321}">
                <p14:modId xmlns:p14="http://schemas.microsoft.com/office/powerpoint/2010/main" val="3033203430"/>
              </p:ext>
            </p:extLst>
          </p:nvPr>
        </p:nvGraphicFramePr>
        <p:xfrm>
          <a:off x="2362200" y="5615940"/>
          <a:ext cx="5850890" cy="480060"/>
        </p:xfrm>
        <a:graphic>
          <a:graphicData uri="http://schemas.openxmlformats.org/drawingml/2006/table">
            <a:tbl>
              <a:tblPr firstRow="1" firstCol="1" bandRow="1">
                <a:tableStyleId>{5940675A-B579-460E-94D1-54222C63F5DA}</a:tableStyleId>
              </a:tblPr>
              <a:tblGrid>
                <a:gridCol w="432435"/>
                <a:gridCol w="887730"/>
                <a:gridCol w="647065"/>
                <a:gridCol w="647065"/>
                <a:gridCol w="647065"/>
                <a:gridCol w="647700"/>
                <a:gridCol w="647065"/>
                <a:gridCol w="647065"/>
                <a:gridCol w="647700"/>
              </a:tblGrid>
              <a:tr h="220175">
                <a:tc>
                  <a:txBody>
                    <a:bodyPr/>
                    <a:lstStyle/>
                    <a:p>
                      <a:pPr algn="ctr">
                        <a:lnSpc>
                          <a:spcPct val="150000"/>
                        </a:lnSpc>
                        <a:spcAft>
                          <a:spcPts val="0"/>
                        </a:spcAft>
                      </a:pPr>
                      <a:r>
                        <a:rPr lang="en-US" sz="1050" kern="100" dirty="0">
                          <a:effectLst/>
                        </a:rPr>
                        <a:t>CC1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altLang="zh-CN" sz="1050" kern="100" dirty="0" smtClean="0">
                          <a:effectLst/>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sz="1050" kern="100" dirty="0" smtClean="0">
                          <a:effectLst/>
                        </a:rPr>
                        <a:t>N(1)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r>
              <a:tr h="229870">
                <a:tc>
                  <a:txBody>
                    <a:bodyPr/>
                    <a:lstStyle/>
                    <a:p>
                      <a:pPr algn="ctr">
                        <a:lnSpc>
                          <a:spcPct val="150000"/>
                        </a:lnSpc>
                        <a:spcAft>
                          <a:spcPts val="0"/>
                        </a:spcAft>
                      </a:pPr>
                      <a:r>
                        <a:rPr lang="en-US" sz="1050" kern="100" dirty="0">
                          <a:effectLst/>
                        </a:rPr>
                        <a:t>CC2</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sz="1050" kern="100" dirty="0">
                          <a:effectLst/>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bl>
          </a:graphicData>
        </a:graphic>
      </p:graphicFrame>
      <p:pic>
        <p:nvPicPr>
          <p:cNvPr id="4" name="图片 3"/>
          <p:cNvPicPr>
            <a:picLocks noChangeAspect="1"/>
          </p:cNvPicPr>
          <p:nvPr/>
        </p:nvPicPr>
        <p:blipFill>
          <a:blip r:embed="rId4"/>
          <a:stretch>
            <a:fillRect/>
          </a:stretch>
        </p:blipFill>
        <p:spPr>
          <a:xfrm>
            <a:off x="3192023" y="4930992"/>
            <a:ext cx="4268487" cy="436830"/>
          </a:xfrm>
          <a:prstGeom prst="rect">
            <a:avLst/>
          </a:prstGeom>
        </p:spPr>
      </p:pic>
      <p:sp>
        <p:nvSpPr>
          <p:cNvPr id="2" name="文本框 1"/>
          <p:cNvSpPr txBox="1"/>
          <p:nvPr/>
        </p:nvSpPr>
        <p:spPr>
          <a:xfrm>
            <a:off x="3810000" y="2743200"/>
            <a:ext cx="1524000" cy="276999"/>
          </a:xfrm>
          <a:prstGeom prst="rect">
            <a:avLst/>
          </a:prstGeom>
          <a:noFill/>
        </p:spPr>
        <p:txBody>
          <a:bodyPr wrap="square" rtlCol="0">
            <a:spAutoFit/>
          </a:bodyPr>
          <a:lstStyle/>
          <a:p>
            <a:r>
              <a:rPr lang="en-US" altLang="zh-CN" dirty="0" smtClean="0"/>
              <a:t>2 MU-MIMO users</a:t>
            </a:r>
            <a:endParaRPr lang="zh-CN" altLang="en-US" dirty="0"/>
          </a:p>
        </p:txBody>
      </p:sp>
      <p:sp>
        <p:nvSpPr>
          <p:cNvPr id="17" name="文本框 16"/>
          <p:cNvSpPr txBox="1"/>
          <p:nvPr/>
        </p:nvSpPr>
        <p:spPr>
          <a:xfrm>
            <a:off x="5936510" y="2743200"/>
            <a:ext cx="1524000" cy="276999"/>
          </a:xfrm>
          <a:prstGeom prst="rect">
            <a:avLst/>
          </a:prstGeom>
          <a:noFill/>
        </p:spPr>
        <p:txBody>
          <a:bodyPr wrap="square" rtlCol="0">
            <a:spAutoFit/>
          </a:bodyPr>
          <a:lstStyle/>
          <a:p>
            <a:r>
              <a:rPr lang="en-US" altLang="zh-CN" dirty="0" smtClean="0"/>
              <a:t>1 user</a:t>
            </a:r>
            <a:endParaRPr lang="zh-CN" altLang="en-US" dirty="0"/>
          </a:p>
        </p:txBody>
      </p:sp>
      <p:sp>
        <p:nvSpPr>
          <p:cNvPr id="20" name="文本框 19"/>
          <p:cNvSpPr txBox="1"/>
          <p:nvPr/>
        </p:nvSpPr>
        <p:spPr>
          <a:xfrm>
            <a:off x="3810000" y="4657855"/>
            <a:ext cx="1524000" cy="276999"/>
          </a:xfrm>
          <a:prstGeom prst="rect">
            <a:avLst/>
          </a:prstGeom>
          <a:noFill/>
        </p:spPr>
        <p:txBody>
          <a:bodyPr wrap="square" rtlCol="0">
            <a:spAutoFit/>
          </a:bodyPr>
          <a:lstStyle/>
          <a:p>
            <a:r>
              <a:rPr lang="en-US" altLang="zh-CN" dirty="0" smtClean="0"/>
              <a:t>2 MU-MIMO users</a:t>
            </a:r>
            <a:endParaRPr lang="zh-CN" altLang="en-US" dirty="0"/>
          </a:p>
        </p:txBody>
      </p:sp>
      <p:sp>
        <p:nvSpPr>
          <p:cNvPr id="22" name="文本框 21"/>
          <p:cNvSpPr txBox="1"/>
          <p:nvPr/>
        </p:nvSpPr>
        <p:spPr>
          <a:xfrm>
            <a:off x="5410200" y="4657855"/>
            <a:ext cx="1447800" cy="276999"/>
          </a:xfrm>
          <a:prstGeom prst="rect">
            <a:avLst/>
          </a:prstGeom>
          <a:noFill/>
        </p:spPr>
        <p:txBody>
          <a:bodyPr wrap="square" rtlCol="0">
            <a:spAutoFit/>
          </a:bodyPr>
          <a:lstStyle/>
          <a:p>
            <a:r>
              <a:rPr lang="en-US" altLang="zh-CN" dirty="0" smtClean="0"/>
              <a:t>1 user</a:t>
            </a:r>
            <a:endParaRPr lang="zh-CN" altLang="en-US" dirty="0"/>
          </a:p>
        </p:txBody>
      </p:sp>
      <p:sp>
        <p:nvSpPr>
          <p:cNvPr id="24" name="文本框 23"/>
          <p:cNvSpPr txBox="1"/>
          <p:nvPr/>
        </p:nvSpPr>
        <p:spPr>
          <a:xfrm>
            <a:off x="6765290" y="4657855"/>
            <a:ext cx="1447800" cy="276999"/>
          </a:xfrm>
          <a:prstGeom prst="rect">
            <a:avLst/>
          </a:prstGeom>
          <a:noFill/>
        </p:spPr>
        <p:txBody>
          <a:bodyPr wrap="square" rtlCol="0">
            <a:spAutoFit/>
          </a:bodyPr>
          <a:lstStyle/>
          <a:p>
            <a:r>
              <a:rPr lang="en-US" altLang="zh-CN" dirty="0" smtClean="0"/>
              <a:t>1 user</a:t>
            </a:r>
            <a:endParaRPr lang="zh-CN" altLang="en-US" dirty="0"/>
          </a:p>
        </p:txBody>
      </p:sp>
    </p:spTree>
    <p:extLst>
      <p:ext uri="{BB962C8B-B14F-4D97-AF65-F5344CB8AC3E}">
        <p14:creationId xmlns:p14="http://schemas.microsoft.com/office/powerpoint/2010/main" val="4221552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6575" y="6477000"/>
            <a:ext cx="530225" cy="182562"/>
          </a:xfrm>
        </p:spPr>
        <p:txBody>
          <a:bodyPr/>
          <a:lstStyle/>
          <a:p>
            <a:r>
              <a:rPr lang="en-US" dirty="0"/>
              <a:t>Slide </a:t>
            </a:r>
            <a:fld id="{EC42CFA8-65D8-C540-B090-A854712382F8}" type="slidenum">
              <a:rPr lang="en-US"/>
              <a:pPr/>
              <a:t>14</a:t>
            </a:fld>
            <a:endParaRPr lang="en-US" dirty="0"/>
          </a:p>
        </p:txBody>
      </p:sp>
      <p:sp>
        <p:nvSpPr>
          <p:cNvPr id="11" name="Rectangle 2"/>
          <p:cNvSpPr>
            <a:spLocks noGrp="1" noChangeArrowheads="1"/>
          </p:cNvSpPr>
          <p:nvPr>
            <p:ph type="title"/>
          </p:nvPr>
        </p:nvSpPr>
        <p:spPr>
          <a:xfrm>
            <a:off x="609600" y="632737"/>
            <a:ext cx="8001000" cy="533400"/>
          </a:xfrm>
          <a:noFill/>
          <a:ln/>
        </p:spPr>
        <p:txBody>
          <a:bodyPr/>
          <a:lstStyle/>
          <a:p>
            <a:r>
              <a:rPr lang="en-US" altLang="zh-CN" sz="2400" dirty="0" smtClean="0">
                <a:solidFill>
                  <a:schemeClr val="tx1"/>
                </a:solidFill>
              </a:rPr>
              <a:t>Overhead Comparison and Analysis</a:t>
            </a:r>
            <a:endParaRPr lang="en-US" sz="2400" dirty="0">
              <a:solidFill>
                <a:schemeClr val="tx1"/>
              </a:solidFill>
            </a:endParaRPr>
          </a:p>
        </p:txBody>
      </p:sp>
      <p:sp>
        <p:nvSpPr>
          <p:cNvPr id="15" name="矩形 14"/>
          <p:cNvSpPr/>
          <p:nvPr/>
        </p:nvSpPr>
        <p:spPr>
          <a:xfrm>
            <a:off x="228600" y="1295400"/>
            <a:ext cx="8251262" cy="4737707"/>
          </a:xfrm>
          <a:prstGeom prst="rect">
            <a:avLst/>
          </a:prstGeom>
        </p:spPr>
        <p:txBody>
          <a:bodyPr wrap="square">
            <a:spAutoFit/>
          </a:bodyPr>
          <a:lstStyle/>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20-578r0, 20-715r0, 11ax style RU allocation has shown up to 50% efficiency gain regarding the number of EHT-SIG symbols.</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11be, the data rate can be 46.8 </a:t>
            </a:r>
            <a:r>
              <a:rPr lang="en-US" altLang="zh-CN" sz="1800" b="1" dirty="0" err="1" smtClean="0">
                <a:ea typeface="Times New Roman"/>
                <a:cs typeface="Times New Roman"/>
              </a:rPr>
              <a:t>Gbps</a:t>
            </a:r>
            <a:r>
              <a:rPr lang="en-US" altLang="zh-CN" sz="1800" b="1" dirty="0" smtClean="0">
                <a:ea typeface="Times New Roman"/>
                <a:cs typeface="Times New Roman"/>
              </a:rPr>
              <a:t> per link as shown in 19-754r0. The duration of the data part can be relatively short considering the latency requirement and traffic pattern. </a:t>
            </a:r>
            <a:r>
              <a:rPr lang="en-US" altLang="zh-CN" sz="1800" b="1" dirty="0" err="1" smtClean="0">
                <a:ea typeface="Times New Roman"/>
                <a:cs typeface="Times New Roman"/>
              </a:rPr>
              <a:t>Correspondly</a:t>
            </a:r>
            <a:r>
              <a:rPr lang="en-US" altLang="zh-CN" sz="1800" b="1" dirty="0">
                <a:ea typeface="Times New Roman"/>
                <a:cs typeface="Times New Roman"/>
              </a:rPr>
              <a:t>,</a:t>
            </a:r>
            <a:r>
              <a:rPr lang="en-US" altLang="zh-CN" sz="1800" b="1" dirty="0" smtClean="0">
                <a:ea typeface="Times New Roman"/>
                <a:cs typeface="Times New Roman"/>
              </a:rPr>
              <a:t> it is important to ensure a smaller number of EHT-SIG symbols.</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20-575r0, it has been shown the overhead for 11ax style RU allocation is larger when number of users in the PPDU is small mainly due to the overhead of the common field. Whilst several members show interests to further reduce the overhead of the common field.</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Regarding implementation complexity of 11ax style RU allocation, since 11ax has already implemented it, it is straightforward for 11be to further implement it.</a:t>
            </a:r>
            <a:endParaRPr lang="en-US" altLang="zh-CN" sz="1800" dirty="0">
              <a:ea typeface="Times New Roman"/>
              <a:cs typeface="Times New Roman"/>
            </a:endParaRPr>
          </a:p>
        </p:txBody>
      </p:sp>
    </p:spTree>
    <p:extLst>
      <p:ext uri="{BB962C8B-B14F-4D97-AF65-F5344CB8AC3E}">
        <p14:creationId xmlns:p14="http://schemas.microsoft.com/office/powerpoint/2010/main" val="2515789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873034" y="1371600"/>
            <a:ext cx="7772400" cy="4724400"/>
          </a:xfrm>
        </p:spPr>
        <p:txBody>
          <a:bodyPr/>
          <a:lstStyle/>
          <a:p>
            <a:r>
              <a:rPr lang="en-US" altLang="zh-CN" dirty="0"/>
              <a:t>Feasibility of an 8-bit table for </a:t>
            </a:r>
            <a:r>
              <a:rPr lang="en-US" altLang="zh-CN" dirty="0" smtClean="0"/>
              <a:t>11be is proved in this proposal.</a:t>
            </a:r>
          </a:p>
          <a:p>
            <a:pPr lvl="1"/>
            <a:r>
              <a:rPr lang="en-US" altLang="zh-CN" dirty="0" smtClean="0"/>
              <a:t>52 reserved entries in 11ax. Among them, 23 are used for small MRU, 9 for 2*996 single RU, 9 for large MRU. 11 reserved entries are for other purposes.</a:t>
            </a:r>
          </a:p>
          <a:p>
            <a:endParaRPr lang="en-US" altLang="zh-CN" dirty="0"/>
          </a:p>
          <a:p>
            <a:r>
              <a:rPr lang="en-US" altLang="zh-CN" dirty="0" smtClean="0"/>
              <a:t>The proposal analyzes the tradeoff between supporting MU-MIMO for different RU sizes. The proposed method enables MU-MIMO for MRU with only 9 few entries.</a:t>
            </a:r>
          </a:p>
          <a:p>
            <a:endParaRPr lang="en-US" altLang="zh-CN"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15</a:t>
            </a:fld>
            <a:endParaRPr lang="en-US"/>
          </a:p>
        </p:txBody>
      </p:sp>
      <p:sp>
        <p:nvSpPr>
          <p:cNvPr id="5"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Summary</a:t>
            </a:r>
            <a:endParaRPr lang="en-US" kern="0" dirty="0">
              <a:solidFill>
                <a:schemeClr val="tx1"/>
              </a:solidFill>
            </a:endParaRPr>
          </a:p>
        </p:txBody>
      </p:sp>
    </p:spTree>
    <p:extLst>
      <p:ext uri="{BB962C8B-B14F-4D97-AF65-F5344CB8AC3E}">
        <p14:creationId xmlns:p14="http://schemas.microsoft.com/office/powerpoint/2010/main" val="3435877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3400" y="1752600"/>
            <a:ext cx="7772400" cy="3962400"/>
          </a:xfrm>
        </p:spPr>
        <p:txBody>
          <a:bodyPr/>
          <a:lstStyle/>
          <a:p>
            <a:pPr lvl="0"/>
            <a:r>
              <a:rPr lang="en-GB" altLang="zh-CN" dirty="0" smtClean="0"/>
              <a:t>Do you agree to add the following to the 11be SFD:</a:t>
            </a:r>
          </a:p>
          <a:p>
            <a:pPr lvl="1"/>
            <a:r>
              <a:rPr lang="en-GB" altLang="zh-CN" dirty="0" smtClean="0"/>
              <a:t>An </a:t>
            </a:r>
            <a:r>
              <a:rPr lang="en-GB" altLang="zh-CN" dirty="0"/>
              <a:t>RU Allocation subfield that is present in the Common field of the EHT-SIG field of an EHT PPDU sent to multiple </a:t>
            </a:r>
            <a:r>
              <a:rPr lang="en-GB" altLang="zh-CN" dirty="0" smtClean="0"/>
              <a:t>users (except EHT TB PPDU), </a:t>
            </a:r>
            <a:r>
              <a:rPr lang="en-GB" altLang="zh-CN" dirty="0"/>
              <a:t>indicates RU assignment, including the size of the RU(s) and their placement in the frequency domain, to be used in the EHT modulated fields of the PPDU in the frequency domain. </a:t>
            </a:r>
            <a:endParaRPr lang="zh-CN" altLang="zh-CN" sz="1600" dirty="0"/>
          </a:p>
          <a:p>
            <a:pPr lvl="2"/>
            <a:r>
              <a:rPr lang="en-GB" altLang="zh-CN" dirty="0"/>
              <a:t>Compressed modes are TBD.</a:t>
            </a:r>
            <a:endParaRPr lang="zh-CN" altLang="zh-CN" sz="1600" dirty="0"/>
          </a:p>
          <a:p>
            <a:pPr marL="457200" lvl="1" indent="0">
              <a:buNone/>
            </a:pPr>
            <a:endParaRPr lang="en-US" altLang="ko-KR" dirty="0"/>
          </a:p>
          <a:p>
            <a:pPr lvl="1"/>
            <a:r>
              <a:rPr lang="en-US" sz="1800" dirty="0" smtClean="0"/>
              <a:t>Yes/No/Abstain</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16</a:t>
            </a:fld>
            <a:endParaRPr lang="en-US"/>
          </a:p>
        </p:txBody>
      </p:sp>
      <p:sp>
        <p:nvSpPr>
          <p:cNvPr id="4" name="标题 3"/>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3644077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1600" dirty="0"/>
              <a:t>Note in 11ax specs, we have the following description:</a:t>
            </a:r>
            <a:endParaRPr lang="zh-CN" altLang="zh-CN" sz="1600" dirty="0"/>
          </a:p>
          <a:p>
            <a:pPr lvl="1"/>
            <a:r>
              <a:rPr lang="en-US" altLang="zh-CN" sz="1600" dirty="0"/>
              <a:t>Each RU Allocation subfield in an HE-SIG-B content channel corresponding to a 20 MHz frequency segment indicates the RU assignment, including the size of the RU(s) and their placement in the frequency domain, to be used in the HE modulated fields of the HE MU PPDU in the frequency domain, also indicates information needed to compute the number of users allocated to each RU, where the subcarrier indices of the RU(s) meet the conditions in Table 27-25 (RUs associated with each RU Allocation subfield for each HESIGB content channel and PPDU bandwidth).</a:t>
            </a:r>
            <a:endParaRPr lang="zh-CN" altLang="zh-CN" sz="1600" dirty="0"/>
          </a:p>
          <a:p>
            <a:r>
              <a:rPr lang="en-US" altLang="zh-CN" sz="1600" dirty="0" smtClean="0"/>
              <a:t>We </a:t>
            </a:r>
            <a:r>
              <a:rPr lang="en-US" altLang="zh-CN" sz="1600" dirty="0"/>
              <a:t>also have the following passed </a:t>
            </a:r>
            <a:r>
              <a:rPr lang="en-US" altLang="zh-CN" sz="1600" dirty="0" smtClean="0"/>
              <a:t>motion in 11be:</a:t>
            </a:r>
            <a:endParaRPr lang="zh-CN" altLang="zh-CN" sz="1600" dirty="0"/>
          </a:p>
          <a:p>
            <a:pPr lvl="1"/>
            <a:r>
              <a:rPr lang="en-GB" altLang="zh-CN" sz="1400" dirty="0"/>
              <a:t>An RU Allocation subfield is present in the Common field of the EHT-SIG field of an EHT PPDU sent to multiple users.</a:t>
            </a:r>
            <a:endParaRPr lang="zh-CN" altLang="zh-CN" sz="1400" dirty="0"/>
          </a:p>
          <a:p>
            <a:pPr lvl="2"/>
            <a:r>
              <a:rPr lang="en-US" altLang="zh-CN" sz="1600" dirty="0"/>
              <a:t>Compressed modes are TBD.</a:t>
            </a:r>
            <a:endParaRPr lang="zh-CN" altLang="zh-CN" sz="1600" dirty="0"/>
          </a:p>
          <a:p>
            <a:pPr lvl="2"/>
            <a:r>
              <a:rPr lang="en-US" altLang="zh-CN" sz="1600" dirty="0"/>
              <a:t>Contents of the RU Allocation subfield are TBD.</a:t>
            </a:r>
            <a:endParaRPr lang="zh-CN" altLang="zh-CN" sz="1600" dirty="0"/>
          </a:p>
          <a:p>
            <a:pPr lvl="1"/>
            <a:r>
              <a:rPr lang="en-US" altLang="zh-CN" sz="1400" dirty="0"/>
              <a:t>[Motion 57, [9] and [25]]</a:t>
            </a:r>
            <a:endParaRPr lang="zh-CN" altLang="zh-CN" sz="1400" dirty="0"/>
          </a:p>
          <a:p>
            <a:endParaRPr lang="zh-CN" altLang="en-US" sz="16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17</a:t>
            </a:fld>
            <a:endParaRPr lang="en-US"/>
          </a:p>
        </p:txBody>
      </p:sp>
      <p:sp>
        <p:nvSpPr>
          <p:cNvPr id="4" name="标题 3"/>
          <p:cNvSpPr>
            <a:spLocks noGrp="1"/>
          </p:cNvSpPr>
          <p:nvPr>
            <p:ph type="title"/>
          </p:nvPr>
        </p:nvSpPr>
        <p:spPr/>
        <p:txBody>
          <a:bodyPr/>
          <a:lstStyle/>
          <a:p>
            <a:r>
              <a:rPr lang="en-US" altLang="zh-CN" dirty="0" smtClean="0"/>
              <a:t>Discussion regarding SP1</a:t>
            </a:r>
            <a:endParaRPr lang="zh-CN" altLang="en-US" dirty="0"/>
          </a:p>
        </p:txBody>
      </p:sp>
    </p:spTree>
    <p:extLst>
      <p:ext uri="{BB962C8B-B14F-4D97-AF65-F5344CB8AC3E}">
        <p14:creationId xmlns:p14="http://schemas.microsoft.com/office/powerpoint/2010/main" val="1052522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78180" y="917200"/>
            <a:ext cx="7772400" cy="590062"/>
          </a:xfrm>
        </p:spPr>
        <p:txBody>
          <a:bodyPr/>
          <a:lstStyle/>
          <a:p>
            <a:r>
              <a:rPr lang="en-US" altLang="zh-CN" sz="1600" dirty="0" smtClean="0"/>
              <a:t>Do you agree that the </a:t>
            </a:r>
            <a:r>
              <a:rPr lang="en-US" altLang="zh-CN" sz="1600" dirty="0"/>
              <a:t>mapping from the TBD-bit RU Allocation subfield to the RU assignment, contains the following entries</a:t>
            </a:r>
            <a:r>
              <a:rPr lang="en-US" altLang="zh-CN" sz="1600" dirty="0" smtClean="0"/>
              <a:t>:</a:t>
            </a:r>
          </a:p>
          <a:p>
            <a:pPr lvl="1"/>
            <a:r>
              <a:rPr lang="en-US" altLang="zh-CN" sz="1200" dirty="0"/>
              <a:t>The RUs highlighted in orange means combination</a:t>
            </a:r>
            <a:r>
              <a:rPr lang="en-US" altLang="zh-CN" sz="1200" dirty="0" smtClean="0"/>
              <a:t>.</a:t>
            </a:r>
          </a:p>
          <a:p>
            <a:pPr lvl="1"/>
            <a:r>
              <a:rPr lang="en-US" altLang="zh-CN" sz="1200" dirty="0" smtClean="0"/>
              <a:t>Other entries TBD</a:t>
            </a:r>
          </a:p>
          <a:p>
            <a:pPr lvl="1"/>
            <a:r>
              <a:rPr lang="en-US" altLang="zh-CN" sz="1200" dirty="0" smtClean="0"/>
              <a:t>Compressed mode TBD</a:t>
            </a:r>
            <a:endParaRPr lang="zh-CN" altLang="zh-CN" sz="1200" dirty="0"/>
          </a:p>
          <a:p>
            <a:endParaRPr lang="zh-CN" altLang="en-US" sz="1600" dirty="0"/>
          </a:p>
        </p:txBody>
      </p:sp>
      <p:sp>
        <p:nvSpPr>
          <p:cNvPr id="3" name="灯片编号占位符 2"/>
          <p:cNvSpPr>
            <a:spLocks noGrp="1"/>
          </p:cNvSpPr>
          <p:nvPr>
            <p:ph type="sldNum" sz="quarter" idx="12"/>
          </p:nvPr>
        </p:nvSpPr>
        <p:spPr>
          <a:xfrm>
            <a:off x="4956175" y="6475413"/>
            <a:ext cx="530225" cy="182562"/>
          </a:xfrm>
        </p:spPr>
        <p:txBody>
          <a:bodyPr/>
          <a:lstStyle/>
          <a:p>
            <a:r>
              <a:rPr lang="en-US" smtClean="0"/>
              <a:t>Slide </a:t>
            </a:r>
            <a:fld id="{303B08C7-0CD1-8846-8502-BF7BB64F440C}" type="slidenum">
              <a:rPr lang="en-US" smtClean="0"/>
              <a:pPr/>
              <a:t>18</a:t>
            </a:fld>
            <a:endParaRPr lang="en-US"/>
          </a:p>
        </p:txBody>
      </p:sp>
      <p:sp>
        <p:nvSpPr>
          <p:cNvPr id="4" name="标题 3"/>
          <p:cNvSpPr>
            <a:spLocks noGrp="1"/>
          </p:cNvSpPr>
          <p:nvPr>
            <p:ph type="title"/>
          </p:nvPr>
        </p:nvSpPr>
        <p:spPr>
          <a:xfrm>
            <a:off x="685800" y="505822"/>
            <a:ext cx="7772400" cy="533400"/>
          </a:xfrm>
        </p:spPr>
        <p:txBody>
          <a:bodyPr/>
          <a:lstStyle/>
          <a:p>
            <a:r>
              <a:rPr lang="en-US" altLang="zh-CN" dirty="0" smtClean="0"/>
              <a:t>SP2</a:t>
            </a:r>
            <a:endParaRPr lang="zh-CN" altLang="en-US" dirty="0"/>
          </a:p>
        </p:txBody>
      </p:sp>
      <p:sp>
        <p:nvSpPr>
          <p:cNvPr id="8" name="矩形 7"/>
          <p:cNvSpPr/>
          <p:nvPr/>
        </p:nvSpPr>
        <p:spPr>
          <a:xfrm>
            <a:off x="-5862" y="2057400"/>
            <a:ext cx="3841949" cy="276999"/>
          </a:xfrm>
          <a:prstGeom prst="rect">
            <a:avLst/>
          </a:prstGeom>
        </p:spPr>
        <p:txBody>
          <a:bodyPr wrap="none">
            <a:spAutoFit/>
          </a:bodyPr>
          <a:lstStyle/>
          <a:p>
            <a:pPr indent="1405890">
              <a:spcAft>
                <a:spcPts val="0"/>
              </a:spcAft>
            </a:pPr>
            <a:r>
              <a:rPr lang="en-US" altLang="zh-CN" b="1" dirty="0">
                <a:latin typeface="+mj-lt"/>
                <a:ea typeface="宋体" panose="02010600030101010101" pitchFamily="2" charset="-122"/>
              </a:rPr>
              <a:t>Table XX </a:t>
            </a:r>
            <a:r>
              <a:rPr lang="en-US" altLang="zh-CN" b="1" dirty="0" smtClean="0">
                <a:latin typeface="+mj-lt"/>
                <a:ea typeface="宋体" panose="02010600030101010101" pitchFamily="2" charset="-122"/>
              </a:rPr>
              <a:t>- RU </a:t>
            </a:r>
            <a:r>
              <a:rPr lang="en-US" altLang="zh-CN" b="1" dirty="0">
                <a:latin typeface="+mj-lt"/>
                <a:ea typeface="宋体" panose="02010600030101010101" pitchFamily="2" charset="-122"/>
              </a:rPr>
              <a:t>Allocation subfield</a:t>
            </a:r>
            <a:endParaRPr lang="zh-CN" altLang="zh-CN" dirty="0">
              <a:effectLst/>
              <a:latin typeface="+mj-lt"/>
              <a:ea typeface="宋体" panose="02010600030101010101" pitchFamily="2" charset="-122"/>
            </a:endParaRPr>
          </a:p>
        </p:txBody>
      </p:sp>
      <p:graphicFrame>
        <p:nvGraphicFramePr>
          <p:cNvPr id="12" name="표 10"/>
          <p:cNvGraphicFramePr>
            <a:graphicFrameLocks noGrp="1"/>
          </p:cNvGraphicFramePr>
          <p:nvPr>
            <p:extLst>
              <p:ext uri="{D42A27DB-BD31-4B8C-83A1-F6EECF244321}">
                <p14:modId xmlns:p14="http://schemas.microsoft.com/office/powerpoint/2010/main" val="733245408"/>
              </p:ext>
            </p:extLst>
          </p:nvPr>
        </p:nvGraphicFramePr>
        <p:xfrm>
          <a:off x="152401" y="2286000"/>
          <a:ext cx="4648197" cy="1806574"/>
        </p:xfrm>
        <a:graphic>
          <a:graphicData uri="http://schemas.openxmlformats.org/drawingml/2006/table">
            <a:tbl>
              <a:tblPr/>
              <a:tblGrid>
                <a:gridCol w="564102"/>
                <a:gridCol w="406153"/>
                <a:gridCol w="406153"/>
                <a:gridCol w="406153"/>
                <a:gridCol w="406153"/>
                <a:gridCol w="406153"/>
                <a:gridCol w="406153"/>
                <a:gridCol w="406153"/>
                <a:gridCol w="406153"/>
                <a:gridCol w="406153"/>
                <a:gridCol w="428718"/>
              </a:tblGrid>
              <a:tr h="188576">
                <a:tc>
                  <a:txBody>
                    <a:bodyPr/>
                    <a:lstStyle/>
                    <a:p>
                      <a:pPr algn="ctr" fontAlgn="ctr"/>
                      <a:r>
                        <a:rPr lang="en-US" sz="600" b="1" i="0" u="none" strike="noStrike" dirty="0" smtClean="0">
                          <a:solidFill>
                            <a:srgbClr val="000000"/>
                          </a:solidFill>
                          <a:effectLst/>
                          <a:latin typeface="Arial" panose="020B0604020202020204" pitchFamily="34" charset="0"/>
                          <a:cs typeface="Arial" panose="020B0604020202020204" pitchFamily="34" charset="0"/>
                        </a:rPr>
                        <a:t>order</a:t>
                      </a:r>
                      <a:endParaRPr lang="en-US" sz="600" b="1"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#1</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#3</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#4</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#5</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#7</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#8</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#9</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600" b="1" i="0" u="none" strike="noStrike" dirty="0">
                          <a:solidFill>
                            <a:srgbClr val="000000"/>
                          </a:solidFill>
                          <a:effectLst/>
                          <a:latin typeface="Arial" panose="020B0604020202020204" pitchFamily="34" charset="0"/>
                          <a:cs typeface="Arial" panose="020B0604020202020204" pitchFamily="34" charset="0"/>
                        </a:rPr>
                        <a:t>Number </a:t>
                      </a:r>
                      <a:br>
                        <a:rPr lang="en-US" sz="600" b="1" i="0" u="none" strike="noStrike" dirty="0">
                          <a:solidFill>
                            <a:srgbClr val="000000"/>
                          </a:solidFill>
                          <a:effectLst/>
                          <a:latin typeface="Arial" panose="020B0604020202020204" pitchFamily="34" charset="0"/>
                          <a:cs typeface="Arial" panose="020B0604020202020204" pitchFamily="34" charset="0"/>
                        </a:rPr>
                      </a:br>
                      <a:r>
                        <a:rPr lang="en-US" sz="600" b="1" i="0" u="none" strike="noStrike" dirty="0">
                          <a:solidFill>
                            <a:srgbClr val="000000"/>
                          </a:solidFill>
                          <a:effectLst/>
                          <a:latin typeface="Arial" panose="020B0604020202020204" pitchFamily="34" charset="0"/>
                          <a:cs typeface="Arial" panose="020B0604020202020204" pitchFamily="34" charset="0"/>
                        </a:rPr>
                        <a:t>of entries</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00144">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00144">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36">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523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36">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1440136318"/>
              </p:ext>
            </p:extLst>
          </p:nvPr>
        </p:nvGraphicFramePr>
        <p:xfrm>
          <a:off x="152401" y="4092574"/>
          <a:ext cx="4648197" cy="2687974"/>
        </p:xfrm>
        <a:graphic>
          <a:graphicData uri="http://schemas.openxmlformats.org/drawingml/2006/table">
            <a:tbl>
              <a:tblPr/>
              <a:tblGrid>
                <a:gridCol w="564102"/>
                <a:gridCol w="406153"/>
                <a:gridCol w="406153"/>
                <a:gridCol w="406153"/>
                <a:gridCol w="406153"/>
                <a:gridCol w="406153"/>
                <a:gridCol w="406153"/>
                <a:gridCol w="406153"/>
                <a:gridCol w="406153"/>
                <a:gridCol w="406153"/>
                <a:gridCol w="428718"/>
              </a:tblGrid>
              <a:tr h="117968">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242-tone RU empty (with zero users)</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484-tone RU; contributes zero User fields to the User Specific field in the</a:t>
                      </a:r>
                    </a:p>
                    <a:p>
                      <a:pPr algn="ctr" fontAlgn="ctr"/>
                      <a:r>
                        <a:rPr lang="en-US" altLang="zh-CN" sz="600" b="0" i="0" u="none" strike="noStrike" dirty="0" smtClean="0">
                          <a:solidFill>
                            <a:srgbClr val="000000"/>
                          </a:solidFill>
                          <a:effectLst/>
                          <a:latin typeface="맑은 고딕"/>
                        </a:rPr>
                        <a:t>same </a:t>
                      </a:r>
                      <a:r>
                        <a:rPr lang="en-US" altLang="zh-CN" sz="600" b="0" i="0" u="none" strike="noStrike" dirty="0" smtClean="0">
                          <a:solidFill>
                            <a:srgbClr val="000000"/>
                          </a:solidFill>
                          <a:effectLst/>
                          <a:latin typeface="맑은 고딕"/>
                        </a:rPr>
                        <a:t>EHT-SIG </a:t>
                      </a:r>
                      <a:r>
                        <a:rPr lang="en-US" altLang="zh-CN" sz="600" b="0" i="0" u="none" strike="noStrike" dirty="0" smtClean="0">
                          <a:solidFill>
                            <a:srgbClr val="000000"/>
                          </a:solidFill>
                          <a:effectLst/>
                          <a:latin typeface="맑은 고딕"/>
                        </a:rPr>
                        <a:t>content channel as this RU Allocation subfield</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996-tone RU; contributes zero User fields to the User Specific field in the</a:t>
                      </a:r>
                    </a:p>
                    <a:p>
                      <a:pPr algn="ctr" fontAlgn="ctr"/>
                      <a:r>
                        <a:rPr lang="en-US" altLang="zh-CN" sz="600" b="0" i="0" u="none" strike="noStrike" dirty="0" smtClean="0">
                          <a:solidFill>
                            <a:srgbClr val="000000"/>
                          </a:solidFill>
                          <a:effectLst/>
                          <a:latin typeface="맑은 고딕"/>
                        </a:rPr>
                        <a:t>same </a:t>
                      </a:r>
                      <a:r>
                        <a:rPr lang="en-US" altLang="zh-CN" sz="600" b="0" i="0" u="none" strike="noStrike" dirty="0" smtClean="0">
                          <a:solidFill>
                            <a:srgbClr val="000000"/>
                          </a:solidFill>
                          <a:effectLst/>
                          <a:latin typeface="맑은 고딕"/>
                        </a:rPr>
                        <a:t>EHT-SIG </a:t>
                      </a:r>
                      <a:r>
                        <a:rPr lang="en-US" altLang="zh-CN" sz="600" b="0" i="0" u="none" strike="noStrike" dirty="0" smtClean="0">
                          <a:solidFill>
                            <a:srgbClr val="000000"/>
                          </a:solidFill>
                          <a:effectLst/>
                          <a:latin typeface="맑은 고딕"/>
                        </a:rPr>
                        <a:t>content channel as this RU Allocation subfield</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242</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484</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996</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2*996</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14" name="표 10"/>
          <p:cNvGraphicFramePr>
            <a:graphicFrameLocks noGrp="1"/>
          </p:cNvGraphicFramePr>
          <p:nvPr>
            <p:extLst>
              <p:ext uri="{D42A27DB-BD31-4B8C-83A1-F6EECF244321}">
                <p14:modId xmlns:p14="http://schemas.microsoft.com/office/powerpoint/2010/main" val="3675767981"/>
              </p:ext>
            </p:extLst>
          </p:nvPr>
        </p:nvGraphicFramePr>
        <p:xfrm>
          <a:off x="5032375" y="2326177"/>
          <a:ext cx="4039802" cy="1235504"/>
        </p:xfrm>
        <a:graphic>
          <a:graphicData uri="http://schemas.openxmlformats.org/drawingml/2006/table">
            <a:tbl>
              <a:tblPr/>
              <a:tblGrid>
                <a:gridCol w="488350"/>
                <a:gridCol w="351614"/>
                <a:gridCol w="351614"/>
                <a:gridCol w="351614"/>
                <a:gridCol w="351614"/>
                <a:gridCol w="351614"/>
                <a:gridCol w="351614"/>
                <a:gridCol w="351614"/>
                <a:gridCol w="351614"/>
                <a:gridCol w="353163"/>
                <a:gridCol w="385377"/>
              </a:tblGrid>
              <a:tr h="241272">
                <a:tc>
                  <a:txBody>
                    <a:bodyPr/>
                    <a:lstStyle/>
                    <a:p>
                      <a:pPr algn="ctr" fontAlgn="ctr"/>
                      <a:r>
                        <a:rPr lang="en-US" sz="600" b="1" i="0" u="none" strike="noStrike" dirty="0" smtClean="0">
                          <a:solidFill>
                            <a:srgbClr val="000000"/>
                          </a:solidFill>
                          <a:effectLst/>
                          <a:latin typeface="Arial" panose="020B0604020202020204" pitchFamily="34" charset="0"/>
                          <a:cs typeface="Arial" panose="020B0604020202020204" pitchFamily="34" charset="0"/>
                        </a:rPr>
                        <a:t>order</a:t>
                      </a:r>
                      <a:endParaRPr lang="en-US" sz="600" b="1"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#1</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#3</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#4</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#5</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#7</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#8</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#9</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Arial" panose="020B0604020202020204" pitchFamily="34" charset="0"/>
                          <a:cs typeface="Arial" panose="020B0604020202020204" pitchFamily="34" charset="0"/>
                        </a:rPr>
                        <a:t>Number </a:t>
                      </a:r>
                      <a:br>
                        <a:rPr lang="en-US" sz="600" b="1" i="0" u="none" strike="noStrike" dirty="0">
                          <a:solidFill>
                            <a:srgbClr val="000000"/>
                          </a:solidFill>
                          <a:effectLst/>
                          <a:latin typeface="Arial" panose="020B0604020202020204" pitchFamily="34" charset="0"/>
                          <a:cs typeface="Arial" panose="020B0604020202020204" pitchFamily="34" charset="0"/>
                        </a:rPr>
                      </a:br>
                      <a:r>
                        <a:rPr lang="en-US" sz="600" b="1" i="0" u="none" strike="noStrike" dirty="0">
                          <a:solidFill>
                            <a:srgbClr val="000000"/>
                          </a:solidFill>
                          <a:effectLst/>
                          <a:latin typeface="Arial" panose="020B0604020202020204" pitchFamily="34" charset="0"/>
                          <a:cs typeface="Arial" panose="020B0604020202020204" pitchFamily="34" charset="0"/>
                        </a:rPr>
                        <a:t>of entries</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2414500573"/>
              </p:ext>
            </p:extLst>
          </p:nvPr>
        </p:nvGraphicFramePr>
        <p:xfrm>
          <a:off x="5033580" y="3561681"/>
          <a:ext cx="4038597" cy="1862385"/>
        </p:xfrm>
        <a:graphic>
          <a:graphicData uri="http://schemas.openxmlformats.org/drawingml/2006/table">
            <a:tbl>
              <a:tblPr/>
              <a:tblGrid>
                <a:gridCol w="488205"/>
                <a:gridCol w="351509"/>
                <a:gridCol w="351509"/>
                <a:gridCol w="351509"/>
                <a:gridCol w="351509"/>
                <a:gridCol w="351509"/>
                <a:gridCol w="351509"/>
                <a:gridCol w="351509"/>
                <a:gridCol w="351509"/>
                <a:gridCol w="351509"/>
                <a:gridCol w="386811"/>
              </a:tblGrid>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6" name="文本框 15"/>
          <p:cNvSpPr txBox="1"/>
          <p:nvPr/>
        </p:nvSpPr>
        <p:spPr>
          <a:xfrm>
            <a:off x="5105400" y="2081600"/>
            <a:ext cx="762000" cy="276999"/>
          </a:xfrm>
          <a:prstGeom prst="rect">
            <a:avLst/>
          </a:prstGeom>
          <a:noFill/>
        </p:spPr>
        <p:txBody>
          <a:bodyPr wrap="square" rtlCol="0">
            <a:spAutoFit/>
          </a:bodyPr>
          <a:lstStyle/>
          <a:p>
            <a:r>
              <a:rPr lang="en-US" altLang="zh-CN" dirty="0" smtClean="0"/>
              <a:t>Cont’d</a:t>
            </a:r>
            <a:endParaRPr lang="zh-CN" altLang="en-US" dirty="0"/>
          </a:p>
        </p:txBody>
      </p:sp>
    </p:spTree>
    <p:extLst>
      <p:ext uri="{BB962C8B-B14F-4D97-AF65-F5344CB8AC3E}">
        <p14:creationId xmlns:p14="http://schemas.microsoft.com/office/powerpoint/2010/main" val="2296438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Discussion:</a:t>
            </a:r>
            <a:endParaRPr lang="zh-CN" altLang="zh-CN" dirty="0"/>
          </a:p>
          <a:p>
            <a:pPr lvl="1"/>
            <a:r>
              <a:rPr lang="en-US" altLang="zh-CN" dirty="0"/>
              <a:t>Now there is argument regarding </a:t>
            </a:r>
            <a:r>
              <a:rPr lang="en-US" altLang="zh-CN" dirty="0" smtClean="0"/>
              <a:t>large </a:t>
            </a:r>
            <a:r>
              <a:rPr lang="en-US" altLang="zh-CN" dirty="0"/>
              <a:t>MRU indication method. The entries in the table now try to avoid those controversial parts.</a:t>
            </a:r>
            <a:endParaRPr lang="zh-CN" altLang="zh-CN"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19</a:t>
            </a:fld>
            <a:endParaRPr lang="en-US"/>
          </a:p>
        </p:txBody>
      </p:sp>
      <p:sp>
        <p:nvSpPr>
          <p:cNvPr id="4" name="标题 3"/>
          <p:cNvSpPr>
            <a:spLocks noGrp="1"/>
          </p:cNvSpPr>
          <p:nvPr>
            <p:ph type="title"/>
          </p:nvPr>
        </p:nvSpPr>
        <p:spPr/>
        <p:txBody>
          <a:bodyPr/>
          <a:lstStyle/>
          <a:p>
            <a:r>
              <a:rPr lang="en-US" altLang="zh-CN" dirty="0"/>
              <a:t>Discussion regarding </a:t>
            </a:r>
            <a:r>
              <a:rPr lang="en-US" altLang="zh-CN" dirty="0" smtClean="0"/>
              <a:t>SP2</a:t>
            </a:r>
            <a:endParaRPr lang="zh-CN" altLang="en-US" dirty="0"/>
          </a:p>
        </p:txBody>
      </p:sp>
    </p:spTree>
    <p:extLst>
      <p:ext uri="{BB962C8B-B14F-4D97-AF65-F5344CB8AC3E}">
        <p14:creationId xmlns:p14="http://schemas.microsoft.com/office/powerpoint/2010/main" val="2043002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685800" y="1600200"/>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Several contributions have talked about MRU indication using RU allocation subfield in EHT-SIG:</a:t>
            </a:r>
          </a:p>
          <a:p>
            <a:pPr lvl="1" algn="just">
              <a:spcBef>
                <a:spcPts val="0"/>
              </a:spcBef>
              <a:buSzPct val="100000"/>
            </a:pPr>
            <a:r>
              <a:rPr lang="en-US" altLang="zh-CN" sz="1600" dirty="0">
                <a:solidFill>
                  <a:schemeClr val="dk1"/>
                </a:solidFill>
                <a:ea typeface="Times New Roman"/>
                <a:cs typeface="Times New Roman"/>
                <a:sym typeface="Times New Roman"/>
                <a:hlinkClick r:id="rId3"/>
              </a:rPr>
              <a:t>https://</a:t>
            </a:r>
            <a:r>
              <a:rPr lang="en-US" altLang="zh-CN" sz="1600" dirty="0" smtClean="0">
                <a:solidFill>
                  <a:schemeClr val="dk1"/>
                </a:solidFill>
                <a:ea typeface="Times New Roman"/>
                <a:cs typeface="Times New Roman"/>
                <a:sym typeface="Times New Roman"/>
                <a:hlinkClick r:id="rId3"/>
              </a:rPr>
              <a:t>mentor.ieee.org/802.11/dcn/20/11-20-0578-00-00be-on-ru-allocation-singling-in-eht-sig.pptx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Jianhan</a:t>
            </a:r>
            <a:r>
              <a:rPr lang="en-US" altLang="zh-CN" sz="1600" dirty="0" smtClean="0">
                <a:solidFill>
                  <a:schemeClr val="dk1"/>
                </a:solidFill>
                <a:ea typeface="Times New Roman"/>
                <a:cs typeface="Times New Roman"/>
                <a:sym typeface="Times New Roman"/>
              </a:rPr>
              <a:t> Liu, </a:t>
            </a:r>
            <a:r>
              <a:rPr lang="en-US" altLang="zh-CN" sz="1600" dirty="0" err="1" smtClean="0">
                <a:solidFill>
                  <a:schemeClr val="dk1"/>
                </a:solidFill>
                <a:ea typeface="Times New Roman"/>
                <a:cs typeface="Times New Roman"/>
                <a:sym typeface="Times New Roman"/>
              </a:rPr>
              <a:t>Mediatek</a:t>
            </a:r>
            <a:r>
              <a:rPr lang="en-US" altLang="zh-CN" sz="1600" dirty="0" smtClean="0">
                <a:solidFill>
                  <a:schemeClr val="dk1"/>
                </a:solidFill>
                <a:ea typeface="Times New Roman"/>
                <a:cs typeface="Times New Roman"/>
                <a:sym typeface="Times New Roman"/>
              </a:rPr>
              <a:t>)</a:t>
            </a:r>
          </a:p>
          <a:p>
            <a:pPr lvl="1" algn="just">
              <a:spcBef>
                <a:spcPts val="0"/>
              </a:spcBef>
              <a:buSzPct val="100000"/>
            </a:pPr>
            <a:r>
              <a:rPr lang="en-US" altLang="zh-CN" sz="1600" dirty="0">
                <a:solidFill>
                  <a:schemeClr val="dk1"/>
                </a:solidFill>
                <a:ea typeface="Times New Roman"/>
                <a:cs typeface="Times New Roman"/>
                <a:sym typeface="Times New Roman"/>
                <a:hlinkClick r:id="rId4"/>
              </a:rPr>
              <a:t>https://</a:t>
            </a:r>
            <a:r>
              <a:rPr lang="en-US" altLang="zh-CN" sz="1600" dirty="0" smtClean="0">
                <a:solidFill>
                  <a:schemeClr val="dk1"/>
                </a:solidFill>
                <a:ea typeface="Times New Roman"/>
                <a:cs typeface="Times New Roman"/>
                <a:sym typeface="Times New Roman"/>
                <a:hlinkClick r:id="rId4"/>
              </a:rPr>
              <a:t>mentor.ieee.org/802.11/dcn/20/11-20-0373-01-00be-ru-allocation-subfield-design-for-multi-ru-support.pptx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Myeongjin</a:t>
            </a:r>
            <a:r>
              <a:rPr lang="en-US" altLang="zh-CN" sz="1600" dirty="0" smtClean="0">
                <a:solidFill>
                  <a:schemeClr val="dk1"/>
                </a:solidFill>
                <a:ea typeface="Times New Roman"/>
                <a:cs typeface="Times New Roman"/>
                <a:sym typeface="Times New Roman"/>
              </a:rPr>
              <a:t> Kim, Samsung)</a:t>
            </a:r>
          </a:p>
          <a:p>
            <a:pPr lvl="1" algn="just">
              <a:spcBef>
                <a:spcPts val="0"/>
              </a:spcBef>
              <a:buSzPct val="100000"/>
            </a:pPr>
            <a:r>
              <a:rPr lang="en-US" altLang="zh-CN" sz="1600" dirty="0">
                <a:solidFill>
                  <a:schemeClr val="dk1"/>
                </a:solidFill>
                <a:ea typeface="Times New Roman"/>
                <a:cs typeface="Times New Roman"/>
                <a:sym typeface="Times New Roman"/>
                <a:hlinkClick r:id="rId5"/>
              </a:rPr>
              <a:t>https://</a:t>
            </a:r>
            <a:r>
              <a:rPr lang="en-US" altLang="zh-CN" sz="1600" dirty="0" smtClean="0">
                <a:solidFill>
                  <a:schemeClr val="dk1"/>
                </a:solidFill>
                <a:ea typeface="Times New Roman"/>
                <a:cs typeface="Times New Roman"/>
                <a:sym typeface="Times New Roman"/>
                <a:hlinkClick r:id="rId5"/>
              </a:rPr>
              <a:t>mentor.ieee.org/802.11/dcn/20/11-20-0403-00-00be-signaling-of-multiple-ru-aggregation-in-ofdma.pptx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Dongguk</a:t>
            </a:r>
            <a:r>
              <a:rPr lang="en-US" altLang="zh-CN" sz="1600" dirty="0" smtClean="0">
                <a:solidFill>
                  <a:schemeClr val="dk1"/>
                </a:solidFill>
                <a:ea typeface="Times New Roman"/>
                <a:cs typeface="Times New Roman"/>
                <a:sym typeface="Times New Roman"/>
              </a:rPr>
              <a:t> Lim, LGE)</a:t>
            </a:r>
          </a:p>
          <a:p>
            <a:pPr lvl="1" algn="just">
              <a:spcBef>
                <a:spcPts val="0"/>
              </a:spcBef>
              <a:buSzPct val="100000"/>
            </a:pPr>
            <a:r>
              <a:rPr lang="en-US" altLang="zh-CN" sz="1600" dirty="0">
                <a:solidFill>
                  <a:schemeClr val="dk1"/>
                </a:solidFill>
                <a:ea typeface="Times New Roman"/>
                <a:cs typeface="Times New Roman"/>
                <a:sym typeface="Times New Roman"/>
                <a:hlinkClick r:id="rId6"/>
              </a:rPr>
              <a:t>https://</a:t>
            </a:r>
            <a:r>
              <a:rPr lang="en-US" altLang="zh-CN" sz="1600" dirty="0" smtClean="0">
                <a:solidFill>
                  <a:schemeClr val="dk1"/>
                </a:solidFill>
                <a:ea typeface="Times New Roman"/>
                <a:cs typeface="Times New Roman"/>
                <a:sym typeface="Times New Roman"/>
                <a:hlinkClick r:id="rId6"/>
              </a:rPr>
              <a:t>mentor.ieee.org/802.11/dcn/20/11-20-0400-00-00be-multi-ru-combination-and-signaling-for-ofdma-transmission.pptx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Mengshi</a:t>
            </a:r>
            <a:r>
              <a:rPr lang="en-US" altLang="zh-CN" sz="1600" dirty="0" smtClean="0">
                <a:solidFill>
                  <a:schemeClr val="dk1"/>
                </a:solidFill>
                <a:ea typeface="Times New Roman"/>
                <a:cs typeface="Times New Roman"/>
                <a:sym typeface="Times New Roman"/>
              </a:rPr>
              <a:t> Hu, Huawei)</a:t>
            </a:r>
            <a:endParaRPr lang="en-US" altLang="zh-CN" sz="1600" dirty="0">
              <a:solidFill>
                <a:schemeClr val="dk1"/>
              </a:solidFill>
              <a:ea typeface="Times New Roman"/>
              <a:cs typeface="Times New Roman"/>
              <a:sym typeface="Times New Roman"/>
            </a:endParaRPr>
          </a:p>
          <a:p>
            <a:pPr lvl="0" algn="just">
              <a:spcBef>
                <a:spcPts val="0"/>
              </a:spcBef>
              <a:buSzPct val="100000"/>
            </a:pPr>
            <a:endParaRPr lang="en-US" altLang="zh-CN" sz="1800" dirty="0" smtClean="0">
              <a:solidFill>
                <a:schemeClr val="dk1"/>
              </a:solidFill>
              <a:ea typeface="Times New Roman"/>
              <a:cs typeface="Times New Roman"/>
              <a:sym typeface="Times New Roman"/>
            </a:endParaRPr>
          </a:p>
          <a:p>
            <a:pPr lvl="0" algn="just">
              <a:spcBef>
                <a:spcPts val="0"/>
              </a:spcBef>
              <a:buSzPct val="100000"/>
            </a:pPr>
            <a:r>
              <a:rPr lang="en-US" altLang="zh-CN" sz="1800" dirty="0" smtClean="0">
                <a:solidFill>
                  <a:schemeClr val="dk1"/>
                </a:solidFill>
                <a:ea typeface="Times New Roman"/>
                <a:cs typeface="Times New Roman"/>
                <a:sym typeface="Times New Roman"/>
              </a:rPr>
              <a:t>The contributions have merged a solution to use an enhanced table for RU allocation for both single RU and multi-RU.</a:t>
            </a:r>
          </a:p>
          <a:p>
            <a:pPr lvl="0"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r>
              <a:rPr lang="en-US" altLang="zh-CN" sz="1800" dirty="0" smtClean="0">
                <a:solidFill>
                  <a:schemeClr val="dk1"/>
                </a:solidFill>
                <a:ea typeface="Times New Roman"/>
                <a:cs typeface="Times New Roman"/>
                <a:sym typeface="Times New Roman"/>
              </a:rPr>
              <a:t>This contribution further discusses several aspects regarding the detailed signaling, and talks about the pro and con.</a:t>
            </a:r>
          </a:p>
          <a:p>
            <a:pPr lvl="0" algn="just">
              <a:spcBef>
                <a:spcPts val="0"/>
              </a:spcBef>
              <a:buSzPct val="100000"/>
            </a:pPr>
            <a:endParaRPr lang="en-US" altLang="zh-CN" sz="1600" dirty="0" smtClean="0">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RU242, RU484 or RU996, in the RU allocation table, 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p>
          <a:p>
            <a:pPr lvl="1"/>
            <a:r>
              <a:rPr lang="en-US" altLang="zh-CN" dirty="0"/>
              <a:t>Compressed 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20</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#3</a:t>
            </a:r>
            <a:endParaRPr lang="zh-CN" altLang="en-US" dirty="0"/>
          </a:p>
        </p:txBody>
      </p:sp>
    </p:spTree>
    <p:extLst>
      <p:ext uri="{BB962C8B-B14F-4D97-AF65-F5344CB8AC3E}">
        <p14:creationId xmlns:p14="http://schemas.microsoft.com/office/powerpoint/2010/main" val="3568815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 2*996,  </a:t>
            </a:r>
            <a:r>
              <a:rPr lang="en-US" altLang="zh-CN" dirty="0"/>
              <a:t>in the RU allocation table, </a:t>
            </a:r>
            <a:r>
              <a:rPr lang="en-US" altLang="zh-CN" dirty="0" smtClean="0"/>
              <a:t>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p>
          <a:p>
            <a:pPr lvl="1"/>
            <a:r>
              <a:rPr lang="en-US" altLang="zh-CN" dirty="0"/>
              <a:t>Compressed modes are TBD</a:t>
            </a:r>
            <a:r>
              <a:rPr lang="en-US" altLang="zh-CN" dirty="0" smtClean="0"/>
              <a:t>.</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21</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#4</a:t>
            </a:r>
            <a:endParaRPr lang="zh-CN" altLang="en-US" dirty="0"/>
          </a:p>
        </p:txBody>
      </p:sp>
    </p:spTree>
    <p:extLst>
      <p:ext uri="{BB962C8B-B14F-4D97-AF65-F5344CB8AC3E}">
        <p14:creationId xmlns:p14="http://schemas.microsoft.com/office/powerpoint/2010/main" val="3408750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large multi-RU, 9 entries will be used to indicate</a:t>
            </a:r>
            <a:r>
              <a:rPr lang="en-US" altLang="zh-CN" dirty="0"/>
              <a:t>: </a:t>
            </a:r>
            <a:r>
              <a:rPr lang="en-US" altLang="zh-CN" dirty="0" smtClean="0"/>
              <a:t>belongs to an MRU, contributes 0~8 </a:t>
            </a:r>
            <a:r>
              <a:rPr lang="en-US" altLang="zh-CN" dirty="0"/>
              <a:t>User fields to the User Specific field in the same EHT-SIG content channel as this RU Allocation </a:t>
            </a:r>
            <a:r>
              <a:rPr lang="en-US" altLang="zh-CN" dirty="0" smtClean="0"/>
              <a:t>subfield?</a:t>
            </a:r>
          </a:p>
          <a:p>
            <a:pPr lvl="1"/>
            <a:r>
              <a:rPr lang="en-US" altLang="zh-CN" dirty="0" smtClean="0"/>
              <a:t>For OFDMA mode only, non-OFDMA mo</a:t>
            </a:r>
            <a:r>
              <a:rPr lang="en-US" altLang="zh-CN" dirty="0"/>
              <a:t>d</a:t>
            </a:r>
            <a:r>
              <a:rPr lang="en-US" altLang="zh-CN" dirty="0" smtClean="0"/>
              <a:t>e TBD</a:t>
            </a:r>
          </a:p>
          <a:p>
            <a:pPr lvl="1"/>
            <a:r>
              <a:rPr lang="en-US" altLang="zh-CN" dirty="0"/>
              <a:t>Compressed 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22</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#5</a:t>
            </a:r>
            <a:endParaRPr lang="zh-CN" altLang="en-US" dirty="0"/>
          </a:p>
        </p:txBody>
      </p:sp>
    </p:spTree>
    <p:extLst>
      <p:ext uri="{BB962C8B-B14F-4D97-AF65-F5344CB8AC3E}">
        <p14:creationId xmlns:p14="http://schemas.microsoft.com/office/powerpoint/2010/main" val="1024871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3400" y="1600200"/>
            <a:ext cx="7924800" cy="4114800"/>
          </a:xfrm>
        </p:spPr>
        <p:txBody>
          <a:bodyPr/>
          <a:lstStyle/>
          <a:p>
            <a:r>
              <a:rPr lang="en-US" dirty="0" smtClean="0"/>
              <a:t>Do you agree that one RU allocation subfield is </a:t>
            </a:r>
            <a:r>
              <a:rPr lang="en-US" u="sng" dirty="0" smtClean="0"/>
              <a:t>8 bit </a:t>
            </a:r>
            <a:r>
              <a:rPr lang="en-US" dirty="0" smtClean="0"/>
              <a:t>in the common field of an EHT-SIG for single RU and multi-RU indication in a DL OFDMA transmission?</a:t>
            </a:r>
          </a:p>
          <a:p>
            <a:pPr lvl="1"/>
            <a:r>
              <a:rPr lang="en-US" altLang="zh-CN" sz="1800" dirty="0"/>
              <a:t>Compressed modes are TBD.</a:t>
            </a:r>
            <a:endParaRPr lang="zh-CN" altLang="zh-CN" sz="1800" dirty="0"/>
          </a:p>
          <a:p>
            <a:pPr lvl="1"/>
            <a:r>
              <a:rPr lang="en-US" sz="1800" dirty="0" smtClean="0"/>
              <a:t>Yes/No/Abstain</a:t>
            </a:r>
            <a:endParaRPr lang="en-US"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23</a:t>
            </a:fld>
            <a:endParaRPr lang="en-US"/>
          </a:p>
        </p:txBody>
      </p:sp>
      <p:sp>
        <p:nvSpPr>
          <p:cNvPr id="4" name="标题 3"/>
          <p:cNvSpPr>
            <a:spLocks noGrp="1"/>
          </p:cNvSpPr>
          <p:nvPr>
            <p:ph type="title"/>
          </p:nvPr>
        </p:nvSpPr>
        <p:spPr/>
        <p:txBody>
          <a:bodyPr/>
          <a:lstStyle/>
          <a:p>
            <a:r>
              <a:rPr lang="en-US" dirty="0" smtClean="0"/>
              <a:t>Straw Poll #6</a:t>
            </a:r>
            <a:endParaRPr lang="en-US" dirty="0"/>
          </a:p>
        </p:txBody>
      </p:sp>
    </p:spTree>
    <p:extLst>
      <p:ext uri="{BB962C8B-B14F-4D97-AF65-F5344CB8AC3E}">
        <p14:creationId xmlns:p14="http://schemas.microsoft.com/office/powerpoint/2010/main" val="10029393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24</a:t>
            </a:fld>
            <a:endParaRPr lang="en-US"/>
          </a:p>
        </p:txBody>
      </p:sp>
      <p:sp>
        <p:nvSpPr>
          <p:cNvPr id="6" name="Rectangle 3"/>
          <p:cNvSpPr txBox="1">
            <a:spLocks noChangeArrowheads="1"/>
          </p:cNvSpPr>
          <p:nvPr/>
        </p:nvSpPr>
        <p:spPr>
          <a:xfrm>
            <a:off x="1031631" y="1600200"/>
            <a:ext cx="7543800" cy="4646613"/>
          </a:xfrm>
          <a:prstGeom prst="rect">
            <a:avLst/>
          </a:prstGeom>
          <a:noFill/>
          <a:ln/>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spcBef>
                <a:spcPts val="0"/>
              </a:spcBef>
              <a:buSzPct val="100000"/>
            </a:pPr>
            <a:r>
              <a:rPr lang="en-US" altLang="zh-CN" sz="2000" b="0" dirty="0">
                <a:solidFill>
                  <a:schemeClr val="dk1"/>
                </a:solidFill>
                <a:ea typeface="Times New Roman"/>
                <a:cs typeface="Times New Roman"/>
                <a:sym typeface="Times New Roman"/>
                <a:hlinkClick r:id="rId2"/>
              </a:rPr>
              <a:t>https://mentor.ieee.org/802.11/dcn/20/11-20-0578-00-00be-on-ru-allocation-singling-in-eht-sig.pptx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Jianhan</a:t>
            </a:r>
            <a:r>
              <a:rPr lang="en-US" altLang="zh-CN" sz="2000" b="0" dirty="0">
                <a:solidFill>
                  <a:schemeClr val="dk1"/>
                </a:solidFill>
                <a:ea typeface="Times New Roman"/>
                <a:cs typeface="Times New Roman"/>
                <a:sym typeface="Times New Roman"/>
              </a:rPr>
              <a:t> Liu, </a:t>
            </a:r>
            <a:r>
              <a:rPr lang="en-US" altLang="zh-CN" sz="2000" b="0" dirty="0" err="1">
                <a:solidFill>
                  <a:schemeClr val="dk1"/>
                </a:solidFill>
                <a:ea typeface="Times New Roman"/>
                <a:cs typeface="Times New Roman"/>
                <a:sym typeface="Times New Roman"/>
              </a:rPr>
              <a:t>Mediatek</a:t>
            </a:r>
            <a:r>
              <a:rPr lang="en-US" altLang="zh-CN" sz="2000" b="0" dirty="0">
                <a:solidFill>
                  <a:schemeClr val="dk1"/>
                </a:solidFill>
                <a:ea typeface="Times New Roman"/>
                <a:cs typeface="Times New Roman"/>
                <a:sym typeface="Times New Roman"/>
              </a:rPr>
              <a:t>)</a:t>
            </a:r>
          </a:p>
          <a:p>
            <a:pPr algn="just">
              <a:spcBef>
                <a:spcPts val="0"/>
              </a:spcBef>
              <a:buSzPct val="100000"/>
            </a:pPr>
            <a:r>
              <a:rPr lang="en-US" altLang="zh-CN" sz="2000" b="0" dirty="0">
                <a:solidFill>
                  <a:schemeClr val="dk1"/>
                </a:solidFill>
                <a:ea typeface="Times New Roman"/>
                <a:cs typeface="Times New Roman"/>
                <a:sym typeface="Times New Roman"/>
                <a:hlinkClick r:id="rId3"/>
              </a:rPr>
              <a:t>https://mentor.ieee.org/802.11/dcn/20/11-20-0373-01-00be-ru-allocation-subfield-design-for-multi-ru-support.pptx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Myeongjin</a:t>
            </a:r>
            <a:r>
              <a:rPr lang="en-US" altLang="zh-CN" sz="2000" b="0" dirty="0">
                <a:solidFill>
                  <a:schemeClr val="dk1"/>
                </a:solidFill>
                <a:ea typeface="Times New Roman"/>
                <a:cs typeface="Times New Roman"/>
                <a:sym typeface="Times New Roman"/>
              </a:rPr>
              <a:t> Kim, Samsung)</a:t>
            </a:r>
          </a:p>
          <a:p>
            <a:pPr algn="just">
              <a:spcBef>
                <a:spcPts val="0"/>
              </a:spcBef>
              <a:buSzPct val="100000"/>
            </a:pPr>
            <a:r>
              <a:rPr lang="en-US" altLang="zh-CN" sz="2000" b="0" dirty="0">
                <a:solidFill>
                  <a:schemeClr val="dk1"/>
                </a:solidFill>
                <a:ea typeface="Times New Roman"/>
                <a:cs typeface="Times New Roman"/>
                <a:sym typeface="Times New Roman"/>
                <a:hlinkClick r:id="rId4"/>
              </a:rPr>
              <a:t>https://mentor.ieee.org/802.11/dcn/20/11-20-0403-00-00be-signaling-of-multiple-ru-aggregation-in-ofdma.pptx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Dongguk</a:t>
            </a:r>
            <a:r>
              <a:rPr lang="en-US" altLang="zh-CN" sz="2000" b="0" dirty="0">
                <a:solidFill>
                  <a:schemeClr val="dk1"/>
                </a:solidFill>
                <a:ea typeface="Times New Roman"/>
                <a:cs typeface="Times New Roman"/>
                <a:sym typeface="Times New Roman"/>
              </a:rPr>
              <a:t> Lim, LGE)</a:t>
            </a:r>
          </a:p>
          <a:p>
            <a:pPr algn="just">
              <a:spcBef>
                <a:spcPts val="0"/>
              </a:spcBef>
              <a:buSzPct val="100000"/>
            </a:pPr>
            <a:r>
              <a:rPr lang="en-US" altLang="zh-CN" sz="2000" b="0" dirty="0">
                <a:solidFill>
                  <a:schemeClr val="dk1"/>
                </a:solidFill>
                <a:ea typeface="Times New Roman"/>
                <a:cs typeface="Times New Roman"/>
                <a:sym typeface="Times New Roman"/>
                <a:hlinkClick r:id="rId5"/>
              </a:rPr>
              <a:t>https://mentor.ieee.org/802.11/dcn/20/11-20-0400-00-00be-multi-ru-combination-and-signaling-for-ofdma-transmission.pptx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Mengshi</a:t>
            </a:r>
            <a:r>
              <a:rPr lang="en-US" altLang="zh-CN" sz="2000" b="0" dirty="0">
                <a:solidFill>
                  <a:schemeClr val="dk1"/>
                </a:solidFill>
                <a:ea typeface="Times New Roman"/>
                <a:cs typeface="Times New Roman"/>
                <a:sym typeface="Times New Roman"/>
              </a:rPr>
              <a:t> Hu, Huawei</a:t>
            </a:r>
            <a:r>
              <a:rPr lang="en-US" altLang="zh-CN" sz="2000" b="0" dirty="0" smtClean="0">
                <a:solidFill>
                  <a:schemeClr val="dk1"/>
                </a:solidFill>
                <a:ea typeface="Times New Roman"/>
                <a:cs typeface="Times New Roman"/>
                <a:sym typeface="Times New Roman"/>
              </a:rPr>
              <a:t>)</a:t>
            </a:r>
          </a:p>
          <a:p>
            <a:pPr algn="just">
              <a:spcBef>
                <a:spcPts val="0"/>
              </a:spcBef>
              <a:buSzPct val="100000"/>
            </a:pPr>
            <a:r>
              <a:rPr lang="en-US" altLang="zh-CN" sz="2000" b="0" dirty="0">
                <a:solidFill>
                  <a:schemeClr val="dk1"/>
                </a:solidFill>
                <a:ea typeface="Times New Roman"/>
                <a:cs typeface="Times New Roman"/>
                <a:sym typeface="Times New Roman"/>
                <a:hlinkClick r:id="rId6"/>
              </a:rPr>
              <a:t>https://</a:t>
            </a:r>
            <a:r>
              <a:rPr lang="en-US" altLang="zh-CN" sz="2000" b="0" dirty="0" smtClean="0">
                <a:solidFill>
                  <a:schemeClr val="dk1"/>
                </a:solidFill>
                <a:ea typeface="Times New Roman"/>
                <a:cs typeface="Times New Roman"/>
                <a:sym typeface="Times New Roman"/>
                <a:hlinkClick r:id="rId6"/>
              </a:rPr>
              <a:t>mentor.ieee.org/802.11/dcn/15/11-15-1335-02-00ax-he-sig-b-contents.pptx</a:t>
            </a:r>
            <a:r>
              <a:rPr lang="en-US" altLang="zh-CN" sz="2000" b="0" dirty="0" smtClean="0">
                <a:solidFill>
                  <a:schemeClr val="dk1"/>
                </a:solidFill>
                <a:ea typeface="Times New Roman"/>
                <a:cs typeface="Times New Roman"/>
                <a:sym typeface="Times New Roman"/>
              </a:rPr>
              <a:t> (Le Liu, Huawei)</a:t>
            </a:r>
          </a:p>
          <a:p>
            <a:pPr algn="just">
              <a:spcBef>
                <a:spcPts val="0"/>
              </a:spcBef>
              <a:buSzPct val="100000"/>
            </a:pPr>
            <a:r>
              <a:rPr lang="en-US" altLang="zh-CN" sz="2000" b="0" dirty="0">
                <a:solidFill>
                  <a:schemeClr val="dk1"/>
                </a:solidFill>
                <a:ea typeface="Times New Roman"/>
                <a:cs typeface="Times New Roman"/>
                <a:sym typeface="Times New Roman"/>
                <a:hlinkClick r:id="rId7"/>
              </a:rPr>
              <a:t>https://</a:t>
            </a:r>
            <a:r>
              <a:rPr lang="en-US" altLang="zh-CN" sz="2000" b="0" dirty="0" smtClean="0">
                <a:solidFill>
                  <a:schemeClr val="dk1"/>
                </a:solidFill>
                <a:ea typeface="Times New Roman"/>
                <a:cs typeface="Times New Roman"/>
                <a:sym typeface="Times New Roman"/>
                <a:hlinkClick r:id="rId7"/>
              </a:rPr>
              <a:t>mentor.ieee.org/802.11/dcn/20/11-20-0715-00-00be-overhead-comparisons-of-eht-sig.pptx</a:t>
            </a:r>
            <a:r>
              <a:rPr lang="en-US" altLang="zh-CN" sz="2000" b="0" dirty="0" smtClean="0">
                <a:solidFill>
                  <a:schemeClr val="dk1"/>
                </a:solidFill>
                <a:ea typeface="Times New Roman"/>
                <a:cs typeface="Times New Roman"/>
                <a:sym typeface="Times New Roman"/>
              </a:rPr>
              <a:t> (</a:t>
            </a:r>
            <a:r>
              <a:rPr lang="en-US" altLang="zh-CN" sz="2000" b="0" dirty="0" err="1" smtClean="0">
                <a:solidFill>
                  <a:schemeClr val="dk1"/>
                </a:solidFill>
                <a:ea typeface="Times New Roman"/>
                <a:cs typeface="Times New Roman"/>
                <a:sym typeface="Times New Roman"/>
              </a:rPr>
              <a:t>Myeongjin</a:t>
            </a:r>
            <a:r>
              <a:rPr lang="en-US" altLang="zh-CN" sz="2000" b="0" dirty="0" smtClean="0">
                <a:solidFill>
                  <a:schemeClr val="dk1"/>
                </a:solidFill>
                <a:ea typeface="Times New Roman"/>
                <a:cs typeface="Times New Roman"/>
                <a:sym typeface="Times New Roman"/>
              </a:rPr>
              <a:t> Kim, Samsung)</a:t>
            </a:r>
          </a:p>
          <a:p>
            <a:pPr algn="just">
              <a:spcBef>
                <a:spcPts val="0"/>
              </a:spcBef>
              <a:buSzPct val="100000"/>
            </a:pPr>
            <a:endParaRPr lang="en-US" altLang="zh-CN" sz="2000" b="0" dirty="0">
              <a:solidFill>
                <a:schemeClr val="dk1"/>
              </a:solidFill>
              <a:ea typeface="Times New Roman"/>
              <a:cs typeface="Times New Roman"/>
              <a:sym typeface="Times New Roman"/>
            </a:endParaRPr>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838200" y="1291816"/>
            <a:ext cx="7543800" cy="4439194"/>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The RU allocation subfield in 11ax spec is an 8-bit look-up table. Whilst it can also be </a:t>
            </a:r>
            <a:r>
              <a:rPr lang="en-US" altLang="zh-CN" sz="1800" dirty="0">
                <a:ea typeface="Times New Roman"/>
                <a:cs typeface="Times New Roman"/>
                <a:sym typeface="Times New Roman"/>
              </a:rPr>
              <a:t>indicated through Hierarchical Indication RU allocation </a:t>
            </a:r>
            <a:r>
              <a:rPr lang="en-US" altLang="zh-CN" sz="1800" dirty="0" smtClean="0">
                <a:ea typeface="Times New Roman"/>
                <a:cs typeface="Times New Roman"/>
                <a:sym typeface="Times New Roman"/>
              </a:rPr>
              <a:t>signaling without referring to a 8-bit look-up table (15-1335r2)</a:t>
            </a:r>
            <a:endParaRPr lang="en-US" altLang="zh-CN" sz="1400" dirty="0" smtClean="0">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Recap of 11ax RU allocation subfield</a:t>
            </a:r>
            <a:endParaRPr lang="en-US" dirty="0">
              <a:solidFill>
                <a:schemeClr val="tx1"/>
              </a:solidFill>
            </a:endParaRPr>
          </a:p>
        </p:txBody>
      </p:sp>
      <p:pic>
        <p:nvPicPr>
          <p:cNvPr id="2" name="图片 1"/>
          <p:cNvPicPr>
            <a:picLocks noChangeAspect="1"/>
          </p:cNvPicPr>
          <p:nvPr/>
        </p:nvPicPr>
        <p:blipFill>
          <a:blip r:embed="rId3"/>
          <a:stretch>
            <a:fillRect/>
          </a:stretch>
        </p:blipFill>
        <p:spPr>
          <a:xfrm>
            <a:off x="1484313" y="2209800"/>
            <a:ext cx="6781800" cy="4098742"/>
          </a:xfrm>
          <a:prstGeom prst="rect">
            <a:avLst/>
          </a:prstGeom>
        </p:spPr>
      </p:pic>
      <p:sp>
        <p:nvSpPr>
          <p:cNvPr id="3" name="文本框 2"/>
          <p:cNvSpPr txBox="1"/>
          <p:nvPr/>
        </p:nvSpPr>
        <p:spPr>
          <a:xfrm>
            <a:off x="6553200" y="6031543"/>
            <a:ext cx="1981200" cy="276999"/>
          </a:xfrm>
          <a:prstGeom prst="rect">
            <a:avLst/>
          </a:prstGeom>
          <a:noFill/>
        </p:spPr>
        <p:txBody>
          <a:bodyPr wrap="square" rtlCol="0">
            <a:spAutoFit/>
          </a:bodyPr>
          <a:lstStyle/>
          <a:p>
            <a:r>
              <a:rPr lang="en-US" altLang="zh-CN" dirty="0" smtClean="0"/>
              <a:t>52 reserved entries so far</a:t>
            </a:r>
            <a:endParaRPr lang="zh-CN" altLang="en-US" dirty="0"/>
          </a:p>
        </p:txBody>
      </p:sp>
    </p:spTree>
    <p:extLst>
      <p:ext uri="{BB962C8B-B14F-4D97-AF65-F5344CB8AC3E}">
        <p14:creationId xmlns:p14="http://schemas.microsoft.com/office/powerpoint/2010/main" val="575046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838200" y="1447800"/>
            <a:ext cx="7543800" cy="22860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There was concern about an even bigger RU allocation table for 11be. This proposal wants to discuss the feasibility of an 8-bit table also for 11be.</a:t>
            </a:r>
          </a:p>
          <a:p>
            <a:pPr lvl="0" algn="just">
              <a:spcBef>
                <a:spcPts val="0"/>
              </a:spcBef>
              <a:buSzPct val="100000"/>
            </a:pPr>
            <a:endParaRPr lang="en-US" altLang="zh-CN" sz="1800" dirty="0">
              <a:ea typeface="Times New Roman"/>
              <a:cs typeface="Times New Roman"/>
              <a:sym typeface="Times New Roman"/>
            </a:endParaRPr>
          </a:p>
          <a:p>
            <a:pPr lvl="0" algn="just">
              <a:spcBef>
                <a:spcPts val="0"/>
              </a:spcBef>
              <a:buSzPct val="100000"/>
            </a:pPr>
            <a:r>
              <a:rPr lang="en-US" altLang="zh-CN" sz="1800" dirty="0" smtClean="0">
                <a:ea typeface="Times New Roman"/>
                <a:cs typeface="Times New Roman"/>
                <a:sym typeface="Times New Roman"/>
              </a:rPr>
              <a:t>Several aspects are considered:</a:t>
            </a:r>
          </a:p>
          <a:p>
            <a:pPr lvl="1" algn="just">
              <a:spcBef>
                <a:spcPts val="0"/>
              </a:spcBef>
              <a:buSzPct val="100000"/>
            </a:pPr>
            <a:r>
              <a:rPr lang="en-US" altLang="zh-CN" sz="1600" dirty="0" smtClean="0">
                <a:ea typeface="Times New Roman"/>
                <a:cs typeface="Times New Roman"/>
              </a:rPr>
              <a:t>MU-MIMO support for small and big single RU/MRU respectively</a:t>
            </a:r>
          </a:p>
          <a:p>
            <a:pPr lvl="1" algn="just">
              <a:spcBef>
                <a:spcPts val="0"/>
              </a:spcBef>
              <a:buSzPct val="100000"/>
            </a:pPr>
            <a:r>
              <a:rPr lang="en-US" altLang="zh-CN" sz="1600" dirty="0" smtClean="0">
                <a:ea typeface="Times New Roman"/>
                <a:cs typeface="Times New Roman"/>
              </a:rPr>
              <a:t>Number of entries needed if MU-MIMO is supported for MRU</a:t>
            </a:r>
          </a:p>
          <a:p>
            <a:pPr lvl="1" algn="just">
              <a:spcBef>
                <a:spcPts val="0"/>
              </a:spcBef>
              <a:buSzPct val="100000"/>
            </a:pPr>
            <a:r>
              <a:rPr lang="en-US" altLang="zh-CN" sz="1600" dirty="0" smtClean="0">
                <a:ea typeface="Times New Roman"/>
                <a:cs typeface="Times New Roman"/>
              </a:rPr>
              <a:t>An high efficient way to support MU-MIMO for big MRU</a:t>
            </a: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Feasibility of an 8-bit table for 11be</a:t>
            </a:r>
            <a:endParaRPr lang="en-US" dirty="0">
              <a:solidFill>
                <a:schemeClr val="tx1"/>
              </a:solidFill>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031489804"/>
              </p:ext>
            </p:extLst>
          </p:nvPr>
        </p:nvGraphicFramePr>
        <p:xfrm>
          <a:off x="1295400" y="3733800"/>
          <a:ext cx="6697540" cy="2514600"/>
        </p:xfrm>
        <a:graphic>
          <a:graphicData uri="http://schemas.openxmlformats.org/presentationml/2006/ole">
            <mc:AlternateContent xmlns:mc="http://schemas.openxmlformats.org/markup-compatibility/2006">
              <mc:Choice xmlns:v="urn:schemas-microsoft-com:vml" Requires="v">
                <p:oleObj spid="_x0000_s10445" name="Visio" r:id="rId4" imgW="6477145" imgH="2438297" progId="Visio.Drawing.15">
                  <p:embed/>
                </p:oleObj>
              </mc:Choice>
              <mc:Fallback>
                <p:oleObj name="Visio" r:id="rId4" imgW="6477145" imgH="2438297" progId="Visio.Drawing.15">
                  <p:embed/>
                  <p:pic>
                    <p:nvPicPr>
                      <p:cNvPr id="0" name="Object 1"/>
                      <p:cNvPicPr>
                        <a:picLocks noChangeAspect="1" noChangeArrowheads="1"/>
                      </p:cNvPicPr>
                      <p:nvPr/>
                    </p:nvPicPr>
                    <p:blipFill>
                      <a:blip r:embed="rId5"/>
                      <a:srcRect/>
                      <a:stretch>
                        <a:fillRect/>
                      </a:stretch>
                    </p:blipFill>
                    <p:spPr bwMode="auto">
                      <a:xfrm>
                        <a:off x="1295400" y="3733800"/>
                        <a:ext cx="6697540" cy="2514600"/>
                      </a:xfrm>
                      <a:prstGeom prst="rect">
                        <a:avLst/>
                      </a:prstGeom>
                      <a:noFill/>
                    </p:spPr>
                  </p:pic>
                </p:oleObj>
              </mc:Fallback>
            </mc:AlternateContent>
          </a:graphicData>
        </a:graphic>
      </p:graphicFrame>
    </p:spTree>
    <p:extLst>
      <p:ext uri="{BB962C8B-B14F-4D97-AF65-F5344CB8AC3E}">
        <p14:creationId xmlns:p14="http://schemas.microsoft.com/office/powerpoint/2010/main" val="4078149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838200" y="1371600"/>
            <a:ext cx="7543800" cy="4876799"/>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single RU, the number of entries needed for different size are shown below:</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r>
              <a:rPr lang="en-US" altLang="zh-CN" sz="1800" dirty="0" smtClean="0">
                <a:ea typeface="Times New Roman"/>
                <a:cs typeface="Times New Roman"/>
                <a:sym typeface="Times New Roman"/>
              </a:rPr>
              <a:t>Considering the applicable scenario, the entries overhead and the benefits, it is proposed to keep </a:t>
            </a:r>
            <a:r>
              <a:rPr lang="en-US" altLang="zh-CN" sz="1800" u="sng" dirty="0" smtClean="0">
                <a:ea typeface="Times New Roman"/>
                <a:cs typeface="Times New Roman"/>
                <a:sym typeface="Times New Roman"/>
              </a:rPr>
              <a:t>106-tone RU </a:t>
            </a:r>
            <a:r>
              <a:rPr lang="en-US" altLang="zh-CN" sz="1800" dirty="0" smtClean="0">
                <a:ea typeface="Times New Roman"/>
                <a:cs typeface="Times New Roman"/>
                <a:sym typeface="Times New Roman"/>
              </a:rPr>
              <a:t>with up to 8 entries. </a:t>
            </a: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IE" altLang="zh-CN" dirty="0" smtClean="0">
                <a:solidFill>
                  <a:schemeClr val="tx1"/>
                </a:solidFill>
              </a:rPr>
              <a:t>single 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2679172993"/>
              </p:ext>
            </p:extLst>
          </p:nvPr>
        </p:nvGraphicFramePr>
        <p:xfrm>
          <a:off x="1676400" y="2209800"/>
          <a:ext cx="6336000" cy="2773680"/>
        </p:xfrm>
        <a:graphic>
          <a:graphicData uri="http://schemas.openxmlformats.org/drawingml/2006/table">
            <a:tbl>
              <a:tblPr firstRow="1" bandRow="1">
                <a:tableStyleId>{5C22544A-7EE6-4342-B048-85BDC9FD1C3A}</a:tableStyleId>
              </a:tblPr>
              <a:tblGrid>
                <a:gridCol w="1584000"/>
                <a:gridCol w="1584000"/>
                <a:gridCol w="1584000"/>
                <a:gridCol w="1584000"/>
              </a:tblGrid>
              <a:tr h="0">
                <a:tc rowSpan="2">
                  <a:txBody>
                    <a:bodyPr/>
                    <a:lstStyle/>
                    <a:p>
                      <a:r>
                        <a:rPr lang="en-US" altLang="zh-CN" sz="1400" dirty="0" smtClean="0">
                          <a:solidFill>
                            <a:sysClr val="windowText" lastClr="000000"/>
                          </a:solidFill>
                        </a:rPr>
                        <a:t>Single</a:t>
                      </a:r>
                      <a:r>
                        <a:rPr lang="en-US" altLang="zh-CN" sz="1400" baseline="0" dirty="0" smtClean="0">
                          <a:solidFill>
                            <a:sysClr val="windowText" lastClr="000000"/>
                          </a:solidFill>
                        </a:rPr>
                        <a:t> </a:t>
                      </a:r>
                      <a:r>
                        <a:rPr lang="en-US" altLang="zh-CN" sz="1400" dirty="0" smtClean="0">
                          <a:solidFill>
                            <a:sysClr val="windowText" lastClr="000000"/>
                          </a:solidFill>
                        </a:rPr>
                        <a:t>RU size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8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a:t>
                      </a:r>
                      <a:r>
                        <a:rPr lang="en-US" altLang="zh-CN" sz="1400" baseline="0" dirty="0" smtClean="0">
                          <a:solidFill>
                            <a:sysClr val="windowText" lastClr="000000"/>
                          </a:solidFill>
                        </a:rPr>
                        <a:t> 16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Gap</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80</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256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192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242, 484,</a:t>
                      </a:r>
                      <a:r>
                        <a:rPr lang="en-US" altLang="zh-CN" sz="1400" baseline="0" dirty="0" smtClean="0">
                          <a:solidFill>
                            <a:sysClr val="windowText" lastClr="000000"/>
                          </a:solidFill>
                        </a:rPr>
                        <a:t> 996, </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a:t>
                      </a:r>
                      <a:r>
                        <a:rPr lang="zh-CN" altLang="en-US" sz="1400" dirty="0" smtClean="0">
                          <a:solidFill>
                            <a:sysClr val="windowText" lastClr="000000"/>
                          </a:solidFill>
                        </a:rPr>
                        <a:t>*</a:t>
                      </a:r>
                      <a:r>
                        <a:rPr lang="en-US" altLang="zh-CN" sz="1400" dirty="0" smtClean="0">
                          <a:solidFill>
                            <a:sysClr val="windowText" lastClr="000000"/>
                          </a:solidFill>
                        </a:rPr>
                        <a:t>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106 - 106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US" altLang="zh-CN" sz="1400" dirty="0" smtClean="0">
                          <a:solidFill>
                            <a:sysClr val="windowText" lastClr="000000"/>
                          </a:solidFill>
                        </a:rPr>
                        <a:t>Support</a:t>
                      </a:r>
                      <a:r>
                        <a:rPr lang="en-US" altLang="zh-CN" sz="1400" baseline="0" dirty="0" smtClean="0">
                          <a:solidFill>
                            <a:sysClr val="windowText" lastClr="000000"/>
                          </a:solidFill>
                        </a:rPr>
                        <a:t> up to 4 users per 106 so far to reduce number of entries, not considered to expand so far</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189328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838200" y="1278187"/>
            <a:ext cx="7543800" cy="4970213"/>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large RUs that are larger than 242-tone RU, two ways can be used for supporting up to 16 MU-MIMO users</a:t>
            </a:r>
          </a:p>
          <a:p>
            <a:pPr lvl="1" algn="just">
              <a:lnSpc>
                <a:spcPct val="120000"/>
              </a:lnSpc>
              <a:spcBef>
                <a:spcPts val="0"/>
              </a:spcBef>
              <a:buSzPct val="100000"/>
            </a:pPr>
            <a:r>
              <a:rPr lang="en-US" altLang="zh-CN" sz="1600" dirty="0" smtClean="0">
                <a:ea typeface="Times New Roman"/>
                <a:cs typeface="Times New Roman"/>
                <a:sym typeface="Times New Roman"/>
              </a:rPr>
              <a:t>Opt1: 8 entries per RU allocation subfield: as 11ax, the number of MU-MIMO users is the sum of the user fields indicated in two RU allocation subfields within two CCs, for example:</a:t>
            </a:r>
          </a:p>
          <a:p>
            <a:pPr lvl="2" algn="just">
              <a:lnSpc>
                <a:spcPct val="120000"/>
              </a:lnSpc>
              <a:spcBef>
                <a:spcPts val="0"/>
              </a:spcBef>
              <a:buSzPct val="100000"/>
            </a:pPr>
            <a:r>
              <a:rPr lang="en-US" altLang="zh-CN" sz="1400" dirty="0" smtClean="0">
                <a:ea typeface="Times New Roman"/>
                <a:cs typeface="Times New Roman"/>
                <a:sym typeface="Times New Roman"/>
              </a:rPr>
              <a:t>RU allocation subfield 1 indicates 484 (6) in CC1 and </a:t>
            </a:r>
            <a:r>
              <a:rPr lang="en-US" altLang="zh-CN" sz="1400" dirty="0">
                <a:ea typeface="Times New Roman"/>
                <a:cs typeface="Times New Roman"/>
                <a:sym typeface="Times New Roman"/>
              </a:rPr>
              <a:t>RU allocation subfield </a:t>
            </a:r>
            <a:r>
              <a:rPr lang="en-US" altLang="zh-CN" sz="1400" dirty="0" smtClean="0">
                <a:ea typeface="Times New Roman"/>
                <a:cs typeface="Times New Roman"/>
                <a:sym typeface="Times New Roman"/>
              </a:rPr>
              <a:t>2 indicates 484 (7) in CC2. The number of MU-MIMO users is 13 in the 484-tone RU.</a:t>
            </a:r>
          </a:p>
          <a:p>
            <a:pPr lvl="2" algn="just">
              <a:lnSpc>
                <a:spcPct val="120000"/>
              </a:lnSpc>
              <a:spcBef>
                <a:spcPts val="0"/>
              </a:spcBef>
              <a:buSzPct val="100000"/>
            </a:pPr>
            <a:r>
              <a:rPr lang="en-US" altLang="zh-CN" sz="1400" dirty="0" smtClean="0">
                <a:ea typeface="Times New Roman"/>
                <a:cs typeface="Times New Roman"/>
                <a:sym typeface="Times New Roman"/>
              </a:rPr>
              <a:t>Pro: fewer number of entries needed</a:t>
            </a:r>
          </a:p>
          <a:p>
            <a:pPr lvl="2" algn="just">
              <a:lnSpc>
                <a:spcPct val="120000"/>
              </a:lnSpc>
              <a:spcBef>
                <a:spcPts val="0"/>
              </a:spcBef>
              <a:buSzPct val="100000"/>
            </a:pPr>
            <a:r>
              <a:rPr lang="en-US" altLang="zh-CN" sz="1400" dirty="0" smtClean="0">
                <a:ea typeface="Times New Roman"/>
                <a:cs typeface="Times New Roman"/>
                <a:sym typeface="Times New Roman"/>
              </a:rPr>
              <a:t>Con: cannot support more than 8 MU-MIMO users for 242-tone RU; cannot support full flexibility regarding EHT-SIG CC load balance.</a:t>
            </a:r>
          </a:p>
          <a:p>
            <a:pPr lvl="1" algn="just">
              <a:lnSpc>
                <a:spcPct val="120000"/>
              </a:lnSpc>
              <a:spcBef>
                <a:spcPts val="0"/>
              </a:spcBef>
              <a:buSzPct val="100000"/>
            </a:pPr>
            <a:r>
              <a:rPr lang="en-US" altLang="zh-CN" sz="1600" dirty="0" smtClean="0">
                <a:ea typeface="Times New Roman"/>
                <a:cs typeface="Times New Roman"/>
                <a:sym typeface="Times New Roman"/>
              </a:rPr>
              <a:t>Opt2: 16 entries per RU allocation subfield</a:t>
            </a:r>
          </a:p>
          <a:p>
            <a:pPr lvl="2" algn="just">
              <a:lnSpc>
                <a:spcPct val="120000"/>
              </a:lnSpc>
              <a:spcBef>
                <a:spcPts val="0"/>
              </a:spcBef>
              <a:buSzPct val="100000"/>
            </a:pPr>
            <a:r>
              <a:rPr lang="en-US" altLang="zh-CN" sz="1400" dirty="0" smtClean="0">
                <a:ea typeface="Times New Roman"/>
                <a:cs typeface="Times New Roman"/>
                <a:sym typeface="Times New Roman"/>
              </a:rPr>
              <a:t>Pro</a:t>
            </a:r>
            <a:r>
              <a:rPr lang="en-US" altLang="zh-CN" sz="1400" dirty="0">
                <a:ea typeface="Times New Roman"/>
                <a:cs typeface="Times New Roman"/>
                <a:sym typeface="Times New Roman"/>
              </a:rPr>
              <a:t>: </a:t>
            </a:r>
            <a:r>
              <a:rPr lang="en-US" altLang="zh-CN" sz="1400" dirty="0" smtClean="0">
                <a:ea typeface="Times New Roman"/>
                <a:cs typeface="Times New Roman"/>
                <a:sym typeface="Times New Roman"/>
              </a:rPr>
              <a:t>can </a:t>
            </a:r>
            <a:r>
              <a:rPr lang="en-US" altLang="zh-CN" sz="1400" dirty="0">
                <a:ea typeface="Times New Roman"/>
                <a:cs typeface="Times New Roman"/>
                <a:sym typeface="Times New Roman"/>
              </a:rPr>
              <a:t>support more than 8 MU-MIMO users for 242-tone </a:t>
            </a:r>
            <a:r>
              <a:rPr lang="en-US" altLang="zh-CN" sz="1400" dirty="0" smtClean="0">
                <a:ea typeface="Times New Roman"/>
                <a:cs typeface="Times New Roman"/>
                <a:sym typeface="Times New Roman"/>
              </a:rPr>
              <a:t>RU, full flexibility regarding EHT-SIG CC load balance</a:t>
            </a:r>
          </a:p>
          <a:p>
            <a:pPr lvl="2" algn="just">
              <a:lnSpc>
                <a:spcPct val="120000"/>
              </a:lnSpc>
              <a:spcBef>
                <a:spcPts val="0"/>
              </a:spcBef>
              <a:buSzPct val="100000"/>
            </a:pPr>
            <a:r>
              <a:rPr lang="en-US" altLang="zh-CN" sz="1400" dirty="0" smtClean="0">
                <a:ea typeface="Times New Roman"/>
                <a:cs typeface="Times New Roman"/>
                <a:sym typeface="Times New Roman"/>
              </a:rPr>
              <a:t>Con: larger number of entries needed</a:t>
            </a:r>
          </a:p>
          <a:p>
            <a:pPr lvl="0" algn="just">
              <a:lnSpc>
                <a:spcPct val="120000"/>
              </a:lnSpc>
              <a:spcBef>
                <a:spcPts val="0"/>
              </a:spcBef>
              <a:buSzPct val="100000"/>
            </a:pPr>
            <a:r>
              <a:rPr lang="en-US" altLang="zh-CN" sz="1800" dirty="0" smtClean="0">
                <a:ea typeface="Times New Roman"/>
                <a:cs typeface="Times New Roman"/>
                <a:sym typeface="Times New Roman"/>
              </a:rPr>
              <a:t>Considering the applicable scenario, the entries overhead and the benefits, it is preferred to have 8 entries (up to 16 users) for RUs that are larger than 242-tone RU. 242-tone RU case is open for discussion.</a:t>
            </a: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IE" altLang="zh-CN" dirty="0" smtClean="0">
                <a:solidFill>
                  <a:schemeClr val="tx1"/>
                </a:solidFill>
              </a:rPr>
              <a:t>single RU </a:t>
            </a:r>
            <a:endParaRPr lang="en-US" dirty="0">
              <a:solidFill>
                <a:schemeClr val="tx1"/>
              </a:solidFill>
            </a:endParaRPr>
          </a:p>
        </p:txBody>
      </p:sp>
    </p:spTree>
    <p:extLst>
      <p:ext uri="{BB962C8B-B14F-4D97-AF65-F5344CB8AC3E}">
        <p14:creationId xmlns:p14="http://schemas.microsoft.com/office/powerpoint/2010/main" val="1086596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838200" y="1371601"/>
            <a:ext cx="7543800" cy="685800"/>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small MRUs, the number of entries needed for MRU are shown as follows:</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US" altLang="zh-CN" dirty="0" smtClean="0">
                <a:solidFill>
                  <a:schemeClr val="tx1"/>
                </a:solidFill>
              </a:rPr>
              <a:t>small </a:t>
            </a:r>
            <a:r>
              <a:rPr lang="en-IE" altLang="zh-CN" dirty="0" smtClean="0">
                <a:solidFill>
                  <a:schemeClr val="tx1"/>
                </a:solidFill>
              </a:rPr>
              <a:t>MRU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1473350567"/>
              </p:ext>
            </p:extLst>
          </p:nvPr>
        </p:nvGraphicFramePr>
        <p:xfrm>
          <a:off x="1371600" y="2286000"/>
          <a:ext cx="6705600" cy="3169920"/>
        </p:xfrm>
        <a:graphic>
          <a:graphicData uri="http://schemas.openxmlformats.org/drawingml/2006/table">
            <a:tbl>
              <a:tblPr firstRow="1" bandRow="1">
                <a:tableStyleId>{5C22544A-7EE6-4342-B048-85BDC9FD1C3A}</a:tableStyleId>
              </a:tblPr>
              <a:tblGrid>
                <a:gridCol w="1676400"/>
                <a:gridCol w="1676400"/>
                <a:gridCol w="1676400"/>
                <a:gridCol w="1676400"/>
              </a:tblGrid>
              <a:tr h="0">
                <a:tc rowSpan="2">
                  <a:txBody>
                    <a:bodyPr/>
                    <a:lstStyle/>
                    <a:p>
                      <a:r>
                        <a:rPr lang="en-US" altLang="zh-CN" sz="1400" dirty="0" smtClean="0">
                          <a:solidFill>
                            <a:sysClr val="windowText" lastClr="000000"/>
                          </a:solidFill>
                        </a:rPr>
                        <a:t>MRU size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716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aseline="0" dirty="0" smtClean="0">
                          <a:solidFill>
                            <a:sysClr val="windowText" lastClr="000000"/>
                          </a:solidFill>
                        </a:rPr>
                        <a:t>without MU-MIMO in both single RU and MRU</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8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a:t>
                      </a:r>
                      <a:r>
                        <a:rPr lang="en-US" altLang="zh-CN" sz="1400" baseline="0" dirty="0" smtClean="0">
                          <a:solidFill>
                            <a:sysClr val="windowText" lastClr="000000"/>
                          </a:solidFill>
                        </a:rPr>
                        <a:t> 16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52+26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52+26</a:t>
                      </a:r>
                      <a:r>
                        <a:rPr lang="en-US" altLang="zh-CN" sz="1400" baseline="0" dirty="0" smtClean="0">
                          <a:solidFill>
                            <a:sysClr val="windowText" lastClr="000000"/>
                          </a:solidFill>
                        </a:rPr>
                        <a:t> and 52+26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52+26</a:t>
                      </a:r>
                      <a:r>
                        <a:rPr lang="en-US" altLang="zh-CN" sz="1400" baseline="0" dirty="0" smtClean="0">
                          <a:solidFill>
                            <a:sysClr val="windowText" lastClr="000000"/>
                          </a:solidFill>
                        </a:rPr>
                        <a:t> and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52+26 and 106+26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 and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512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Total</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233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713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809513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838200" y="1371601"/>
            <a:ext cx="7543800" cy="685800"/>
          </a:xfrm>
          <a:prstGeom prst="rect">
            <a:avLst/>
          </a:prstGeom>
          <a:noFill/>
          <a:ln>
            <a:noFill/>
          </a:ln>
        </p:spPr>
        <p:txBody>
          <a:bodyPr lIns="92075" tIns="46025" rIns="92075" bIns="46025" anchor="t" anchorCtr="0">
            <a:noAutofit/>
          </a:bodyPr>
          <a:lstStyle/>
          <a:p>
            <a:pPr lvl="0" algn="just">
              <a:lnSpc>
                <a:spcPct val="150000"/>
              </a:lnSpc>
              <a:spcBef>
                <a:spcPts val="0"/>
              </a:spcBef>
              <a:buSzPct val="100000"/>
            </a:pPr>
            <a:r>
              <a:rPr lang="en-US" altLang="zh-CN" sz="1800" dirty="0" smtClean="0">
                <a:ea typeface="Times New Roman"/>
                <a:cs typeface="Times New Roman"/>
                <a:sym typeface="Times New Roman"/>
              </a:rPr>
              <a:t>Small MRU is an optional feature</a:t>
            </a:r>
          </a:p>
          <a:p>
            <a:pPr lvl="0" algn="just">
              <a:lnSpc>
                <a:spcPct val="150000"/>
              </a:lnSpc>
              <a:spcBef>
                <a:spcPts val="0"/>
              </a:spcBef>
              <a:buSzPct val="100000"/>
            </a:pPr>
            <a:r>
              <a:rPr lang="en-US" altLang="zh-CN" sz="1800" dirty="0" smtClean="0">
                <a:ea typeface="Times New Roman"/>
                <a:cs typeface="Times New Roman"/>
                <a:sym typeface="Times New Roman"/>
              </a:rPr>
              <a:t>ODFMA + MU-MIMO is an optional feature and seldom implemented.</a:t>
            </a:r>
          </a:p>
          <a:p>
            <a:pPr lvl="0" algn="just">
              <a:lnSpc>
                <a:spcPct val="150000"/>
              </a:lnSpc>
              <a:spcBef>
                <a:spcPts val="0"/>
              </a:spcBef>
              <a:buSzPct val="100000"/>
            </a:pPr>
            <a:r>
              <a:rPr lang="en-US" altLang="zh-CN" sz="1800" dirty="0" smtClean="0">
                <a:ea typeface="Times New Roman"/>
                <a:cs typeface="Times New Roman"/>
                <a:sym typeface="Times New Roman"/>
              </a:rPr>
              <a:t>OFDMA + MU-MIMO in 106-tone RU is even less attracting compared with OFDMA + MU-MIMO in large RU. </a:t>
            </a:r>
          </a:p>
          <a:p>
            <a:pPr lvl="0" algn="just">
              <a:lnSpc>
                <a:spcPct val="150000"/>
              </a:lnSpc>
              <a:spcBef>
                <a:spcPts val="0"/>
              </a:spcBef>
              <a:buSzPct val="100000"/>
            </a:pPr>
            <a:r>
              <a:rPr lang="en-US" altLang="zh-CN" sz="1800" dirty="0" smtClean="0">
                <a:ea typeface="Times New Roman"/>
                <a:cs typeface="Times New Roman"/>
                <a:sym typeface="Times New Roman"/>
              </a:rPr>
              <a:t>So supporting MU-MIMO for small MRU is trying to support an optional feature on top of another optional and seldom implemented feature. </a:t>
            </a:r>
          </a:p>
          <a:p>
            <a:pPr lvl="1" algn="just">
              <a:lnSpc>
                <a:spcPct val="150000"/>
              </a:lnSpc>
              <a:spcBef>
                <a:spcPts val="0"/>
              </a:spcBef>
              <a:buSzPct val="100000"/>
            </a:pPr>
            <a:r>
              <a:rPr lang="en-US" altLang="zh-CN" sz="1600" dirty="0" smtClean="0">
                <a:ea typeface="Times New Roman"/>
                <a:cs typeface="Times New Roman"/>
                <a:sym typeface="Times New Roman"/>
              </a:rPr>
              <a:t>Can be simply replaced by doing MU-MIMO in 106-tone RU or 242-tone RU</a:t>
            </a:r>
          </a:p>
          <a:p>
            <a:pPr algn="just">
              <a:lnSpc>
                <a:spcPct val="150000"/>
              </a:lnSpc>
              <a:spcBef>
                <a:spcPts val="0"/>
              </a:spcBef>
              <a:buSzPct val="100000"/>
            </a:pPr>
            <a:r>
              <a:rPr lang="en-US" altLang="zh-CN" sz="1800" dirty="0" smtClean="0">
                <a:ea typeface="Times New Roman"/>
                <a:cs typeface="Times New Roman"/>
                <a:sym typeface="Times New Roman"/>
              </a:rPr>
              <a:t>Considering </a:t>
            </a:r>
            <a:r>
              <a:rPr lang="en-US" altLang="zh-CN" sz="1800" dirty="0">
                <a:ea typeface="Times New Roman"/>
                <a:cs typeface="Times New Roman"/>
                <a:sym typeface="Times New Roman"/>
              </a:rPr>
              <a:t>the applicable scenario, the entries overhead and the benefits, </a:t>
            </a:r>
            <a:r>
              <a:rPr lang="en-US" altLang="zh-CN" sz="1800" dirty="0" smtClean="0">
                <a:ea typeface="Times New Roman"/>
                <a:cs typeface="Times New Roman"/>
                <a:sym typeface="Times New Roman"/>
              </a:rPr>
              <a:t>it is preferred </a:t>
            </a:r>
            <a:r>
              <a:rPr lang="en-US" altLang="zh-CN" sz="1800" dirty="0">
                <a:ea typeface="Times New Roman"/>
                <a:cs typeface="Times New Roman"/>
                <a:sym typeface="Times New Roman"/>
              </a:rPr>
              <a:t>to </a:t>
            </a:r>
            <a:r>
              <a:rPr lang="en-US" altLang="zh-CN" sz="1800" dirty="0" smtClean="0">
                <a:ea typeface="Times New Roman"/>
                <a:cs typeface="Times New Roman"/>
                <a:sym typeface="Times New Roman"/>
              </a:rPr>
              <a:t>not support MU-MIMO for small RU when small MRU exists within one 242-tone RU.</a:t>
            </a:r>
            <a:endParaRPr lang="en-US" altLang="zh-CN" sz="1600" dirty="0">
              <a:ea typeface="Times New Roman"/>
              <a:cs typeface="Times New Roman"/>
            </a:endParaRPr>
          </a:p>
          <a:p>
            <a:pPr lvl="0" algn="just">
              <a:lnSpc>
                <a:spcPct val="150000"/>
              </a:lnSpc>
              <a:spcBef>
                <a:spcPts val="0"/>
              </a:spcBef>
              <a:buSzPct val="100000"/>
            </a:pPr>
            <a:endParaRPr lang="en-US" altLang="zh-CN" sz="1800" dirty="0">
              <a:ea typeface="Times New Roman"/>
              <a:cs typeface="Times New Roman"/>
              <a:sym typeface="Times New Roman"/>
            </a:endParaRPr>
          </a:p>
          <a:p>
            <a:pPr lvl="0" algn="just">
              <a:lnSpc>
                <a:spcPct val="15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US" altLang="zh-CN" dirty="0" smtClean="0">
                <a:solidFill>
                  <a:schemeClr val="tx1"/>
                </a:solidFill>
              </a:rPr>
              <a:t>small </a:t>
            </a:r>
            <a:r>
              <a:rPr lang="en-IE" altLang="zh-CN" dirty="0" smtClean="0">
                <a:solidFill>
                  <a:schemeClr val="tx1"/>
                </a:solidFill>
              </a:rPr>
              <a:t>MRU </a:t>
            </a:r>
            <a:endParaRPr lang="en-US" dirty="0">
              <a:solidFill>
                <a:schemeClr val="tx1"/>
              </a:solidFill>
            </a:endParaRPr>
          </a:p>
        </p:txBody>
      </p:sp>
    </p:spTree>
    <p:extLst>
      <p:ext uri="{BB962C8B-B14F-4D97-AF65-F5344CB8AC3E}">
        <p14:creationId xmlns:p14="http://schemas.microsoft.com/office/powerpoint/2010/main" val="1494654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A5ED327D-21C3-674C-981C-8A8BC9E6D25C}" type="slidenum">
              <a:rPr lang="en-US" smtClean="0"/>
              <a:pPr/>
              <a:t>9</a:t>
            </a:fld>
            <a:endParaRPr lang="en-US"/>
          </a:p>
        </p:txBody>
      </p:sp>
      <p:sp>
        <p:nvSpPr>
          <p:cNvPr id="6" name="Rectangle 2"/>
          <p:cNvSpPr>
            <a:spLocks noGrp="1" noChangeArrowheads="1"/>
          </p:cNvSpPr>
          <p:nvPr>
            <p:ph type="title"/>
          </p:nvPr>
        </p:nvSpPr>
        <p:spPr>
          <a:xfrm>
            <a:off x="609600" y="744787"/>
            <a:ext cx="8001000" cy="533400"/>
          </a:xfrm>
          <a:noFill/>
          <a:ln/>
        </p:spPr>
        <p:txBody>
          <a:bodyPr/>
          <a:lstStyle/>
          <a:p>
            <a:r>
              <a:rPr lang="en-US" altLang="zh-CN" dirty="0" smtClean="0">
                <a:solidFill>
                  <a:schemeClr val="tx1"/>
                </a:solidFill>
              </a:rPr>
              <a:t>RU allocation subfield Entries </a:t>
            </a:r>
            <a:br>
              <a:rPr lang="en-US" altLang="zh-CN" dirty="0" smtClean="0">
                <a:solidFill>
                  <a:schemeClr val="tx1"/>
                </a:solidFill>
              </a:rPr>
            </a:br>
            <a:r>
              <a:rPr lang="en-US" altLang="zh-CN" dirty="0" smtClean="0">
                <a:solidFill>
                  <a:schemeClr val="tx1"/>
                </a:solidFill>
              </a:rPr>
              <a:t>for Small MRU</a:t>
            </a:r>
            <a:endParaRPr lang="en-US" dirty="0">
              <a:solidFill>
                <a:schemeClr val="tx1"/>
              </a:solidFill>
            </a:endParaRPr>
          </a:p>
        </p:txBody>
      </p:sp>
      <p:sp>
        <p:nvSpPr>
          <p:cNvPr id="7" name="文本框 6"/>
          <p:cNvSpPr txBox="1"/>
          <p:nvPr/>
        </p:nvSpPr>
        <p:spPr>
          <a:xfrm>
            <a:off x="198785" y="6005853"/>
            <a:ext cx="1447135" cy="307777"/>
          </a:xfrm>
          <a:prstGeom prst="rect">
            <a:avLst/>
          </a:prstGeom>
          <a:noFill/>
        </p:spPr>
        <p:txBody>
          <a:bodyPr wrap="square" rtlCol="0">
            <a:spAutoFit/>
          </a:bodyPr>
          <a:lstStyle/>
          <a:p>
            <a:r>
              <a:rPr lang="en-US" altLang="zh-CN" sz="1400" dirty="0" smtClean="0"/>
              <a:t>23 entries in total</a:t>
            </a:r>
            <a:endParaRPr lang="zh-CN" altLang="en-US" sz="1400" dirty="0"/>
          </a:p>
        </p:txBody>
      </p:sp>
      <p:graphicFrame>
        <p:nvGraphicFramePr>
          <p:cNvPr id="8" name="표 10"/>
          <p:cNvGraphicFramePr>
            <a:graphicFrameLocks noGrp="1"/>
          </p:cNvGraphicFramePr>
          <p:nvPr>
            <p:extLst>
              <p:ext uri="{D42A27DB-BD31-4B8C-83A1-F6EECF244321}">
                <p14:modId xmlns:p14="http://schemas.microsoft.com/office/powerpoint/2010/main" val="415329131"/>
              </p:ext>
            </p:extLst>
          </p:nvPr>
        </p:nvGraphicFramePr>
        <p:xfrm>
          <a:off x="1676400" y="1430251"/>
          <a:ext cx="5943602" cy="2300449"/>
        </p:xfrm>
        <a:graphic>
          <a:graphicData uri="http://schemas.openxmlformats.org/drawingml/2006/table">
            <a:tbl>
              <a:tblPr/>
              <a:tblGrid>
                <a:gridCol w="718490"/>
                <a:gridCol w="517316"/>
                <a:gridCol w="517316"/>
                <a:gridCol w="517316"/>
                <a:gridCol w="517316"/>
                <a:gridCol w="517316"/>
                <a:gridCol w="517316"/>
                <a:gridCol w="517316"/>
                <a:gridCol w="517316"/>
                <a:gridCol w="519594"/>
                <a:gridCol w="566990"/>
              </a:tblGrid>
              <a:tr h="837673">
                <a:tc>
                  <a:txBody>
                    <a:bodyPr/>
                    <a:lstStyle/>
                    <a:p>
                      <a:pPr algn="ctr" fontAlgn="ctr"/>
                      <a:r>
                        <a:rPr lang="en-US" altLang="zh-CN" sz="900" b="1" i="0" u="none" strike="noStrike" dirty="0" smtClean="0">
                          <a:solidFill>
                            <a:srgbClr val="000000"/>
                          </a:solidFill>
                          <a:effectLst/>
                          <a:latin typeface="Arial" panose="020B0604020202020204" pitchFamily="34" charset="0"/>
                          <a:cs typeface="Arial" panose="020B0604020202020204" pitchFamily="34" charset="0"/>
                        </a:rPr>
                        <a:t>RU Allocation subfield </a:t>
                      </a:r>
                      <a:br>
                        <a:rPr lang="en-US" altLang="zh-CN" sz="900" b="1" i="0" u="none" strike="noStrike" dirty="0" smtClean="0">
                          <a:solidFill>
                            <a:srgbClr val="000000"/>
                          </a:solidFill>
                          <a:effectLst/>
                          <a:latin typeface="Arial" panose="020B0604020202020204" pitchFamily="34" charset="0"/>
                          <a:cs typeface="Arial" panose="020B0604020202020204" pitchFamily="34" charset="0"/>
                        </a:rPr>
                      </a:br>
                      <a:r>
                        <a:rPr lang="en-US" altLang="zh-CN" sz="900" b="1" i="0" u="none" strike="noStrike" dirty="0" smtClean="0">
                          <a:solidFill>
                            <a:srgbClr val="000000"/>
                          </a:solidFill>
                          <a:effectLst/>
                          <a:latin typeface="Arial" panose="020B0604020202020204" pitchFamily="34" charset="0"/>
                          <a:cs typeface="Arial" panose="020B0604020202020204" pitchFamily="34" charset="0"/>
                        </a:rPr>
                        <a:t>( B7 B6 B5 B4 B3 B2 B1 B0)</a:t>
                      </a:r>
                      <a:endParaRPr lang="en-US" altLang="zh-CN" sz="900" b="1" i="0" u="none" strike="noStrike" dirty="0">
                        <a:solidFill>
                          <a:srgbClr val="000000"/>
                        </a:solidFill>
                        <a:effectLst/>
                        <a:latin typeface="Arial" panose="020B0604020202020204" pitchFamily="34" charset="0"/>
                        <a:cs typeface="Arial" panose="020B0604020202020204" pitchFamily="34" charset="0"/>
                      </a:endParaRP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#1</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#3</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#4</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#5</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#7</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#8</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#9</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dirty="0">
                          <a:solidFill>
                            <a:srgbClr val="000000"/>
                          </a:solidFill>
                          <a:effectLst/>
                          <a:latin typeface="Arial" panose="020B0604020202020204" pitchFamily="34" charset="0"/>
                          <a:cs typeface="Arial" panose="020B0604020202020204" pitchFamily="34" charset="0"/>
                        </a:rPr>
                        <a:t>Number </a:t>
                      </a:r>
                      <a:br>
                        <a:rPr lang="en-US" sz="900" b="1" i="0" u="none" strike="noStrike" dirty="0">
                          <a:solidFill>
                            <a:srgbClr val="000000"/>
                          </a:solidFill>
                          <a:effectLst/>
                          <a:latin typeface="Arial" panose="020B0604020202020204" pitchFamily="34" charset="0"/>
                          <a:cs typeface="Arial" panose="020B0604020202020204" pitchFamily="34" charset="0"/>
                        </a:rPr>
                      </a:br>
                      <a:r>
                        <a:rPr lang="en-US" sz="900" b="1" i="0" u="none" strike="noStrike" dirty="0">
                          <a:solidFill>
                            <a:srgbClr val="000000"/>
                          </a:solidFill>
                          <a:effectLst/>
                          <a:latin typeface="Arial" panose="020B0604020202020204" pitchFamily="34" charset="0"/>
                          <a:cs typeface="Arial" panose="020B0604020202020204" pitchFamily="34" charset="0"/>
                        </a:rPr>
                        <a:t>of entries</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232</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233</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234</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235</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236</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237</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238</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239</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1092026369"/>
              </p:ext>
            </p:extLst>
          </p:nvPr>
        </p:nvGraphicFramePr>
        <p:xfrm>
          <a:off x="1677609" y="3719853"/>
          <a:ext cx="5942390" cy="2740320"/>
        </p:xfrm>
        <a:graphic>
          <a:graphicData uri="http://schemas.openxmlformats.org/drawingml/2006/table">
            <a:tbl>
              <a:tblPr/>
              <a:tblGrid>
                <a:gridCol w="718346"/>
                <a:gridCol w="517210"/>
                <a:gridCol w="517210"/>
                <a:gridCol w="517210"/>
                <a:gridCol w="517210"/>
                <a:gridCol w="517210"/>
                <a:gridCol w="517210"/>
                <a:gridCol w="517210"/>
                <a:gridCol w="517210"/>
                <a:gridCol w="517210"/>
                <a:gridCol w="569154"/>
              </a:tblGrid>
              <a:tr h="182688">
                <a:tc>
                  <a:txBody>
                    <a:bodyPr/>
                    <a:lstStyle/>
                    <a:p>
                      <a:pPr algn="ctr" fontAlgn="ctr"/>
                      <a:r>
                        <a:rPr lang="en-US" altLang="ko-KR" sz="900" b="0" i="0" u="none" strike="noStrike" dirty="0" smtClean="0">
                          <a:solidFill>
                            <a:srgbClr val="000000"/>
                          </a:solidFill>
                          <a:effectLst/>
                          <a:latin typeface="Arial" panose="020B0604020202020204" pitchFamily="34" charset="0"/>
                          <a:cs typeface="Arial" panose="020B0604020202020204" pitchFamily="34" charset="0"/>
                        </a:rPr>
                        <a:t>240</a:t>
                      </a:r>
                      <a:endParaRPr lang="en-US" altLang="ko-KR" sz="9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900" b="0" i="0" u="none" strike="noStrike" dirty="0">
                        <a:solidFill>
                          <a:srgbClr val="000000"/>
                        </a:solidFill>
                        <a:effectLst/>
                        <a:latin typeface="Arial" panose="020B0604020202020204" pitchFamily="34" charset="0"/>
                        <a:cs typeface="Arial" panose="020B0604020202020204" pitchFamily="34" charset="0"/>
                      </a:endParaRP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241</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242</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244</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245</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246</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247</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248</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249</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250</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252</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900" b="0" i="0" u="none" strike="noStrike" dirty="0">
                        <a:solidFill>
                          <a:srgbClr val="000000"/>
                        </a:solidFill>
                        <a:effectLst/>
                        <a:latin typeface="Arial" panose="020B0604020202020204" pitchFamily="34" charset="0"/>
                        <a:cs typeface="Arial" panose="020B0604020202020204" pitchFamily="34" charset="0"/>
                      </a:endParaRP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254</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900" b="0" i="0" u="none" strike="noStrike" dirty="0">
                        <a:solidFill>
                          <a:srgbClr val="000000"/>
                        </a:solidFill>
                        <a:effectLst/>
                        <a:latin typeface="Arial" panose="020B0604020202020204" pitchFamily="34" charset="0"/>
                        <a:cs typeface="Arial" panose="020B0604020202020204" pitchFamily="34" charset="0"/>
                      </a:endParaRP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19937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54197</TotalTime>
  <Words>3218</Words>
  <Application>Microsoft Office PowerPoint</Application>
  <PresentationFormat>全屏显示(4:3)</PresentationFormat>
  <Paragraphs>1081</Paragraphs>
  <Slides>24</Slides>
  <Notes>13</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3" baseType="lpstr">
      <vt:lpstr>맑은 고딕</vt:lpstr>
      <vt:lpstr>맑은 고딕</vt:lpstr>
      <vt:lpstr>MS PGothic</vt:lpstr>
      <vt:lpstr>宋体</vt:lpstr>
      <vt:lpstr>Arial</vt:lpstr>
      <vt:lpstr>Times New Roman</vt:lpstr>
      <vt:lpstr>Wingdings</vt:lpstr>
      <vt:lpstr>802-11-Submission</vt:lpstr>
      <vt:lpstr>Visio</vt:lpstr>
      <vt:lpstr>Further discussion on  RU allocation subfield in EHT-SIG</vt:lpstr>
      <vt:lpstr>Introduction and recap</vt:lpstr>
      <vt:lpstr>Recap of 11ax RU allocation subfield</vt:lpstr>
      <vt:lpstr>Feasibility of an 8-bit table for 11be</vt:lpstr>
      <vt:lpstr>MU-MIMO support for single RU </vt:lpstr>
      <vt:lpstr>MU-MIMO support for single RU </vt:lpstr>
      <vt:lpstr>MU-MIMO support for small MRU </vt:lpstr>
      <vt:lpstr>MU-MIMO support for small MRU </vt:lpstr>
      <vt:lpstr>RU allocation subfield Entries  for Small MRU</vt:lpstr>
      <vt:lpstr>MU-MIMO support for large MRU </vt:lpstr>
      <vt:lpstr>Large MRU indication with 9 entries</vt:lpstr>
      <vt:lpstr>Large MRU indication with 9 entries</vt:lpstr>
      <vt:lpstr>Some Examples</vt:lpstr>
      <vt:lpstr>Overhead Comparison and Analysis</vt:lpstr>
      <vt:lpstr>PowerPoint 演示文稿</vt:lpstr>
      <vt:lpstr>Straw Poll #1</vt:lpstr>
      <vt:lpstr>Discussion regarding SP1</vt:lpstr>
      <vt:lpstr>SP2</vt:lpstr>
      <vt:lpstr>Discussion regarding SP2</vt:lpstr>
      <vt:lpstr>Straw Poll #3</vt:lpstr>
      <vt:lpstr>Straw Poll #4</vt:lpstr>
      <vt:lpstr>Straw Poll #5</vt:lpstr>
      <vt:lpstr>Straw Poll #6</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1132</cp:revision>
  <cp:lastPrinted>1998-02-10T13:28:06Z</cp:lastPrinted>
  <dcterms:created xsi:type="dcterms:W3CDTF">2013-11-12T18:41:50Z</dcterms:created>
  <dcterms:modified xsi:type="dcterms:W3CDTF">2020-05-27T02:05:31Z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(3)wLxRV/v4dwpXHFO/k6SyV2FEGACVCXUH6LuakEIS8P4Abu6sawKlxC123deP9AcHFRbnR3ya
ceKuHgZ5Dm9sVkWqfzo5O3YhaPgYgOLJc5VYHZiXt4ZSesryJuU7rnlyyAqrD/KzYzhFPKep
mrx5AK56zkpVyBGYDoTZxTdKbvCjBd2IAnj5a8XVMPvkYQhLIlx6qUXoX67gP8cOgmF6PD4k
MdFR4MGiENl/sUBF+r</vt:lpwstr>
  </property>
  <property fmtid="{D5CDD505-2E9C-101B-9397-08002B2CF9AE}" pid="4" name="_2015_ms_pID_7253431">
    <vt:lpwstr>JcJlAb7XF6baX1isbZsAkr3OL8ZHxe644CLDXt5NCd3Nje8xQFDC+F
2koZvPku5Y1bxVZABh4aDloDLRk2bnZY2/59WGRjQhgk1iJG1K4dTt0Y4Ay529mlhoubzVjI
Q91Cepwh5TUZ/Q7oS2vmHQ/0D1l5UZlk/1p4HIRM4PGJyYPhivueA+X8rcOzq18l2NH7YZpG
MqfbDrAerQg4rn19EAtlTEJ0qJbudZrA42L8</vt:lpwstr>
  </property>
  <property fmtid="{D5CDD505-2E9C-101B-9397-08002B2CF9AE}" pid="5" name="_2015_ms_pID_7253432">
    <vt:lpwstr>FA==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1578271083</vt:lpwstr>
  </property>
</Properties>
</file>