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8" r:id="rId18"/>
    <p:sldId id="329" r:id="rId19"/>
    <p:sldId id="330" r:id="rId20"/>
    <p:sldId id="321" r:id="rId21"/>
    <p:sldId id="325" r:id="rId22"/>
    <p:sldId id="323" r:id="rId23"/>
    <p:sldId id="312"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p:scale>
          <a:sx n="125" d="100"/>
          <a:sy n="125" d="100"/>
        </p:scale>
        <p:origin x="1542"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802.11-20/0609r4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GB" altLang="zh-CN" dirty="0" smtClean="0"/>
              <a:t>Do you agree to add the following to the 11be SFD:</a:t>
            </a:r>
          </a:p>
          <a:p>
            <a:pPr lvl="1"/>
            <a:r>
              <a:rPr lang="en-GB" altLang="zh-CN" dirty="0" smtClean="0"/>
              <a:t>An </a:t>
            </a:r>
            <a:r>
              <a:rPr lang="en-GB" altLang="zh-CN" dirty="0"/>
              <a:t>RU Allocation subfield that is present in the Common field of the EHT-SIG field of an EHT PPDU sent to multiple </a:t>
            </a:r>
            <a:r>
              <a:rPr lang="en-GB" altLang="zh-CN" dirty="0" smtClean="0"/>
              <a:t>users (except EHT TB PPDU), </a:t>
            </a:r>
            <a:r>
              <a:rPr lang="en-GB" altLang="zh-CN" dirty="0"/>
              <a:t>indicates RU assignment, including the size of the RU(s) and their placement in the frequency domain, to be used in the EHT modulated fields of the PPDU in the frequency domain. </a:t>
            </a:r>
            <a:endParaRPr lang="zh-CN" altLang="zh-CN" sz="1600" dirty="0"/>
          </a:p>
          <a:p>
            <a:pPr lvl="2"/>
            <a:r>
              <a:rPr lang="en-GB" altLang="zh-CN" dirty="0"/>
              <a:t>Compressed modes are TBD.</a:t>
            </a:r>
            <a:endParaRPr lang="zh-CN" altLang="zh-CN" sz="1600" dirty="0"/>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1600" dirty="0"/>
              <a:t>Note in 11ax specs, we have the following description:</a:t>
            </a:r>
            <a:endParaRPr lang="zh-CN" altLang="zh-CN" sz="1600" dirty="0"/>
          </a:p>
          <a:p>
            <a:pPr lvl="1"/>
            <a:r>
              <a:rPr lang="en-US" altLang="zh-CN" sz="1600" dirty="0"/>
              <a:t>Each RU Allocation subfield in an HE-SIG-B content channel corresponding to a 20 MHz frequency segment indicates the RU assignment, including the size of the RU(s) and their placement in the frequency domain, to be used in the HE modulated fields of the HE MU PPDU in the frequency domain, also indicates information needed to compute the number of users allocated to each RU, where the subcarrier indices of the RU(s) meet the conditions in Table 27-25 (RUs associated with each RU Allocation subfield for each HESIGB content channel and PPDU bandwidth).</a:t>
            </a:r>
            <a:endParaRPr lang="zh-CN" altLang="zh-CN" sz="1600" dirty="0"/>
          </a:p>
          <a:p>
            <a:r>
              <a:rPr lang="en-US" altLang="zh-CN" sz="1600" dirty="0" smtClean="0"/>
              <a:t>We </a:t>
            </a:r>
            <a:r>
              <a:rPr lang="en-US" altLang="zh-CN" sz="1600" dirty="0"/>
              <a:t>also have the following passed </a:t>
            </a:r>
            <a:r>
              <a:rPr lang="en-US" altLang="zh-CN" sz="1600" dirty="0" smtClean="0"/>
              <a:t>motion in 11be:</a:t>
            </a:r>
            <a:endParaRPr lang="zh-CN" altLang="zh-CN" sz="1600" dirty="0"/>
          </a:p>
          <a:p>
            <a:pPr lvl="1"/>
            <a:r>
              <a:rPr lang="en-GB" altLang="zh-CN" sz="1400" dirty="0"/>
              <a:t>An RU Allocation subfield is present in the Common field of the EHT-SIG field of an EHT PPDU sent to multiple users.</a:t>
            </a:r>
            <a:endParaRPr lang="zh-CN" altLang="zh-CN" sz="1400" dirty="0"/>
          </a:p>
          <a:p>
            <a:pPr lvl="2"/>
            <a:r>
              <a:rPr lang="en-US" altLang="zh-CN" sz="1600" dirty="0"/>
              <a:t>Compressed modes are TBD.</a:t>
            </a:r>
            <a:endParaRPr lang="zh-CN" altLang="zh-CN" sz="1600" dirty="0"/>
          </a:p>
          <a:p>
            <a:pPr lvl="2"/>
            <a:r>
              <a:rPr lang="en-US" altLang="zh-CN" sz="1600" dirty="0"/>
              <a:t>Contents of the RU Allocation subfield are TBD.</a:t>
            </a:r>
            <a:endParaRPr lang="zh-CN" altLang="zh-CN" sz="1600" dirty="0"/>
          </a:p>
          <a:p>
            <a:pPr lvl="1"/>
            <a:r>
              <a:rPr lang="en-US" altLang="zh-CN" sz="1400" dirty="0"/>
              <a:t>[Motion 57, [9] and [25]]</a:t>
            </a:r>
            <a:endParaRPr lang="zh-CN" altLang="zh-CN" sz="1400" dirty="0"/>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smtClean="0"/>
              <a:t>Discussion regarding SP1</a:t>
            </a:r>
            <a:endParaRPr lang="zh-CN" altLang="en-US" dirty="0"/>
          </a:p>
        </p:txBody>
      </p:sp>
    </p:spTree>
    <p:extLst>
      <p:ext uri="{BB962C8B-B14F-4D97-AF65-F5344CB8AC3E}">
        <p14:creationId xmlns:p14="http://schemas.microsoft.com/office/powerpoint/2010/main" val="105252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78180" y="799550"/>
            <a:ext cx="7772400" cy="590062"/>
          </a:xfrm>
        </p:spPr>
        <p:txBody>
          <a:bodyPr/>
          <a:lstStyle/>
          <a:p>
            <a:r>
              <a:rPr lang="en-US" altLang="zh-CN" sz="1800" dirty="0" smtClean="0"/>
              <a:t>Do you agree that the </a:t>
            </a:r>
            <a:r>
              <a:rPr lang="en-US" altLang="zh-CN" sz="1800" dirty="0"/>
              <a:t>mapping from the TBD-bit RU Allocation subfield to the RU assignment, contains the following entries</a:t>
            </a:r>
            <a:r>
              <a:rPr lang="en-US" altLang="zh-CN" sz="1800" dirty="0" smtClean="0"/>
              <a:t>:</a:t>
            </a:r>
          </a:p>
          <a:p>
            <a:pPr lvl="1"/>
            <a:r>
              <a:rPr lang="en-US" altLang="zh-CN" sz="1400" dirty="0"/>
              <a:t>The RUs highlighted in orange means combination</a:t>
            </a:r>
            <a:r>
              <a:rPr lang="en-US" altLang="zh-CN" sz="1400" dirty="0" smtClean="0"/>
              <a:t>.</a:t>
            </a:r>
          </a:p>
          <a:p>
            <a:pPr lvl="1"/>
            <a:r>
              <a:rPr lang="en-US" altLang="zh-CN" sz="1400" dirty="0" smtClean="0"/>
              <a:t>Other entries TBD</a:t>
            </a:r>
          </a:p>
          <a:p>
            <a:pPr lvl="1"/>
            <a:r>
              <a:rPr lang="en-US" altLang="zh-CN" sz="1400" dirty="0" smtClean="0"/>
              <a:t>Compressed mode TBD</a:t>
            </a:r>
            <a:endParaRPr lang="zh-CN" altLang="zh-CN" sz="140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a:xfrm>
            <a:off x="685800" y="505822"/>
            <a:ext cx="7772400" cy="533400"/>
          </a:xfrm>
        </p:spPr>
        <p:txBody>
          <a:bodyPr/>
          <a:lstStyle/>
          <a:p>
            <a:r>
              <a:rPr lang="en-US" altLang="zh-CN" dirty="0" smtClean="0"/>
              <a:t>SP2</a:t>
            </a:r>
            <a:endParaRPr lang="zh-CN" altLang="en-US" dirty="0"/>
          </a:p>
        </p:txBody>
      </p:sp>
      <p:sp>
        <p:nvSpPr>
          <p:cNvPr id="8" name="矩形 7"/>
          <p:cNvSpPr/>
          <p:nvPr/>
        </p:nvSpPr>
        <p:spPr>
          <a:xfrm>
            <a:off x="-5862" y="2057400"/>
            <a:ext cx="3841949" cy="276999"/>
          </a:xfrm>
          <a:prstGeom prst="rect">
            <a:avLst/>
          </a:prstGeom>
        </p:spPr>
        <p:txBody>
          <a:bodyPr wrap="none">
            <a:spAutoFit/>
          </a:bodyPr>
          <a:lstStyle/>
          <a:p>
            <a:pPr indent="1405890">
              <a:spcAft>
                <a:spcPts val="0"/>
              </a:spcAft>
            </a:pPr>
            <a:r>
              <a:rPr lang="en-US" altLang="zh-CN" b="1" dirty="0">
                <a:latin typeface="+mj-lt"/>
                <a:ea typeface="宋体" panose="02010600030101010101" pitchFamily="2" charset="-122"/>
              </a:rPr>
              <a:t>Table XX </a:t>
            </a:r>
            <a:r>
              <a:rPr lang="en-US" altLang="zh-CN" b="1" dirty="0" smtClean="0">
                <a:latin typeface="+mj-lt"/>
                <a:ea typeface="宋体" panose="02010600030101010101" pitchFamily="2" charset="-122"/>
              </a:rPr>
              <a:t>- RU </a:t>
            </a:r>
            <a:r>
              <a:rPr lang="en-US" altLang="zh-CN" b="1" dirty="0">
                <a:latin typeface="+mj-lt"/>
                <a:ea typeface="宋体" panose="02010600030101010101" pitchFamily="2" charset="-122"/>
              </a:rPr>
              <a:t>Allocation subfield</a:t>
            </a:r>
            <a:endParaRPr lang="zh-CN" altLang="zh-CN" dirty="0">
              <a:effectLst/>
              <a:latin typeface="+mj-lt"/>
              <a:ea typeface="宋体" panose="02010600030101010101" pitchFamily="2" charset="-122"/>
            </a:endParaRPr>
          </a:p>
        </p:txBody>
      </p:sp>
      <p:graphicFrame>
        <p:nvGraphicFramePr>
          <p:cNvPr id="12" name="표 10"/>
          <p:cNvGraphicFramePr>
            <a:graphicFrameLocks noGrp="1"/>
          </p:cNvGraphicFramePr>
          <p:nvPr>
            <p:extLst>
              <p:ext uri="{D42A27DB-BD31-4B8C-83A1-F6EECF244321}">
                <p14:modId xmlns:p14="http://schemas.microsoft.com/office/powerpoint/2010/main" val="820901718"/>
              </p:ext>
            </p:extLst>
          </p:nvPr>
        </p:nvGraphicFramePr>
        <p:xfrm>
          <a:off x="152401" y="2286000"/>
          <a:ext cx="4648197" cy="18065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88576">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36">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23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36">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3607717733"/>
              </p:ext>
            </p:extLst>
          </p:nvPr>
        </p:nvGraphicFramePr>
        <p:xfrm>
          <a:off x="152401" y="4092574"/>
          <a:ext cx="4648197" cy="2310792"/>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242-tone RU empty (with zero users)</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242</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484</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표 10"/>
          <p:cNvGraphicFramePr>
            <a:graphicFrameLocks noGrp="1"/>
          </p:cNvGraphicFramePr>
          <p:nvPr>
            <p:extLst>
              <p:ext uri="{D42A27DB-BD31-4B8C-83A1-F6EECF244321}">
                <p14:modId xmlns:p14="http://schemas.microsoft.com/office/powerpoint/2010/main" val="3675767981"/>
              </p:ext>
            </p:extLst>
          </p:nvPr>
        </p:nvGraphicFramePr>
        <p:xfrm>
          <a:off x="5032375" y="2326177"/>
          <a:ext cx="4039802" cy="1235504"/>
        </p:xfrm>
        <a:graphic>
          <a:graphicData uri="http://schemas.openxmlformats.org/drawingml/2006/table">
            <a:tbl>
              <a:tblPr/>
              <a:tblGrid>
                <a:gridCol w="488350"/>
                <a:gridCol w="351614"/>
                <a:gridCol w="351614"/>
                <a:gridCol w="351614"/>
                <a:gridCol w="351614"/>
                <a:gridCol w="351614"/>
                <a:gridCol w="351614"/>
                <a:gridCol w="351614"/>
                <a:gridCol w="351614"/>
                <a:gridCol w="353163"/>
                <a:gridCol w="385377"/>
              </a:tblGrid>
              <a:tr h="241272">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2414500573"/>
              </p:ext>
            </p:extLst>
          </p:nvPr>
        </p:nvGraphicFramePr>
        <p:xfrm>
          <a:off x="5033580" y="3561681"/>
          <a:ext cx="4038597" cy="1862385"/>
        </p:xfrm>
        <a:graphic>
          <a:graphicData uri="http://schemas.openxmlformats.org/drawingml/2006/table">
            <a:tbl>
              <a:tblPr/>
              <a:tblGrid>
                <a:gridCol w="488205"/>
                <a:gridCol w="351509"/>
                <a:gridCol w="351509"/>
                <a:gridCol w="351509"/>
                <a:gridCol w="351509"/>
                <a:gridCol w="351509"/>
                <a:gridCol w="351509"/>
                <a:gridCol w="351509"/>
                <a:gridCol w="351509"/>
                <a:gridCol w="351509"/>
                <a:gridCol w="386811"/>
              </a:tblGrid>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文本框 15"/>
          <p:cNvSpPr txBox="1"/>
          <p:nvPr/>
        </p:nvSpPr>
        <p:spPr>
          <a:xfrm>
            <a:off x="5105400" y="2081600"/>
            <a:ext cx="762000" cy="276999"/>
          </a:xfrm>
          <a:prstGeom prst="rect">
            <a:avLst/>
          </a:prstGeom>
          <a:noFill/>
        </p:spPr>
        <p:txBody>
          <a:bodyPr wrap="square" rtlCol="0">
            <a:spAutoFit/>
          </a:bodyPr>
          <a:lstStyle/>
          <a:p>
            <a:r>
              <a:rPr lang="en-US" altLang="zh-CN" dirty="0" smtClean="0"/>
              <a:t>Cont’d</a:t>
            </a:r>
            <a:endParaRPr lang="zh-CN" altLang="en-US" dirty="0"/>
          </a:p>
        </p:txBody>
      </p:sp>
    </p:spTree>
    <p:extLst>
      <p:ext uri="{BB962C8B-B14F-4D97-AF65-F5344CB8AC3E}">
        <p14:creationId xmlns:p14="http://schemas.microsoft.com/office/powerpoint/2010/main" val="2296438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Discussion:</a:t>
            </a:r>
            <a:endParaRPr lang="zh-CN" altLang="zh-CN" dirty="0"/>
          </a:p>
          <a:p>
            <a:pPr lvl="1"/>
            <a:r>
              <a:rPr lang="en-US" altLang="zh-CN" dirty="0"/>
              <a:t>Now there is argument regarding </a:t>
            </a:r>
            <a:r>
              <a:rPr lang="en-US" altLang="zh-CN" dirty="0" smtClean="0"/>
              <a:t>large </a:t>
            </a:r>
            <a:r>
              <a:rPr lang="en-US" altLang="zh-CN" dirty="0"/>
              <a:t>MRU indication method. The entries in the table now try to avoid those controversial parts.</a:t>
            </a:r>
            <a:endParaRPr lang="zh-CN"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Discussion regarding </a:t>
            </a:r>
            <a:r>
              <a:rPr lang="en-US" altLang="zh-CN" dirty="0" smtClean="0"/>
              <a:t>SP2</a:t>
            </a:r>
            <a:endParaRPr lang="zh-CN" altLang="en-US" dirty="0"/>
          </a:p>
        </p:txBody>
      </p:sp>
    </p:spTree>
    <p:extLst>
      <p:ext uri="{BB962C8B-B14F-4D97-AF65-F5344CB8AC3E}">
        <p14:creationId xmlns:p14="http://schemas.microsoft.com/office/powerpoint/2010/main" val="204300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a:t>
            </a:r>
            <a:r>
              <a:rPr lang="en-US" altLang="zh-CN" dirty="0" smtClean="0"/>
              <a:t>RU242, RU484 </a:t>
            </a:r>
            <a:r>
              <a:rPr lang="en-US" altLang="zh-CN" dirty="0" smtClean="0"/>
              <a:t>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r>
              <a:rPr lang="en-US" altLang="zh-CN" dirty="0" smtClean="0"/>
              <a:t>?</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r>
              <a:rPr lang="en-US" altLang="zh-CN" dirty="0" smtClean="0"/>
              <a:t>?</a:t>
            </a:r>
          </a:p>
          <a:p>
            <a:pPr lvl="1"/>
            <a:r>
              <a:rPr lang="en-US" altLang="zh-CN" dirty="0"/>
              <a:t>Compressed 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r>
              <a:rPr lang="en-US" altLang="zh-CN" dirty="0" smtClean="0"/>
              <a:t>?</a:t>
            </a:r>
          </a:p>
          <a:p>
            <a:pPr lvl="1"/>
            <a:r>
              <a:rPr lang="en-US" altLang="zh-CN" dirty="0" smtClean="0"/>
              <a:t>For OFDMA mode only, non-OFDMA mo</a:t>
            </a:r>
            <a:r>
              <a:rPr lang="en-US" altLang="zh-CN" dirty="0"/>
              <a:t>d</a:t>
            </a:r>
            <a:r>
              <a:rPr lang="en-US" altLang="zh-CN" dirty="0" smtClean="0"/>
              <a:t>e TBD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altLang="zh-CN" sz="1800" dirty="0"/>
              <a:t>Compressed modes are TBD.</a:t>
            </a:r>
            <a:endParaRPr lang="zh-CN" altLang="zh-CN" sz="1800" dirty="0"/>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dirty="0" smtClean="0"/>
              <a:t>Straw Poll </a:t>
            </a:r>
            <a:r>
              <a:rPr lang="en-US" dirty="0" smtClean="0"/>
              <a:t>#6</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24</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34" name="Visio" r:id="rId4" imgW="6477145" imgH="2438297" progId="Visio.Drawing.15">
                  <p:embed/>
                </p:oleObj>
              </mc:Choice>
              <mc:Fallback>
                <p:oleObj name="Visio" r:id="rId4" imgW="6477145" imgH="2438297" progId="Visio.Drawing.15">
                  <p:embed/>
                  <p:pic>
                    <p:nvPicPr>
                      <p:cNvPr id="0" name="Object 1"/>
                      <p:cNvPicPr>
                        <a:picLocks noChangeAspect="1" noChangeArrowheads="1"/>
                      </p:cNvPicPr>
                      <p:nvPr/>
                    </p:nvPicPr>
                    <p:blipFill>
                      <a:blip r:embed="rId5"/>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graphicFrame>
        <p:nvGraphicFramePr>
          <p:cNvPr id="4" name="표 10"/>
          <p:cNvGraphicFramePr>
            <a:graphicFrameLocks noGrp="1"/>
          </p:cNvGraphicFramePr>
          <p:nvPr>
            <p:extLst>
              <p:ext uri="{D42A27DB-BD31-4B8C-83A1-F6EECF244321}">
                <p14:modId xmlns:p14="http://schemas.microsoft.com/office/powerpoint/2010/main" val="1568576544"/>
              </p:ext>
            </p:extLst>
          </p:nvPr>
        </p:nvGraphicFramePr>
        <p:xfrm>
          <a:off x="1635122" y="1640074"/>
          <a:ext cx="6213477" cy="2283401"/>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713558">
                <a:tc>
                  <a:txBody>
                    <a:bodyPr/>
                    <a:lstStyle/>
                    <a:p>
                      <a:pPr algn="ctr" fontAlgn="ctr"/>
                      <a:r>
                        <a:rPr lang="en-US" altLang="zh-CN" sz="7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700" b="1" i="0" u="none" strike="noStrike" dirty="0" smtClean="0">
                          <a:solidFill>
                            <a:srgbClr val="000000"/>
                          </a:solidFill>
                          <a:effectLst/>
                          <a:latin typeface="Arial" panose="020B0604020202020204" pitchFamily="34" charset="0"/>
                          <a:cs typeface="Arial" panose="020B0604020202020204" pitchFamily="34" charset="0"/>
                        </a:rPr>
                      </a:br>
                      <a:r>
                        <a:rPr lang="en-US" altLang="zh-CN" sz="7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Arial" panose="020B0604020202020204" pitchFamily="34" charset="0"/>
                          <a:cs typeface="Arial" panose="020B0604020202020204" pitchFamily="34" charset="0"/>
                        </a:rPr>
                        <a:t>Number </a:t>
                      </a:r>
                      <a:br>
                        <a:rPr lang="en-US" sz="700" b="1" i="0" u="none" strike="noStrike" dirty="0">
                          <a:solidFill>
                            <a:srgbClr val="000000"/>
                          </a:solidFill>
                          <a:effectLst/>
                          <a:latin typeface="Arial" panose="020B0604020202020204" pitchFamily="34" charset="0"/>
                          <a:cs typeface="Arial" panose="020B0604020202020204" pitchFamily="34" charset="0"/>
                        </a:rPr>
                      </a:br>
                      <a:r>
                        <a:rPr lang="en-US" sz="7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662608818"/>
              </p:ext>
            </p:extLst>
          </p:nvPr>
        </p:nvGraphicFramePr>
        <p:xfrm>
          <a:off x="1635122" y="3907114"/>
          <a:ext cx="6213477" cy="2188886"/>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156349">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a:p>
                  </a:txBody>
                  <a:tcPr/>
                </a:tc>
                <a:tc gridSpan="5">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245</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zh-CN" altLang="en-US"/>
                    </a:p>
                  </a:txBody>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246</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FF0000"/>
                          </a:solidFill>
                          <a:effectLst/>
                          <a:latin typeface="Arial" panose="020B0604020202020204" pitchFamily="34" charset="0"/>
                          <a:cs typeface="Arial" panose="020B0604020202020204" pitchFamily="34" charset="0"/>
                        </a:rPr>
                        <a:t>1</a:t>
                      </a:r>
                      <a:endParaRPr lang="en-US" altLang="ko-KR" sz="700" b="0" i="0" u="none" strike="noStrike" dirty="0">
                        <a:solidFill>
                          <a:srgbClr val="FF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247</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248</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249</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250</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251</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457200" y="6096000"/>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54184</TotalTime>
  <Words>3173</Words>
  <Application>Microsoft Office PowerPoint</Application>
  <PresentationFormat>全屏显示(4:3)</PresentationFormat>
  <Paragraphs>1054</Paragraphs>
  <Slides>24</Slides>
  <Notes>13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3" baseType="lpstr">
      <vt:lpstr>맑은 고딕</vt:lpstr>
      <vt:lpstr>맑은 고딕</vt:lpstr>
      <vt:lpstr>MS PGothic</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Discussion regarding SP1</vt:lpstr>
      <vt:lpstr>SP2</vt:lpstr>
      <vt:lpstr>Discussion regarding SP2</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1125</cp:revision>
  <cp:lastPrinted>1998-02-10T13:28:06Z</cp:lastPrinted>
  <dcterms:created xsi:type="dcterms:W3CDTF">2013-11-12T18:41:50Z</dcterms:created>
  <dcterms:modified xsi:type="dcterms:W3CDTF">2020-05-26T03:02:04Z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(3)IePaiO6gNQoy+FXaDJvG/jxy/e9RHPlcoJyNrcM+Smefi4AaNpCjkZimfT8v5+OJN12BQmW9
oG5boOwQIYX96UtN9tgZk9mCTxk5FZgChZ1URqtHvtnbEht6Uw+3UmjluUxbKmi0RQm6R1HP
qdVBj3y4QN24ifb41ETzdUhYAGaljTMzBCMf9LaEgzJVukwpIIp2Rnf2JIsReI+ttjxRmtXG
d0tRTRVPdVdr5TUw5Z</vt:lpwstr>
  </property>
  <property fmtid="{D5CDD505-2E9C-101B-9397-08002B2CF9AE}" pid="4" name="_2015_ms_pID_7253431">
    <vt:lpwstr>e4W6bgrrLpW54ReiqWyOVbc3OglgQHFZFNrJ8+CCKV7VThgg7jpBlx
OFRuS3n5FJhFwqu0+FTKOBbnDQ19gTrFygIQHWB35YXKFzAKSol9GeEJDKVmLTHBYBLcFcV3
vJTGjCIm9yqktm1nI7ZihvJJN1b87rSyjeMCIWp7Xdf645pbDpmGMJ58e7zazV6SaZ3fbqAa
H9RFqAYehDuJoMfSYj9i4lkqQ+D60BQ9JaZr</vt:lpwstr>
  </property>
  <property fmtid="{D5CDD505-2E9C-101B-9397-08002B2CF9AE}" pid="5" name="_2015_ms_pID_7253432">
    <vt:lpwstr>xw==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