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84" r:id="rId3"/>
    <p:sldId id="297" r:id="rId4"/>
    <p:sldId id="313" r:id="rId5"/>
    <p:sldId id="307" r:id="rId6"/>
    <p:sldId id="315" r:id="rId7"/>
    <p:sldId id="314" r:id="rId8"/>
    <p:sldId id="317" r:id="rId9"/>
    <p:sldId id="316" r:id="rId10"/>
    <p:sldId id="276" r:id="rId11"/>
    <p:sldId id="311" r:id="rId12"/>
    <p:sldId id="306" r:id="rId13"/>
    <p:sldId id="291" r:id="rId14"/>
    <p:sldId id="292" r:id="rId15"/>
    <p:sldId id="320" r:id="rId16"/>
    <p:sldId id="318" r:id="rId17"/>
    <p:sldId id="321" r:id="rId18"/>
    <p:sldId id="325" r:id="rId19"/>
    <p:sldId id="324" r:id="rId20"/>
    <p:sldId id="323" r:id="rId21"/>
    <p:sldId id="312" r:id="rId22"/>
    <p:sldId id="270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1" autoAdjust="0"/>
    <p:restoredTop sz="95040" autoAdjust="0"/>
  </p:normalViewPr>
  <p:slideViewPr>
    <p:cSldViewPr>
      <p:cViewPr varScale="1">
        <p:scale>
          <a:sx n="110" d="100"/>
          <a:sy n="110" d="100"/>
        </p:scale>
        <p:origin x="199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74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393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3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32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947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11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296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06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59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661" y="332601"/>
            <a:ext cx="32958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802.11-20/0609r</a:t>
            </a:r>
            <a:r>
              <a:rPr lang="en-US" altLang="zh-CN" sz="1800" b="1" dirty="0" smtClean="0"/>
              <a:t>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Apr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867401" y="6536002"/>
            <a:ext cx="2667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578-00-00be-on-ru-allocation-singling-in-eht-sig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400-00-00be-multi-ru-combination-and-signaling-for-ofdma-transmission.pptx" TargetMode="External"/><Relationship Id="rId5" Type="http://schemas.openxmlformats.org/officeDocument/2006/relationships/hyperlink" Target="https://mentor.ieee.org/802.11/dcn/20/11-20-0403-00-00be-signaling-of-multiple-ru-aggregation-in-ofdma.pptx" TargetMode="External"/><Relationship Id="rId4" Type="http://schemas.openxmlformats.org/officeDocument/2006/relationships/hyperlink" Target="https://mentor.ieee.org/802.11/dcn/20/11-20-0373-01-00be-ru-allocation-subfield-design-for-multi-ru-support.pptx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373-01-00be-ru-allocation-subfield-design-for-multi-ru-support.pptx" TargetMode="External"/><Relationship Id="rId2" Type="http://schemas.openxmlformats.org/officeDocument/2006/relationships/hyperlink" Target="https://mentor.ieee.org/802.11/dcn/20/11-20-0578-00-00be-on-ru-allocation-singling-in-eht-sig.pptx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mentor.ieee.org/802.11/dcn/15/11-15-1335-02-00ax-he-sig-b-contents.pptx" TargetMode="External"/><Relationship Id="rId5" Type="http://schemas.openxmlformats.org/officeDocument/2006/relationships/hyperlink" Target="https://mentor.ieee.org/802.11/dcn/20/11-20-0400-00-00be-multi-ru-combination-and-signaling-for-ofdma-transmission.pptx" TargetMode="External"/><Relationship Id="rId4" Type="http://schemas.openxmlformats.org/officeDocument/2006/relationships/hyperlink" Target="https://mentor.ieee.org/802.11/dcn/20/11-20-0403-00-00be-signaling-of-multiple-ru-aggregation-in-ofdma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1.vsd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9" y="741952"/>
            <a:ext cx="8763000" cy="828816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/>
              <a:t>Further discussion on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RU </a:t>
            </a:r>
            <a:r>
              <a:rPr lang="en-US" altLang="zh-CN" dirty="0"/>
              <a:t>allocation subfield in EHT-SIG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81408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2020-04-16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937511"/>
              </p:ext>
            </p:extLst>
          </p:nvPr>
        </p:nvGraphicFramePr>
        <p:xfrm>
          <a:off x="933450" y="2743200"/>
          <a:ext cx="7353300" cy="22568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6211"/>
                <a:gridCol w="1315109"/>
                <a:gridCol w="1470660"/>
                <a:gridCol w="890881"/>
                <a:gridCol w="2050439"/>
              </a:tblGrid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Shimi Shilo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Genadiy Tsodik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/>
          </a:p>
        </p:txBody>
      </p:sp>
      <p:sp>
        <p:nvSpPr>
          <p:cNvPr id="4" name="矩形 3"/>
          <p:cNvSpPr/>
          <p:nvPr/>
        </p:nvSpPr>
        <p:spPr>
          <a:xfrm>
            <a:off x="723900" y="1447800"/>
            <a:ext cx="7772400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108 or 204 entries are consumed by large RU combinations shown in the previous slide assuming one RU allocation subfield itself is enough for the exact location of MRU.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SzPct val="100000"/>
              <a:buChar char="•"/>
            </a:pPr>
            <a:r>
              <a:rPr lang="en-US" altLang="zh-CN" sz="1800" b="1" u="sng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An alternative way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for large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MRU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indication was introduced in 400r0, which needs only 9 or 17 entries, only 1/12 overhead of the above cases.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SzPct val="100000"/>
              <a:buChar char="•"/>
            </a:pP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SzPct val="100000"/>
              <a:buChar char="•"/>
            </a:pP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SzPct val="100000"/>
              <a:buChar char="•"/>
            </a:pP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Large MRU indication with 9 entries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599623"/>
              </p:ext>
            </p:extLst>
          </p:nvPr>
        </p:nvGraphicFramePr>
        <p:xfrm>
          <a:off x="1145868" y="4947534"/>
          <a:ext cx="6931332" cy="865536"/>
        </p:xfrm>
        <a:graphic>
          <a:graphicData uri="http://schemas.openxmlformats.org/drawingml/2006/table">
            <a:tbl>
              <a:tblPr/>
              <a:tblGrid>
                <a:gridCol w="626561"/>
                <a:gridCol w="5642965"/>
                <a:gridCol w="661806"/>
              </a:tblGrid>
              <a:tr h="153775"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192-199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242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37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200-207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484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37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208-215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996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37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216-223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2*996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0530"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224-231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C9CD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Belongs to an MRU; contributes </a:t>
                      </a:r>
                      <a:r>
                        <a:rPr lang="en-US" altLang="zh-CN" sz="800" b="1" kern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1~8</a:t>
                      </a:r>
                      <a:r>
                        <a:rPr lang="en-US" altLang="zh-CN" sz="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 User fields to the User Specific field in the same EHT-SIG content channel as this RU Allocation subfield</a:t>
                      </a:r>
                      <a:endParaRPr kumimoji="0" lang="zh-CN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algun Gothic" panose="020B0503020000020004" pitchFamily="34" charset="-127"/>
                        <a:ea typeface="宋体" panose="02010600030101010101" pitchFamily="2" charset="-122"/>
                      </a:endParaRP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C9CD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C9CD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093109"/>
              </p:ext>
            </p:extLst>
          </p:nvPr>
        </p:nvGraphicFramePr>
        <p:xfrm>
          <a:off x="1145868" y="3467286"/>
          <a:ext cx="6929373" cy="1220471"/>
        </p:xfrm>
        <a:graphic>
          <a:graphicData uri="http://schemas.openxmlformats.org/drawingml/2006/table">
            <a:tbl>
              <a:tblPr/>
              <a:tblGrid>
                <a:gridCol w="626561"/>
                <a:gridCol w="5641007"/>
                <a:gridCol w="661805"/>
              </a:tblGrid>
              <a:tr h="126701"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113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242-tone RU empty (with zero users)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 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7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114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484-tone RU; contributes zero User fields to the User Specific field in the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same EHT-SIG content channel as this RU Allocation subfield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7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115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996-tone RU; contributes zero User fields to the User Specific field in the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same EHT-SIG content channel as this RU Allocation subfield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7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116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2*996-tone RU; contributes zero User fields to the User Specific field in the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same EHT-SIG content channel as this RU Allocation subfield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198"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117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just"/>
                      <a:r>
                        <a:rPr lang="en-US" altLang="zh-CN" sz="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Belongs to an MRU;</a:t>
                      </a:r>
                      <a:r>
                        <a:rPr lang="en-US" altLang="zh-CN" sz="8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zh-CN" sz="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contributes </a:t>
                      </a:r>
                      <a:r>
                        <a:rPr lang="en-US" altLang="zh-CN" sz="800" b="1" kern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zero</a:t>
                      </a:r>
                      <a:r>
                        <a:rPr lang="en-US" altLang="zh-CN" sz="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 User fields to the User Specific field in the</a:t>
                      </a:r>
                      <a:r>
                        <a:rPr lang="en-US" altLang="zh-CN" sz="8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zh-CN" sz="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same EHT-SIG content channel as this RU Allocation subfield</a:t>
                      </a:r>
                      <a:endParaRPr lang="en-US" altLang="zh-CN" sz="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57200" y="5934347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9 new entries for single RU 2*996</a:t>
            </a:r>
          </a:p>
          <a:p>
            <a:r>
              <a:rPr lang="en-US" altLang="zh-CN" dirty="0" smtClean="0"/>
              <a:t>9 new entries for MRU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0228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/>
          </a:p>
        </p:txBody>
      </p:sp>
      <p:sp>
        <p:nvSpPr>
          <p:cNvPr id="4" name="矩形 3"/>
          <p:cNvSpPr/>
          <p:nvPr/>
        </p:nvSpPr>
        <p:spPr>
          <a:xfrm>
            <a:off x="723900" y="1447800"/>
            <a:ext cx="77724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RU allocation subfields fall within any MRU combinations in an OFDMA transmission shall be set to one of the 9 values.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Rx knows the location and size of the MRU by counting all the RU allocation subfields with the 9 values.</a:t>
            </a:r>
          </a:p>
          <a:p>
            <a:pPr marL="258763" indent="-354013" algn="just">
              <a:lnSpc>
                <a:spcPct val="120000"/>
              </a:lnSpc>
              <a:spcBef>
                <a:spcPct val="20000"/>
              </a:spcBef>
              <a:buSzPct val="100000"/>
              <a:buFontTx/>
              <a:buChar char="–"/>
            </a:pPr>
            <a:endParaRPr lang="en-US" altLang="zh-CN" sz="1600" dirty="0"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SzPct val="100000"/>
              <a:buChar char="•"/>
            </a:pP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Large MRU indication with 9 entries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390392"/>
              </p:ext>
            </p:extLst>
          </p:nvPr>
        </p:nvGraphicFramePr>
        <p:xfrm>
          <a:off x="1145868" y="4680648"/>
          <a:ext cx="6931332" cy="865536"/>
        </p:xfrm>
        <a:graphic>
          <a:graphicData uri="http://schemas.openxmlformats.org/drawingml/2006/table">
            <a:tbl>
              <a:tblPr/>
              <a:tblGrid>
                <a:gridCol w="626561"/>
                <a:gridCol w="5642965"/>
                <a:gridCol w="661806"/>
              </a:tblGrid>
              <a:tr h="153775"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192-199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242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37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200-207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484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37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208-215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996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37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216-223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2*996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0530"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224-231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C9CD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Belongs to an MRU; contributes </a:t>
                      </a:r>
                      <a:r>
                        <a:rPr lang="en-US" altLang="zh-CN" sz="800" b="1" kern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1~8</a:t>
                      </a:r>
                      <a:r>
                        <a:rPr lang="en-US" altLang="zh-CN" sz="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 User fields to the User Specific field in the same EHT-SIG content channel as this RU Allocation subfield</a:t>
                      </a:r>
                      <a:endParaRPr kumimoji="0" lang="zh-CN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algun Gothic" panose="020B0503020000020004" pitchFamily="34" charset="-127"/>
                        <a:ea typeface="宋体" panose="02010600030101010101" pitchFamily="2" charset="-122"/>
                      </a:endParaRP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C9CD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6596" marR="6596" marT="659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C9CD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336968"/>
              </p:ext>
            </p:extLst>
          </p:nvPr>
        </p:nvGraphicFramePr>
        <p:xfrm>
          <a:off x="1145868" y="3200400"/>
          <a:ext cx="6929373" cy="1220471"/>
        </p:xfrm>
        <a:graphic>
          <a:graphicData uri="http://schemas.openxmlformats.org/drawingml/2006/table">
            <a:tbl>
              <a:tblPr/>
              <a:tblGrid>
                <a:gridCol w="626561"/>
                <a:gridCol w="5641007"/>
                <a:gridCol w="661805"/>
              </a:tblGrid>
              <a:tr h="126701"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113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242-tone RU empty (with zero users)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 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7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114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484-tone RU; contributes zero User fields to the User Specific field in the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same EHT-SIG content channel as this RU Allocation subfield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7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115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996-tone RU; contributes zero User fields to the User Specific field in the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same EHT-SIG content channel as this RU Allocation subfield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7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116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2*996-tone RU; contributes zero User fields to the User Specific field in the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same EHT-SIG content channel as this RU Allocation subfield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198"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117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just"/>
                      <a:r>
                        <a:rPr lang="en-US" altLang="zh-CN" sz="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Belongs to an MRU;</a:t>
                      </a:r>
                      <a:r>
                        <a:rPr lang="en-US" altLang="zh-CN" sz="8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zh-CN" sz="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contributes </a:t>
                      </a:r>
                      <a:r>
                        <a:rPr lang="en-US" altLang="zh-CN" sz="800" b="1" kern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zero</a:t>
                      </a:r>
                      <a:r>
                        <a:rPr lang="en-US" altLang="zh-CN" sz="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 User fields to the User Specific field in the</a:t>
                      </a:r>
                      <a:r>
                        <a:rPr lang="en-US" altLang="zh-CN" sz="8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zh-CN" sz="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same EHT-SIG content channel as this RU Allocation subfield</a:t>
                      </a:r>
                      <a:endParaRPr lang="en-US" altLang="zh-CN" sz="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134982" y="58674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11 reserved entries left: 118-119, 120-127, 255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098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8788" y="6675438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32737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400" dirty="0" smtClean="0">
                <a:solidFill>
                  <a:schemeClr val="tx1"/>
                </a:solidFill>
              </a:rPr>
              <a:t>Some Examples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2955723"/>
            <a:ext cx="4260110" cy="461655"/>
          </a:xfrm>
          <a:prstGeom prst="rect">
            <a:avLst/>
          </a:prstGeom>
        </p:spPr>
      </p:pic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38223"/>
              </p:ext>
            </p:extLst>
          </p:nvPr>
        </p:nvGraphicFramePr>
        <p:xfrm>
          <a:off x="2362200" y="3543341"/>
          <a:ext cx="5850890" cy="4800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2435"/>
                <a:gridCol w="887730"/>
                <a:gridCol w="647065"/>
                <a:gridCol w="647065"/>
                <a:gridCol w="647065"/>
                <a:gridCol w="647700"/>
                <a:gridCol w="647065"/>
                <a:gridCol w="647065"/>
                <a:gridCol w="647700"/>
              </a:tblGrid>
              <a:tr h="2201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CC1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else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effectLst/>
                        </a:rPr>
                        <a:t>N(</a:t>
                      </a:r>
                      <a:r>
                        <a:rPr lang="en-US" sz="1050" i="0" u="none" kern="1200" dirty="0" smtClean="0">
                          <a:effectLst/>
                          <a:cs typeface="Times New Roman"/>
                        </a:rPr>
                        <a:t>1</a:t>
                      </a:r>
                      <a:r>
                        <a:rPr lang="en-US" sz="1050" kern="100" dirty="0" smtClean="0">
                          <a:effectLst/>
                        </a:rPr>
                        <a:t>)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else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else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else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298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CC2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else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N(1)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N(1)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else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else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5" name="矩形 14"/>
          <p:cNvSpPr/>
          <p:nvPr/>
        </p:nvSpPr>
        <p:spPr>
          <a:xfrm>
            <a:off x="228600" y="1111166"/>
            <a:ext cx="8251262" cy="1840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lvl="1" indent="-354013"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ea typeface="Times New Roman"/>
                <a:cs typeface="Times New Roman"/>
              </a:rPr>
              <a:t>N(</a:t>
            </a:r>
            <a:r>
              <a:rPr lang="en-US" altLang="zh-CN" sz="1600" b="1" i="1" dirty="0" smtClean="0">
                <a:ea typeface="Times New Roman"/>
                <a:cs typeface="Times New Roman"/>
              </a:rPr>
              <a:t>x</a:t>
            </a:r>
            <a:r>
              <a:rPr lang="en-US" altLang="zh-CN" sz="1600" b="1" dirty="0" smtClean="0">
                <a:ea typeface="Times New Roman"/>
                <a:cs typeface="Times New Roman"/>
              </a:rPr>
              <a:t>) to indicate the newly added entries with </a:t>
            </a:r>
            <a:r>
              <a:rPr lang="en-US" altLang="zh-CN" sz="1600" b="1" i="1" dirty="0" smtClean="0">
                <a:ea typeface="Times New Roman"/>
                <a:cs typeface="Times New Roman"/>
              </a:rPr>
              <a:t>x</a:t>
            </a:r>
            <a:r>
              <a:rPr lang="en-US" altLang="zh-CN" sz="1600" b="1" dirty="0" smtClean="0">
                <a:ea typeface="Times New Roman"/>
                <a:cs typeface="Times New Roman"/>
              </a:rPr>
              <a:t> user fields. Different colors mean different combinations for large RU. </a:t>
            </a:r>
          </a:p>
          <a:p>
            <a:pPr marL="715963" lvl="1" indent="-354013"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ea typeface="Times New Roman"/>
                <a:cs typeface="Times New Roman"/>
              </a:rPr>
              <a:t>After Reading all the RU allocation subfields of the same color, the STA knows the RUs of the same color are assigned</a:t>
            </a:r>
          </a:p>
          <a:p>
            <a:pPr marL="1200150" lvl="2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latin typeface="+mn-lt"/>
                <a:ea typeface="ＭＳ Ｐゴシック" charset="-128"/>
              </a:rPr>
              <a:t>484+996 has to be within one 160Mhz boundary</a:t>
            </a:r>
          </a:p>
          <a:p>
            <a:pPr marL="1200150" lvl="2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latin typeface="+mn-lt"/>
                <a:ea typeface="ＭＳ Ｐゴシック" charset="-128"/>
              </a:rPr>
              <a:t>242+484 has to be within one 80MHz boundary</a:t>
            </a:r>
            <a:endParaRPr lang="zh-CN" altLang="en-US" sz="1400" dirty="0">
              <a:latin typeface="+mn-lt"/>
              <a:ea typeface="ＭＳ Ｐゴシック" charset="-128"/>
            </a:endParaRPr>
          </a:p>
          <a:p>
            <a:pPr marL="1173163" lvl="2" indent="-354013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ea typeface="Times New Roman"/>
              <a:cs typeface="Times New Roman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07580" y="3373599"/>
            <a:ext cx="165462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/>
              <a:t>Example A</a:t>
            </a:r>
          </a:p>
          <a:p>
            <a:r>
              <a:rPr lang="en-US" altLang="zh-CN" sz="1400" b="1" dirty="0" smtClean="0"/>
              <a:t>Enhanced RU </a:t>
            </a:r>
          </a:p>
          <a:p>
            <a:r>
              <a:rPr lang="en-US" altLang="zh-CN" sz="1400" b="1" dirty="0" smtClean="0"/>
              <a:t>allocation subfields</a:t>
            </a:r>
            <a:endParaRPr lang="zh-CN" altLang="en-US" sz="1400" b="1" dirty="0"/>
          </a:p>
        </p:txBody>
      </p:sp>
      <p:sp>
        <p:nvSpPr>
          <p:cNvPr id="16" name="矩形 15"/>
          <p:cNvSpPr/>
          <p:nvPr/>
        </p:nvSpPr>
        <p:spPr>
          <a:xfrm>
            <a:off x="707580" y="5388192"/>
            <a:ext cx="10278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/>
              <a:t>Example B</a:t>
            </a:r>
            <a:endParaRPr lang="zh-CN" altLang="en-US" sz="1400" b="1" dirty="0"/>
          </a:p>
        </p:txBody>
      </p:sp>
      <p:graphicFrame>
        <p:nvGraphicFramePr>
          <p:cNvPr id="18" name="表格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203430"/>
              </p:ext>
            </p:extLst>
          </p:nvPr>
        </p:nvGraphicFramePr>
        <p:xfrm>
          <a:off x="2362200" y="5615940"/>
          <a:ext cx="5850890" cy="4800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2435"/>
                <a:gridCol w="887730"/>
                <a:gridCol w="647065"/>
                <a:gridCol w="647065"/>
                <a:gridCol w="647065"/>
                <a:gridCol w="647700"/>
                <a:gridCol w="647065"/>
                <a:gridCol w="647065"/>
                <a:gridCol w="647700"/>
              </a:tblGrid>
              <a:tr h="2201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CC1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else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effectLst/>
                        </a:rPr>
                        <a:t>N(1)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N(1)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CC2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else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N(1)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else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N(0)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N(1)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else</a:t>
                      </a:r>
                      <a:endParaRPr lang="zh-CN" alt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2023" y="4930992"/>
            <a:ext cx="4268487" cy="43683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810000" y="27432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 MU-MIMO users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5936510" y="27432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 user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3810000" y="4657855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 MU-MIMO users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5410200" y="4657855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 user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765290" y="4657855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 user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155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73034" y="1371600"/>
            <a:ext cx="7772400" cy="4724400"/>
          </a:xfrm>
        </p:spPr>
        <p:txBody>
          <a:bodyPr/>
          <a:lstStyle/>
          <a:p>
            <a:r>
              <a:rPr lang="en-US" altLang="zh-CN" dirty="0"/>
              <a:t>Feasibility of an 8-bit table for </a:t>
            </a:r>
            <a:r>
              <a:rPr lang="en-US" altLang="zh-CN" dirty="0" smtClean="0"/>
              <a:t>11be is proved in this proposal.</a:t>
            </a:r>
          </a:p>
          <a:p>
            <a:pPr lvl="1"/>
            <a:r>
              <a:rPr lang="en-US" altLang="zh-CN" dirty="0" smtClean="0"/>
              <a:t>52 reserved entries in 11ax. Among them, 23 are used for small MRU, 9 for 2*996 single RU, 9 for large MRU. 11 reserved entries are for other purposes.</a:t>
            </a:r>
          </a:p>
          <a:p>
            <a:endParaRPr lang="en-US" altLang="zh-CN" dirty="0"/>
          </a:p>
          <a:p>
            <a:r>
              <a:rPr lang="en-US" altLang="zh-CN" dirty="0" smtClean="0"/>
              <a:t>The proposal analyzes the tradeoff between supporting MU-MIMO for different RU sizes. The proposed method enables MU-MIMO for MRU with </a:t>
            </a:r>
            <a:r>
              <a:rPr lang="en-US" altLang="zh-CN" dirty="0" smtClean="0"/>
              <a:t>only 9</a:t>
            </a:r>
            <a:r>
              <a:rPr lang="en-US" altLang="zh-CN" dirty="0" smtClean="0"/>
              <a:t> </a:t>
            </a:r>
            <a:r>
              <a:rPr lang="en-US" altLang="zh-CN" dirty="0" smtClean="0"/>
              <a:t>few </a:t>
            </a:r>
            <a:r>
              <a:rPr lang="en-US" altLang="zh-CN" dirty="0" smtClean="0"/>
              <a:t>entries.</a:t>
            </a:r>
            <a:endParaRPr lang="en-US" altLang="zh-CN" dirty="0" smtClean="0"/>
          </a:p>
          <a:p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Summary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87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752600"/>
            <a:ext cx="7772400" cy="3962400"/>
          </a:xfrm>
        </p:spPr>
        <p:txBody>
          <a:bodyPr/>
          <a:lstStyle/>
          <a:p>
            <a:r>
              <a:rPr lang="en-US" dirty="0" smtClean="0"/>
              <a:t>Do you agree to use an RU allocation subfield in the common field of an EHT-SIG for single RU and multi-RU indication in a PPDU sent to multiple users for a DL OFDMA transmission?</a:t>
            </a:r>
          </a:p>
          <a:p>
            <a:pPr lvl="1"/>
            <a:r>
              <a:rPr lang="en-US" sz="1800" dirty="0" smtClean="0"/>
              <a:t>Yes/No/Abstain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07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when MRU exists within a 242-tone RU range, MU-MIMO shall not be supported within the 242-tone RU range?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5750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when no MRU exists within a 242-tone RU range, if there exists one or two 106-tone RU within the 242-tone RU range, up to 8 MU-MIMO users is supported within one 106-tone RU?</a:t>
            </a:r>
            <a:endParaRPr lang="en-US" altLang="zh-CN" dirty="0"/>
          </a:p>
          <a:p>
            <a:pPr lvl="1"/>
            <a:r>
              <a:rPr lang="en-US" altLang="zh-CN" dirty="0"/>
              <a:t>Yes/No/Abstain</a:t>
            </a:r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277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for RU484 or RU996, in the RU allocation table, 9 entries per RU size will be used to indicate</a:t>
            </a:r>
            <a:r>
              <a:rPr lang="en-US" altLang="zh-CN" dirty="0"/>
              <a:t>: contributes </a:t>
            </a:r>
            <a:r>
              <a:rPr lang="en-US" altLang="zh-CN" dirty="0" smtClean="0"/>
              <a:t>0~8 </a:t>
            </a:r>
            <a:r>
              <a:rPr lang="en-US" altLang="zh-CN" dirty="0"/>
              <a:t>User fields to the User Specific field in the same EHT-SIG content channel as this RU Allocation </a:t>
            </a:r>
            <a:r>
              <a:rPr lang="en-US" altLang="zh-CN" dirty="0" smtClean="0"/>
              <a:t>subfield?</a:t>
            </a:r>
            <a:endParaRPr lang="en-US" altLang="zh-CN" dirty="0"/>
          </a:p>
          <a:p>
            <a:pPr lvl="1"/>
            <a:r>
              <a:rPr lang="en-US" altLang="zh-CN" dirty="0"/>
              <a:t>Yes/No/Abstain</a:t>
            </a:r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881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for RU 2*996,  </a:t>
            </a:r>
            <a:r>
              <a:rPr lang="en-US" altLang="zh-CN" dirty="0"/>
              <a:t>in the RU allocation table, </a:t>
            </a:r>
            <a:r>
              <a:rPr lang="en-US" altLang="zh-CN" dirty="0" smtClean="0"/>
              <a:t>9 entries per RU size will be used to indicate</a:t>
            </a:r>
            <a:r>
              <a:rPr lang="en-US" altLang="zh-CN" dirty="0"/>
              <a:t>: contributes </a:t>
            </a:r>
            <a:r>
              <a:rPr lang="en-US" altLang="zh-CN" dirty="0" smtClean="0"/>
              <a:t>0~8 </a:t>
            </a:r>
            <a:r>
              <a:rPr lang="en-US" altLang="zh-CN" dirty="0"/>
              <a:t>User fields to the User Specific field in the same EHT-SIG content channel as this RU Allocation </a:t>
            </a:r>
            <a:r>
              <a:rPr lang="en-US" altLang="zh-CN" dirty="0" smtClean="0"/>
              <a:t>subfield?</a:t>
            </a:r>
            <a:endParaRPr lang="en-US" altLang="zh-CN" dirty="0"/>
          </a:p>
          <a:p>
            <a:pPr lvl="1"/>
            <a:r>
              <a:rPr lang="en-US" altLang="zh-CN" dirty="0"/>
              <a:t>Yes/No/Abstain</a:t>
            </a:r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75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for RU242,  </a:t>
            </a:r>
            <a:r>
              <a:rPr lang="en-US" altLang="zh-CN" dirty="0"/>
              <a:t>in the RU allocation table, </a:t>
            </a:r>
            <a:r>
              <a:rPr lang="en-US" altLang="zh-CN" dirty="0" smtClean="0"/>
              <a:t>9 entries per RU size will be used to indicate</a:t>
            </a:r>
            <a:r>
              <a:rPr lang="en-US" altLang="zh-CN" dirty="0"/>
              <a:t>: contributes </a:t>
            </a:r>
            <a:r>
              <a:rPr lang="en-US" altLang="zh-CN" dirty="0" smtClean="0"/>
              <a:t>0~8 </a:t>
            </a:r>
            <a:r>
              <a:rPr lang="en-US" altLang="zh-CN" dirty="0"/>
              <a:t>User fields to the User Specific field in the same EHT-SIG content channel as this RU Allocation </a:t>
            </a:r>
            <a:r>
              <a:rPr lang="en-US" altLang="zh-CN" dirty="0" smtClean="0"/>
              <a:t>subfield?</a:t>
            </a:r>
            <a:endParaRPr lang="en-US" altLang="zh-CN" dirty="0"/>
          </a:p>
          <a:p>
            <a:pPr lvl="1"/>
            <a:r>
              <a:rPr lang="en-US" altLang="zh-CN" dirty="0"/>
              <a:t>Yes/No/Abstain</a:t>
            </a:r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167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600200"/>
            <a:ext cx="7667625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Several contributions have talked about MRU indication using RU allocation subfield in EHT-SIG: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3"/>
              </a:rPr>
              <a:t>https://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3"/>
              </a:rPr>
              <a:t>mentor.ieee.org/802.11/dcn/20/11-20-0578-00-00be-on-ru-allocation-singling-in-eht-sig.pptx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(</a:t>
            </a:r>
            <a:r>
              <a:rPr lang="en-US" altLang="zh-CN" sz="160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Jianhan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Liu, </a:t>
            </a:r>
            <a:r>
              <a:rPr lang="en-US" altLang="zh-CN" sz="160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Mediatek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)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4"/>
              </a:rPr>
              <a:t>https://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4"/>
              </a:rPr>
              <a:t>mentor.ieee.org/802.11/dcn/20/11-20-0373-01-00be-ru-allocation-subfield-design-for-multi-ru-support.pptx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(</a:t>
            </a:r>
            <a:r>
              <a:rPr lang="en-US" altLang="zh-CN" sz="160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Myeongjin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Kim, Samsung)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5"/>
              </a:rPr>
              <a:t>https://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5"/>
              </a:rPr>
              <a:t>mentor.ieee.org/802.11/dcn/20/11-20-0403-00-00be-signaling-of-multiple-ru-aggregation-in-ofdma.pptx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(</a:t>
            </a:r>
            <a:r>
              <a:rPr lang="en-US" altLang="zh-CN" sz="160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Dongguk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Lim, LGE)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6"/>
              </a:rPr>
              <a:t>https://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6"/>
              </a:rPr>
              <a:t>mentor.ieee.org/802.11/dcn/20/11-20-0400-00-00be-multi-ru-combination-and-signaling-for-ofdma-transmission.pptx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(</a:t>
            </a:r>
            <a:r>
              <a:rPr lang="en-US" altLang="zh-CN" sz="160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Mengshi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Hu, Huawei)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contributions have merged a solution to use an enhanced table for RU allocation for both single RU and multi-RU.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This contribution further discusses several aspects regarding the detailed signaling, and talks about the pro and con.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 smtClean="0"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for large multi-RU, 9 entries will be used to indicate</a:t>
            </a:r>
            <a:r>
              <a:rPr lang="en-US" altLang="zh-CN" dirty="0"/>
              <a:t>: </a:t>
            </a:r>
            <a:r>
              <a:rPr lang="en-US" altLang="zh-CN" dirty="0" smtClean="0"/>
              <a:t>belongs to an MRU, contributes 0~8 </a:t>
            </a:r>
            <a:r>
              <a:rPr lang="en-US" altLang="zh-CN" dirty="0"/>
              <a:t>User fields to the User Specific field in the same EHT-SIG content channel as this RU Allocation </a:t>
            </a:r>
            <a:r>
              <a:rPr lang="en-US" altLang="zh-CN" dirty="0" smtClean="0"/>
              <a:t>subfield?</a:t>
            </a:r>
            <a:endParaRPr lang="en-US" altLang="zh-CN" dirty="0"/>
          </a:p>
          <a:p>
            <a:pPr lvl="1"/>
            <a:r>
              <a:rPr lang="en-US" altLang="zh-CN" dirty="0"/>
              <a:t>Yes/No/Abstain</a:t>
            </a:r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48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600200"/>
            <a:ext cx="7924800" cy="4114800"/>
          </a:xfrm>
        </p:spPr>
        <p:txBody>
          <a:bodyPr/>
          <a:lstStyle/>
          <a:p>
            <a:r>
              <a:rPr lang="en-US" dirty="0" smtClean="0"/>
              <a:t>Do you agree that one RU allocation subfield is </a:t>
            </a:r>
            <a:r>
              <a:rPr lang="en-US" u="sng" dirty="0" smtClean="0"/>
              <a:t>8 bit </a:t>
            </a:r>
            <a:r>
              <a:rPr lang="en-US" dirty="0" smtClean="0"/>
              <a:t>in the common field of an EHT-SIG for single RU and multi-RU indication in a DL OFDMA transmission?</a:t>
            </a:r>
          </a:p>
          <a:p>
            <a:pPr lvl="1"/>
            <a:r>
              <a:rPr lang="en-US" sz="1800" dirty="0" smtClean="0"/>
              <a:t>Yes/No/Abstain</a:t>
            </a:r>
            <a:endParaRPr lang="en-US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93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66800" y="1828800"/>
            <a:ext cx="7543800" cy="4191000"/>
          </a:xfrm>
          <a:prstGeom prst="rect">
            <a:avLst/>
          </a:prstGeom>
          <a:noFill/>
          <a:ln/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</a:pPr>
            <a:r>
              <a:rPr lang="en-US" altLang="zh-CN" sz="20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2"/>
              </a:rPr>
              <a:t>https://mentor.ieee.org/802.11/dcn/20/11-20-0578-00-00be-on-ru-allocation-singling-in-eht-sig.pptx</a:t>
            </a:r>
            <a:r>
              <a:rPr lang="en-US" altLang="zh-CN" sz="20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(</a:t>
            </a:r>
            <a:r>
              <a:rPr lang="en-US" altLang="zh-CN" sz="2000" b="0" dirty="0" err="1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Jianhan</a:t>
            </a:r>
            <a:r>
              <a:rPr lang="en-US" altLang="zh-CN" sz="20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Liu, </a:t>
            </a:r>
            <a:r>
              <a:rPr lang="en-US" altLang="zh-CN" sz="2000" b="0" dirty="0" err="1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Mediatek</a:t>
            </a:r>
            <a:r>
              <a:rPr lang="en-US" altLang="zh-CN" sz="20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)</a:t>
            </a: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20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3"/>
              </a:rPr>
              <a:t>https://mentor.ieee.org/802.11/dcn/20/11-20-0373-01-00be-ru-allocation-subfield-design-for-multi-ru-support.pptx</a:t>
            </a:r>
            <a:r>
              <a:rPr lang="en-US" altLang="zh-CN" sz="20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(</a:t>
            </a:r>
            <a:r>
              <a:rPr lang="en-US" altLang="zh-CN" sz="2000" b="0" dirty="0" err="1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Myeongjin</a:t>
            </a:r>
            <a:r>
              <a:rPr lang="en-US" altLang="zh-CN" sz="20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Kim, Samsung)</a:t>
            </a: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20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4"/>
              </a:rPr>
              <a:t>https://mentor.ieee.org/802.11/dcn/20/11-20-0403-00-00be-signaling-of-multiple-ru-aggregation-in-ofdma.pptx</a:t>
            </a:r>
            <a:r>
              <a:rPr lang="en-US" altLang="zh-CN" sz="20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(</a:t>
            </a:r>
            <a:r>
              <a:rPr lang="en-US" altLang="zh-CN" sz="2000" b="0" dirty="0" err="1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Dongguk</a:t>
            </a:r>
            <a:r>
              <a:rPr lang="en-US" altLang="zh-CN" sz="20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Lim, LGE)</a:t>
            </a: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20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5"/>
              </a:rPr>
              <a:t>https://mentor.ieee.org/802.11/dcn/20/11-20-0400-00-00be-multi-ru-combination-and-signaling-for-ofdma-transmission.pptx</a:t>
            </a:r>
            <a:r>
              <a:rPr lang="en-US" altLang="zh-CN" sz="20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(</a:t>
            </a:r>
            <a:r>
              <a:rPr lang="en-US" altLang="zh-CN" sz="2000" b="0" dirty="0" err="1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Mengshi</a:t>
            </a:r>
            <a:r>
              <a:rPr lang="en-US" altLang="zh-CN" sz="20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Hu, Huawei</a:t>
            </a:r>
            <a:r>
              <a:rPr lang="en-US" altLang="zh-CN" sz="20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)</a:t>
            </a: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20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6"/>
              </a:rPr>
              <a:t>https://</a:t>
            </a:r>
            <a:r>
              <a:rPr lang="en-US" altLang="zh-CN" sz="20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6"/>
              </a:rPr>
              <a:t>mentor.ieee.org/802.11/dcn/15/11-15-1335-02-00ax-he-sig-b-contents.pptx</a:t>
            </a:r>
            <a:r>
              <a:rPr lang="en-US" altLang="zh-CN" sz="20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(Le Liu, Huawei)</a:t>
            </a:r>
            <a:endParaRPr lang="en-US" altLang="zh-CN" sz="20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38200" y="1291816"/>
            <a:ext cx="7543800" cy="4439194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The RU allocation subfield in 11ax spec is an 8-bit look-up table. Whilst it can also be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indicated through Hierarchical Indication RU allocation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signaling without referring to a 8-bit look-up table (15-1335r2)</a:t>
            </a:r>
            <a:endParaRPr lang="en-US" altLang="zh-CN" sz="1400" dirty="0" smtClean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Recap of 11ax RU allocation subfield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4313" y="2209800"/>
            <a:ext cx="6781800" cy="4098742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553200" y="6031543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52 reserved entries so far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7504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38200" y="1447800"/>
            <a:ext cx="7543800" cy="2286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There was concern about an even bigger RU allocation table for 11be. This proposal wants to discuss the feasibility of an 8-bit table also for 11be.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Several aspects are considered: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</a:rPr>
              <a:t>MU-MIMO support for small and big single RU/MRU respectively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</a:rPr>
              <a:t>Number of entries needed if MU-MIMO is supported for MRU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</a:rPr>
              <a:t>An high efficient way to support MU-MIMO for big MRU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Feasibility of an 8-bit table for 11be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489804"/>
              </p:ext>
            </p:extLst>
          </p:nvPr>
        </p:nvGraphicFramePr>
        <p:xfrm>
          <a:off x="1295400" y="3733800"/>
          <a:ext cx="669754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8" name="Visio" r:id="rId4" imgW="6477145" imgH="2438297" progId="Visio.Drawing.15">
                  <p:embed/>
                </p:oleObj>
              </mc:Choice>
              <mc:Fallback>
                <p:oleObj name="Visio" r:id="rId4" imgW="6477145" imgH="2438297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733800"/>
                        <a:ext cx="6697540" cy="2514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814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38200" y="1371600"/>
            <a:ext cx="7543800" cy="4876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For single RU, the number of entries needed for different size are shown below: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Considering the applicable scenario, the entries overhead and the benefits, it is proposed to keep </a:t>
            </a:r>
            <a:r>
              <a:rPr lang="en-US" altLang="zh-CN" sz="1800" u="sng" dirty="0" smtClean="0">
                <a:ea typeface="Times New Roman"/>
                <a:cs typeface="Times New Roman"/>
                <a:sym typeface="Times New Roman"/>
              </a:rPr>
              <a:t>106-tone RU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with up to 8 entries. </a:t>
            </a:r>
            <a:endParaRPr lang="en-US" altLang="zh-CN" sz="1600" dirty="0" smtClean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44787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MU-MIMO </a:t>
            </a:r>
            <a:r>
              <a:rPr lang="en-IE" dirty="0" smtClean="0">
                <a:solidFill>
                  <a:schemeClr val="tx1"/>
                </a:solidFill>
              </a:rPr>
              <a:t>support for </a:t>
            </a:r>
            <a:r>
              <a:rPr lang="en-IE" altLang="zh-CN" dirty="0" smtClean="0">
                <a:solidFill>
                  <a:schemeClr val="tx1"/>
                </a:solidFill>
              </a:rPr>
              <a:t>single RU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172993"/>
              </p:ext>
            </p:extLst>
          </p:nvPr>
        </p:nvGraphicFramePr>
        <p:xfrm>
          <a:off x="1676400" y="2209800"/>
          <a:ext cx="63360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/>
                <a:gridCol w="1584000"/>
                <a:gridCol w="1584000"/>
                <a:gridCol w="1584000"/>
              </a:tblGrid>
              <a:tr h="0">
                <a:tc rowSpan="2"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Single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RU size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Number of entries needed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MU-MIMO with 8 entries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MU-MIMO with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</a:rPr>
                        <a:t> 16 entries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Gap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106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10*8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10*16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80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106+26+106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64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256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192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242, 484,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</a:rPr>
                        <a:t> 996, 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3*8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3*16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24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zh-CN" altLang="en-US" sz="1400" dirty="0" smtClean="0">
                          <a:solidFill>
                            <a:sysClr val="windowText" lastClr="000000"/>
                          </a:solidFill>
                        </a:rPr>
                        <a:t>*</a:t>
                      </a: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996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106 - 106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Support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</a:rPr>
                        <a:t> up to 4 users per 106 so far to reduce number of entries, not considered to expand so far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32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38200" y="1278187"/>
            <a:ext cx="7543800" cy="4970213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For large RUs that are larger than 242-tone RU, two ways can be used for supporting up to 16 MU-MIMO users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Opt1: 8 entries per RU allocation subfield: as 11ax, the number of MU-MIMO users is the sum of the user fields indicated in two RU allocation subfields within two CCs, for example: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RU allocation subfield 1 indicates 484 (6) in CC1 and </a:t>
            </a:r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RU allocation subfield </a:t>
            </a:r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2 indicates 484 (7) in CC2. The number of MU-MIMO users is 13 in the 484-tone RU.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Pro: fewer number of entries needed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Con: cannot support more than 8 MU-MIMO users for 242-tone RU; cannot support full flexibility regarding EHT-SIG CC load balance.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Opt2: 16 entries per RU allocation subfield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Pro</a:t>
            </a:r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: </a:t>
            </a:r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can </a:t>
            </a:r>
            <a:r>
              <a:rPr lang="en-US" altLang="zh-CN" sz="1400" dirty="0">
                <a:ea typeface="Times New Roman"/>
                <a:cs typeface="Times New Roman"/>
                <a:sym typeface="Times New Roman"/>
              </a:rPr>
              <a:t>support more than 8 MU-MIMO users for 242-tone </a:t>
            </a:r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RU, full flexibility regarding EHT-SIG CC load balance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400" dirty="0" smtClean="0">
                <a:ea typeface="Times New Roman"/>
                <a:cs typeface="Times New Roman"/>
                <a:sym typeface="Times New Roman"/>
              </a:rPr>
              <a:t>Con: larger number of entries needed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Considering the applicable scenario, the entries overhead and the benefits,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it is preferred to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have 8 entries (up to 16 users) for RUs that are larger than 242-tone RU.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242-tone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RU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case is open for discussion.</a:t>
            </a:r>
            <a:endParaRPr lang="en-US" altLang="zh-CN" sz="1600" dirty="0" smtClean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44787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MU-MIMO </a:t>
            </a:r>
            <a:r>
              <a:rPr lang="en-IE" dirty="0" smtClean="0">
                <a:solidFill>
                  <a:schemeClr val="tx1"/>
                </a:solidFill>
              </a:rPr>
              <a:t>support for </a:t>
            </a:r>
            <a:r>
              <a:rPr lang="en-IE" altLang="zh-CN" dirty="0" smtClean="0">
                <a:solidFill>
                  <a:schemeClr val="tx1"/>
                </a:solidFill>
              </a:rPr>
              <a:t>single RU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59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38200" y="1371601"/>
            <a:ext cx="7543800" cy="685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For small MRUs, the number of entries needed for MRU are shown as follows: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Considering the applicable scenario, the entries overhead and the benefits,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it is preferred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to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not support MU-MIMO for small RU when small MRU exists within one 242-tone RU.</a:t>
            </a:r>
            <a:endParaRPr lang="en-US" altLang="zh-CN" sz="1600" dirty="0">
              <a:ea typeface="Times New Roman"/>
              <a:cs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44787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MU-MIMO </a:t>
            </a:r>
            <a:r>
              <a:rPr lang="en-IE" dirty="0" smtClean="0">
                <a:solidFill>
                  <a:schemeClr val="tx1"/>
                </a:solidFill>
              </a:rPr>
              <a:t>support for </a:t>
            </a:r>
            <a:r>
              <a:rPr lang="en-US" altLang="zh-CN" dirty="0" smtClean="0">
                <a:solidFill>
                  <a:schemeClr val="tx1"/>
                </a:solidFill>
              </a:rPr>
              <a:t>small </a:t>
            </a:r>
            <a:r>
              <a:rPr lang="en-IE" altLang="zh-CN" dirty="0" smtClean="0">
                <a:solidFill>
                  <a:schemeClr val="tx1"/>
                </a:solidFill>
              </a:rPr>
              <a:t>MRU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600605"/>
              </p:ext>
            </p:extLst>
          </p:nvPr>
        </p:nvGraphicFramePr>
        <p:xfrm>
          <a:off x="1371600" y="2122240"/>
          <a:ext cx="6705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  <a:gridCol w="1676400"/>
                <a:gridCol w="1676400"/>
              </a:tblGrid>
              <a:tr h="0">
                <a:tc rowSpan="2"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MRU size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Number of entries needed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7160">
                <a:tc vMerge="1"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</a:rPr>
                        <a:t>without MU-MIMO in both single RU and MRU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MU-MIMO with 8 entries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MU-MIMO with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</a:rPr>
                        <a:t> 16 entries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52+26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52+26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</a:rPr>
                        <a:t> and 52+26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52+26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</a:rPr>
                        <a:t> and 106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32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52+26 and 106+26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32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106+26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64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128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106+26 and 106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128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512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Total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23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233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713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51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576544"/>
              </p:ext>
            </p:extLst>
          </p:nvPr>
        </p:nvGraphicFramePr>
        <p:xfrm>
          <a:off x="1635122" y="1640074"/>
          <a:ext cx="6213477" cy="2283401"/>
        </p:xfrm>
        <a:graphic>
          <a:graphicData uri="http://schemas.openxmlformats.org/drawingml/2006/table">
            <a:tbl>
              <a:tblPr/>
              <a:tblGrid>
                <a:gridCol w="562023"/>
                <a:gridCol w="562023"/>
                <a:gridCol w="562023"/>
                <a:gridCol w="562023"/>
                <a:gridCol w="562023"/>
                <a:gridCol w="562023"/>
                <a:gridCol w="562023"/>
                <a:gridCol w="562023"/>
                <a:gridCol w="562023"/>
                <a:gridCol w="562023"/>
                <a:gridCol w="593247"/>
              </a:tblGrid>
              <a:tr h="7135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 Allocation subfield </a:t>
                      </a:r>
                      <a:br>
                        <a:rPr lang="en-US" altLang="zh-CN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altLang="zh-CN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B7 B6 B5 B4 B3 B2 B1 B0)</a:t>
                      </a:r>
                      <a:endParaRPr lang="en-US" altLang="zh-CN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#1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#3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#4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#5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#7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#8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#9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entries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44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52+26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44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26+52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44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234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26+52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44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26+52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44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52+26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44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237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26+52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52+26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44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26+52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44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52+26 multi-RU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</a:p>
                  </a:txBody>
                  <a:tcPr marL="5696" marR="5696" marT="56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608818"/>
              </p:ext>
            </p:extLst>
          </p:nvPr>
        </p:nvGraphicFramePr>
        <p:xfrm>
          <a:off x="1635122" y="3907114"/>
          <a:ext cx="6213477" cy="2188886"/>
        </p:xfrm>
        <a:graphic>
          <a:graphicData uri="http://schemas.openxmlformats.org/drawingml/2006/table">
            <a:tbl>
              <a:tblPr/>
              <a:tblGrid>
                <a:gridCol w="562023"/>
                <a:gridCol w="562023"/>
                <a:gridCol w="562023"/>
                <a:gridCol w="562023"/>
                <a:gridCol w="562023"/>
                <a:gridCol w="562023"/>
                <a:gridCol w="562023"/>
                <a:gridCol w="562023"/>
                <a:gridCol w="562023"/>
                <a:gridCol w="562023"/>
                <a:gridCol w="593247"/>
              </a:tblGrid>
              <a:tr h="15634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52+26 multi-RU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63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26+106 multi-RU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63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26+52 multi-RU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63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26+106 multi-RU</a:t>
                      </a:r>
                      <a:endParaRPr lang="en-US" altLang="zh-CN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63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26+52 multi-RU</a:t>
                      </a:r>
                      <a:endParaRPr lang="en-US" altLang="zh-CN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26+106 multi-RU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63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ko-KR" sz="7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26+106 multi-RU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63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248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26+106 multi-RU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63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106+26 multi-RU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63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106+26 multi-RU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63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106+26 multi-RU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63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26+52 multi-RU</a:t>
                      </a:r>
                      <a:endParaRPr lang="en-US" altLang="zh-CN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7" marB="0"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63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106+26 multi-RU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26+52 multi-RU</a:t>
                      </a:r>
                      <a:endParaRPr lang="en-US" altLang="zh-CN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63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106+26 multi-RU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7" marR="5717" marT="57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44787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RU allocation subfield Entries </a:t>
            </a:r>
            <a:br>
              <a:rPr lang="en-US" altLang="zh-CN" dirty="0" smtClean="0">
                <a:solidFill>
                  <a:schemeClr val="tx1"/>
                </a:solidFill>
              </a:rPr>
            </a:br>
            <a:r>
              <a:rPr lang="en-US" altLang="zh-CN" dirty="0" smtClean="0">
                <a:solidFill>
                  <a:schemeClr val="tx1"/>
                </a:solidFill>
              </a:rPr>
              <a:t>for Small MRU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7200" y="6096000"/>
            <a:ext cx="1447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23 entries in total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61993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38200" y="1371600"/>
            <a:ext cx="7543800" cy="48005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For large MRUs, the number of entries needed for MRU are shown as follows if assuming the exact MRU combinations can be indicated through a single RU allocation subfield: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MU-MIMO support can be more useful for large MRU compared with small MRU. It is preferred to support MU-MIMO for large MRU. Whilst the overhead is pretty big, which would lead to a larger table.</a:t>
            </a:r>
            <a:endParaRPr lang="en-US" altLang="zh-CN" sz="1600" dirty="0">
              <a:ea typeface="Times New Roman"/>
              <a:cs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44787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MU-MIMO </a:t>
            </a:r>
            <a:r>
              <a:rPr lang="en-IE" dirty="0" smtClean="0">
                <a:solidFill>
                  <a:schemeClr val="tx1"/>
                </a:solidFill>
              </a:rPr>
              <a:t>support for large </a:t>
            </a:r>
            <a:r>
              <a:rPr lang="en-IE" altLang="zh-CN" dirty="0" smtClean="0">
                <a:solidFill>
                  <a:schemeClr val="tx1"/>
                </a:solidFill>
              </a:rPr>
              <a:t>MRU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158264"/>
              </p:ext>
            </p:extLst>
          </p:nvPr>
        </p:nvGraphicFramePr>
        <p:xfrm>
          <a:off x="1522413" y="2590800"/>
          <a:ext cx="6705600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  <a:gridCol w="1676400"/>
                <a:gridCol w="1676400"/>
              </a:tblGrid>
              <a:tr h="0">
                <a:tc rowSpan="2"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MRU size</a:t>
                      </a:r>
                    </a:p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(OFDMA case)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Number of entries needed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7160">
                <a:tc vMerge="1">
                  <a:txBody>
                    <a:bodyPr/>
                    <a:lstStyle/>
                    <a:p>
                      <a:endParaRPr lang="zh-CN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</a:rPr>
                        <a:t>without MU-MIMO in both single RU and MRU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MU-MIMO with 9 entries (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</a:rPr>
                        <a:t>including zero user fields</a:t>
                      </a: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MU-MIMO with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</a:rPr>
                        <a:t> 17 entries </a:t>
                      </a: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en-US" altLang="zh-CN" sz="1400" baseline="0" dirty="0" smtClean="0">
                          <a:solidFill>
                            <a:sysClr val="windowText" lastClr="000000"/>
                          </a:solidFill>
                        </a:rPr>
                        <a:t>including zero user fields</a:t>
                      </a: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242+484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36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68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484+996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36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68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3*996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36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68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Total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108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204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92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54125</TotalTime>
  <Words>2241</Words>
  <Application>Microsoft Office PowerPoint</Application>
  <PresentationFormat>全屏显示(4:3)</PresentationFormat>
  <Paragraphs>573</Paragraphs>
  <Slides>22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0" baseType="lpstr">
      <vt:lpstr>Malgun Gothic</vt:lpstr>
      <vt:lpstr>ＭＳ Ｐゴシック</vt:lpstr>
      <vt:lpstr>宋体</vt:lpstr>
      <vt:lpstr>Arial</vt:lpstr>
      <vt:lpstr>Times New Roman</vt:lpstr>
      <vt:lpstr>Wingdings</vt:lpstr>
      <vt:lpstr>802-11-Submission</vt:lpstr>
      <vt:lpstr>Visio</vt:lpstr>
      <vt:lpstr>Further discussion on  RU allocation subfield in EHT-SIG</vt:lpstr>
      <vt:lpstr>Introduction and recap</vt:lpstr>
      <vt:lpstr>Recap of 11ax RU allocation subfield</vt:lpstr>
      <vt:lpstr>Feasibility of an 8-bit table for 11be</vt:lpstr>
      <vt:lpstr>MU-MIMO support for single RU </vt:lpstr>
      <vt:lpstr>MU-MIMO support for single RU </vt:lpstr>
      <vt:lpstr>MU-MIMO support for small MRU </vt:lpstr>
      <vt:lpstr>RU allocation subfield Entries  for Small MRU</vt:lpstr>
      <vt:lpstr>MU-MIMO support for large MRU </vt:lpstr>
      <vt:lpstr>Large MRU indication with 9 entries</vt:lpstr>
      <vt:lpstr>Large MRU indication with 9 entries</vt:lpstr>
      <vt:lpstr>Some Examples</vt:lpstr>
      <vt:lpstr>PowerPoint 演示文稿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1086</cp:revision>
  <cp:lastPrinted>1998-02-10T13:28:06Z</cp:lastPrinted>
  <dcterms:created xsi:type="dcterms:W3CDTF">2013-11-12T18:41:50Z</dcterms:created>
  <dcterms:modified xsi:type="dcterms:W3CDTF">2020-04-22T11:09:47Z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(3)ru41/GDFSKrSYFeG5g95bzXyM5OvMqn0RlyI+NPWEsWmBKSxlhsCusLf1SPpnZAIfOg+RTnm
MEO3fXe+1ANNAVPLtnq8q+SiNIGFG6xjWJXCUTTLWJEHN0WRVPh/2ngRfhZ9esMelse62B/J
tOz9o0a97b2naTd2cc1GtXeakhZsMiZTL1qJA8VyuDvR9TQw5EdbmzGlq18jtYW0Ju2ZOLoQ
F7mvUONpaRwit5OMeJ</vt:lpwstr>
  </property>
  <property fmtid="{D5CDD505-2E9C-101B-9397-08002B2CF9AE}" pid="4" name="_2015_ms_pID_7253431">
    <vt:lpwstr>/2CMeLi2xGVjCWdSuFJTVudbvu4x3UWmpAET9WkuP2caWpN59uMf1u
PLuxd9LY2PNcRSVxxWLxIBHPy/rOknMJkdQ/ArzMeyVjR0x+rtTdwaaQePaX5eIGdnw4ebCq
9LrOAtPow8r8X6YcHh9MM5hl9V+mWvfsp9d0goJLQ/ulTT+hURh3vZC+FFBSVNc0rtjTduWG
X30U64KNyTs6DWqvft4BIn8vlOLBGySSxZ4W</vt:lpwstr>
  </property>
  <property fmtid="{D5CDD505-2E9C-101B-9397-08002B2CF9AE}" pid="5" name="_2015_ms_pID_7253432">
    <vt:lpwstr>Lg==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1578271083</vt:lpwstr>
  </property>
</Properties>
</file>