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54" r:id="rId3"/>
    <p:sldId id="355" r:id="rId4"/>
    <p:sldId id="356" r:id="rId5"/>
    <p:sldId id="358" r:id="rId6"/>
    <p:sldId id="359" r:id="rId7"/>
    <p:sldId id="345" r:id="rId8"/>
    <p:sldId id="352" r:id="rId9"/>
    <p:sldId id="360" r:id="rId10"/>
    <p:sldId id="357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81" d="100"/>
          <a:sy n="81" d="100"/>
        </p:scale>
        <p:origin x="86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802.11-20/0606r1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/>
              <a:t>Further </a:t>
            </a:r>
            <a:r>
              <a:rPr lang="en-US" dirty="0" smtClean="0"/>
              <a:t>Discussion </a:t>
            </a:r>
            <a:r>
              <a:rPr lang="en-US" dirty="0"/>
              <a:t>on </a:t>
            </a:r>
            <a:r>
              <a:rPr lang="en-US" dirty="0" smtClean="0"/>
              <a:t>Bandwidth </a:t>
            </a:r>
            <a:r>
              <a:rPr lang="en-US" dirty="0"/>
              <a:t>and </a:t>
            </a:r>
            <a:r>
              <a:rPr lang="en-US" dirty="0" smtClean="0"/>
              <a:t>Puncturing Information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2020-04-10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112861"/>
              </p:ext>
            </p:extLst>
          </p:nvPr>
        </p:nvGraphicFramePr>
        <p:xfrm>
          <a:off x="522289" y="2751138"/>
          <a:ext cx="8403792" cy="390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" name="Document" r:id="rId5" imgW="9526421" imgH="4418633" progId="Word.Document.8">
                  <p:embed/>
                </p:oleObj>
              </mc:Choice>
              <mc:Fallback>
                <p:oleObj name="Document" r:id="rId5" imgW="9526421" imgH="4418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9" y="2751138"/>
                        <a:ext cx="8403792" cy="3906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 smtClean="0"/>
              <a:t>3 </a:t>
            </a:r>
            <a:r>
              <a:rPr lang="en-US" sz="1500" dirty="0"/>
              <a:t>bit Puncturing Information in U-SIG to inform puncturing pattern for the 80MHz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dirty="0" smtClean="0"/>
              <a:t>7 cases: [1 1 1 1], [x 1 1 1], [1 x 1 1], [1 1 x 1], [1 1 1 x], [x </a:t>
            </a:r>
            <a:r>
              <a:rPr lang="en-US" sz="1100" dirty="0" err="1" smtClean="0"/>
              <a:t>x</a:t>
            </a:r>
            <a:r>
              <a:rPr lang="en-US" sz="1100" dirty="0" smtClean="0"/>
              <a:t> 1 1], [1 1 x x]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 smtClean="0"/>
              <a:t>4 </a:t>
            </a:r>
            <a:r>
              <a:rPr lang="en-US" sz="1500" dirty="0"/>
              <a:t>bit Puncturing Information in U-SIG to inform puncturing pattern for the </a:t>
            </a:r>
            <a:r>
              <a:rPr lang="en-US" sz="1500" dirty="0" smtClean="0"/>
              <a:t>entire bandwidth</a:t>
            </a:r>
            <a:endParaRPr lang="en-US" sz="1500" dirty="0"/>
          </a:p>
          <a:p>
            <a:pPr lvl="1"/>
            <a:r>
              <a:rPr lang="en-US" sz="1100" dirty="0" smtClean="0"/>
              <a:t>80MHz </a:t>
            </a:r>
            <a:r>
              <a:rPr lang="en-US" sz="1100" dirty="0"/>
              <a:t>1: No </a:t>
            </a:r>
            <a:r>
              <a:rPr lang="en-US" sz="1100" dirty="0" smtClean="0"/>
              <a:t>puncturing, 2: </a:t>
            </a:r>
            <a:r>
              <a:rPr lang="en-US" sz="1100" dirty="0" err="1"/>
              <a:t>Agg</a:t>
            </a:r>
            <a:r>
              <a:rPr lang="en-US" sz="1100" dirty="0"/>
              <a:t> 60MHz [x 1 1 1], </a:t>
            </a:r>
            <a:r>
              <a:rPr lang="en-US" sz="1100" dirty="0" smtClean="0"/>
              <a:t>3: </a:t>
            </a:r>
            <a:r>
              <a:rPr lang="en-US" sz="1100" dirty="0" err="1"/>
              <a:t>Agg</a:t>
            </a:r>
            <a:r>
              <a:rPr lang="en-US" sz="1100" dirty="0"/>
              <a:t> 60MHz [1 x 1 1], </a:t>
            </a:r>
            <a:r>
              <a:rPr lang="en-US" sz="1100" dirty="0" smtClean="0"/>
              <a:t>4: </a:t>
            </a:r>
            <a:r>
              <a:rPr lang="en-US" sz="1100" dirty="0" err="1"/>
              <a:t>Agg</a:t>
            </a:r>
            <a:r>
              <a:rPr lang="en-US" sz="1100" dirty="0"/>
              <a:t> 60MHz [1 1 x 1], </a:t>
            </a:r>
            <a:r>
              <a:rPr lang="en-US" sz="1100" dirty="0" smtClean="0"/>
              <a:t>5: </a:t>
            </a:r>
            <a:r>
              <a:rPr lang="en-US" sz="1100" dirty="0" err="1"/>
              <a:t>Agg</a:t>
            </a:r>
            <a:r>
              <a:rPr lang="en-US" sz="1100" dirty="0"/>
              <a:t> 60MHz [1 1 1 x], </a:t>
            </a:r>
          </a:p>
          <a:p>
            <a:pPr lvl="1"/>
            <a:r>
              <a:rPr lang="en-US" sz="1100" dirty="0" smtClean="0"/>
              <a:t>160MHz </a:t>
            </a:r>
            <a:r>
              <a:rPr lang="en-US" sz="1100" dirty="0"/>
              <a:t>1: No puncturing, </a:t>
            </a:r>
            <a:r>
              <a:rPr lang="en-US" sz="1100" dirty="0" smtClean="0"/>
              <a:t>2: </a:t>
            </a:r>
            <a:r>
              <a:rPr lang="en-US" sz="1100" dirty="0" err="1"/>
              <a:t>Agg</a:t>
            </a:r>
            <a:r>
              <a:rPr lang="en-US" sz="1100" dirty="0"/>
              <a:t> 120MHz [x </a:t>
            </a:r>
            <a:r>
              <a:rPr lang="en-US" sz="1100" dirty="0" err="1"/>
              <a:t>x</a:t>
            </a:r>
            <a:r>
              <a:rPr lang="en-US" sz="1100" dirty="0"/>
              <a:t> 1 1 1 1 1 1], </a:t>
            </a:r>
            <a:r>
              <a:rPr lang="en-US" sz="1100" dirty="0" smtClean="0"/>
              <a:t>3: </a:t>
            </a:r>
            <a:r>
              <a:rPr lang="en-US" sz="1100" dirty="0" err="1"/>
              <a:t>Agg</a:t>
            </a:r>
            <a:r>
              <a:rPr lang="en-US" sz="1100" dirty="0"/>
              <a:t> 120MHz [1 1 x </a:t>
            </a:r>
            <a:r>
              <a:rPr lang="en-US" sz="1100" dirty="0" err="1"/>
              <a:t>x</a:t>
            </a:r>
            <a:r>
              <a:rPr lang="en-US" sz="1100" dirty="0"/>
              <a:t> 1 1 1 1], </a:t>
            </a:r>
            <a:r>
              <a:rPr lang="en-US" sz="1100" dirty="0" smtClean="0"/>
              <a:t>4: </a:t>
            </a:r>
            <a:r>
              <a:rPr lang="en-US" sz="1100" dirty="0" err="1"/>
              <a:t>Agg</a:t>
            </a:r>
            <a:r>
              <a:rPr lang="en-US" sz="1100" dirty="0"/>
              <a:t> 120MHz [1 1 1 1 x </a:t>
            </a:r>
            <a:r>
              <a:rPr lang="en-US" sz="1100" dirty="0" err="1"/>
              <a:t>x</a:t>
            </a:r>
            <a:r>
              <a:rPr lang="en-US" sz="1100" dirty="0"/>
              <a:t> 1 1], </a:t>
            </a:r>
            <a:r>
              <a:rPr lang="en-US" sz="1100" dirty="0" smtClean="0"/>
              <a:t>5: </a:t>
            </a:r>
            <a:r>
              <a:rPr lang="en-US" sz="1100" dirty="0" err="1"/>
              <a:t>Agg</a:t>
            </a:r>
            <a:r>
              <a:rPr lang="en-US" sz="1100" dirty="0"/>
              <a:t> 120MHz [1 1 1 1 1 1 x x], </a:t>
            </a:r>
            <a:r>
              <a:rPr lang="en-US" sz="1100" dirty="0" smtClean="0"/>
              <a:t> 6: </a:t>
            </a:r>
            <a:r>
              <a:rPr lang="en-US" sz="1100" dirty="0" err="1"/>
              <a:t>Agg</a:t>
            </a:r>
            <a:r>
              <a:rPr lang="en-US" sz="1100" dirty="0"/>
              <a:t> 140MHz [x 1 1 1 1 1 1 1], </a:t>
            </a:r>
            <a:r>
              <a:rPr lang="en-US" sz="1100" dirty="0" smtClean="0"/>
              <a:t>7: </a:t>
            </a:r>
            <a:r>
              <a:rPr lang="en-US" sz="1100" dirty="0" err="1"/>
              <a:t>Agg</a:t>
            </a:r>
            <a:r>
              <a:rPr lang="en-US" sz="1100" dirty="0"/>
              <a:t> 140MHz [1 x 1 1 1 1 1 </a:t>
            </a:r>
            <a:r>
              <a:rPr lang="en-US" sz="1100" dirty="0" smtClean="0"/>
              <a:t>1], 8: </a:t>
            </a:r>
            <a:r>
              <a:rPr lang="en-US" sz="1100" dirty="0" err="1"/>
              <a:t>Agg</a:t>
            </a:r>
            <a:r>
              <a:rPr lang="en-US" sz="1100" dirty="0"/>
              <a:t> 140MHz [1 1 x 1 1 1 1 1], </a:t>
            </a:r>
            <a:r>
              <a:rPr lang="en-US" sz="1100" dirty="0" smtClean="0"/>
              <a:t>9: </a:t>
            </a:r>
            <a:r>
              <a:rPr lang="en-US" sz="1100" dirty="0" err="1"/>
              <a:t>Agg</a:t>
            </a:r>
            <a:r>
              <a:rPr lang="en-US" sz="1100" dirty="0"/>
              <a:t> 140MHz [1 1 1 x 1 1 1 1], </a:t>
            </a:r>
            <a:r>
              <a:rPr lang="en-US" sz="1100" dirty="0" smtClean="0"/>
              <a:t>10: </a:t>
            </a:r>
            <a:r>
              <a:rPr lang="en-US" sz="1100" dirty="0" err="1"/>
              <a:t>Agg</a:t>
            </a:r>
            <a:r>
              <a:rPr lang="en-US" sz="1100" dirty="0"/>
              <a:t> 140MHz [1 1 1 1 x 1 1 1], </a:t>
            </a:r>
            <a:r>
              <a:rPr lang="en-US" sz="1100" dirty="0" smtClean="0"/>
              <a:t>11: </a:t>
            </a:r>
            <a:r>
              <a:rPr lang="en-US" sz="1100" dirty="0" err="1"/>
              <a:t>Agg</a:t>
            </a:r>
            <a:r>
              <a:rPr lang="en-US" sz="1100" dirty="0"/>
              <a:t> 140MHz [1 1 1 1 1 x 1 1], </a:t>
            </a:r>
            <a:r>
              <a:rPr lang="en-US" sz="1100" dirty="0" smtClean="0"/>
              <a:t>12: </a:t>
            </a:r>
            <a:r>
              <a:rPr lang="en-US" sz="1100" dirty="0" err="1"/>
              <a:t>Agg</a:t>
            </a:r>
            <a:r>
              <a:rPr lang="en-US" sz="1100" dirty="0"/>
              <a:t> 140MHz [1 1 1 1 1 1 x 1], </a:t>
            </a:r>
            <a:r>
              <a:rPr lang="en-US" sz="1100" dirty="0" smtClean="0"/>
              <a:t>13: </a:t>
            </a:r>
            <a:r>
              <a:rPr lang="en-US" sz="1100" dirty="0" err="1"/>
              <a:t>Agg</a:t>
            </a:r>
            <a:r>
              <a:rPr lang="en-US" sz="1100" dirty="0"/>
              <a:t> 140MHz [1 1 1 1 1 1 1 x], </a:t>
            </a:r>
          </a:p>
          <a:p>
            <a:pPr lvl="1"/>
            <a:r>
              <a:rPr lang="en-US" sz="1100" dirty="0" smtClean="0"/>
              <a:t>240MHz </a:t>
            </a:r>
            <a:r>
              <a:rPr lang="en-US" sz="1100" dirty="0"/>
              <a:t>1: No puncturing, </a:t>
            </a:r>
            <a:r>
              <a:rPr lang="en-US" sz="1100" dirty="0" smtClean="0"/>
              <a:t>2: </a:t>
            </a:r>
            <a:r>
              <a:rPr lang="en-US" sz="1100" dirty="0" err="1"/>
              <a:t>Agg</a:t>
            </a:r>
            <a:r>
              <a:rPr lang="en-US" sz="1100" dirty="0"/>
              <a:t> 160MHz [1 1 1 1 x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1 1 1 1], </a:t>
            </a:r>
            <a:r>
              <a:rPr lang="en-US" sz="1100" dirty="0" smtClean="0"/>
              <a:t>3: </a:t>
            </a:r>
            <a:r>
              <a:rPr lang="en-US" sz="1100" dirty="0" err="1"/>
              <a:t>Agg</a:t>
            </a:r>
            <a:r>
              <a:rPr lang="en-US" sz="1100" dirty="0"/>
              <a:t> 160MHz [1 1 1 1 1 1 1 1 x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x</a:t>
            </a:r>
            <a:r>
              <a:rPr lang="en-US" sz="1100" dirty="0" smtClean="0"/>
              <a:t>], 4: </a:t>
            </a:r>
            <a:r>
              <a:rPr lang="en-US" sz="1100" dirty="0" err="1"/>
              <a:t>Agg</a:t>
            </a:r>
            <a:r>
              <a:rPr lang="en-US" sz="1100" dirty="0"/>
              <a:t> 200MHz [x </a:t>
            </a:r>
            <a:r>
              <a:rPr lang="en-US" sz="1100" dirty="0" err="1"/>
              <a:t>x</a:t>
            </a:r>
            <a:r>
              <a:rPr lang="en-US" sz="1100" dirty="0"/>
              <a:t> 1 1 1 1 1 1 1 1 1 1], </a:t>
            </a:r>
            <a:r>
              <a:rPr lang="en-US" sz="1100" dirty="0" smtClean="0"/>
              <a:t>5: </a:t>
            </a:r>
            <a:r>
              <a:rPr lang="en-US" sz="1100" dirty="0" err="1"/>
              <a:t>Agg</a:t>
            </a:r>
            <a:r>
              <a:rPr lang="en-US" sz="1100" dirty="0"/>
              <a:t> 200MHz [1 1 x </a:t>
            </a:r>
            <a:r>
              <a:rPr lang="en-US" sz="1100" dirty="0" err="1"/>
              <a:t>x</a:t>
            </a:r>
            <a:r>
              <a:rPr lang="en-US" sz="1100" dirty="0"/>
              <a:t> 1 1 1 1 1 1 1 1], </a:t>
            </a:r>
            <a:r>
              <a:rPr lang="en-US" sz="1100" dirty="0" smtClean="0"/>
              <a:t>6: </a:t>
            </a:r>
            <a:r>
              <a:rPr lang="en-US" sz="1100" dirty="0" err="1"/>
              <a:t>Agg</a:t>
            </a:r>
            <a:r>
              <a:rPr lang="en-US" sz="1100" dirty="0"/>
              <a:t> 200MHz [1 1 1 1 x </a:t>
            </a:r>
            <a:r>
              <a:rPr lang="en-US" sz="1100" dirty="0" err="1"/>
              <a:t>x</a:t>
            </a:r>
            <a:r>
              <a:rPr lang="en-US" sz="1100" dirty="0"/>
              <a:t> 1 1 1 1 1 1], </a:t>
            </a:r>
            <a:r>
              <a:rPr lang="en-US" sz="1100" dirty="0" smtClean="0"/>
              <a:t>7: </a:t>
            </a:r>
            <a:r>
              <a:rPr lang="en-US" sz="1100" dirty="0" err="1"/>
              <a:t>Agg</a:t>
            </a:r>
            <a:r>
              <a:rPr lang="en-US" sz="1100" dirty="0"/>
              <a:t> 200MHz [1 1 1 1 1 1 x </a:t>
            </a:r>
            <a:r>
              <a:rPr lang="en-US" sz="1100" dirty="0" err="1"/>
              <a:t>x</a:t>
            </a:r>
            <a:r>
              <a:rPr lang="en-US" sz="1100" dirty="0"/>
              <a:t> 1 1 1 1], </a:t>
            </a:r>
            <a:r>
              <a:rPr lang="en-US" sz="1100" dirty="0" smtClean="0"/>
              <a:t>8: </a:t>
            </a:r>
            <a:r>
              <a:rPr lang="en-US" sz="1100" dirty="0" err="1"/>
              <a:t>Agg</a:t>
            </a:r>
            <a:r>
              <a:rPr lang="en-US" sz="1100" dirty="0"/>
              <a:t> 200MHz [1 1 1 1 1 1 1 1 x </a:t>
            </a:r>
            <a:r>
              <a:rPr lang="en-US" sz="1100" dirty="0" err="1"/>
              <a:t>x</a:t>
            </a:r>
            <a:r>
              <a:rPr lang="en-US" sz="1100" dirty="0"/>
              <a:t> 1 1], </a:t>
            </a:r>
            <a:r>
              <a:rPr lang="en-US" sz="1100" dirty="0" smtClean="0"/>
              <a:t>9: </a:t>
            </a:r>
            <a:r>
              <a:rPr lang="en-US" sz="1100" dirty="0" err="1"/>
              <a:t>Agg</a:t>
            </a:r>
            <a:r>
              <a:rPr lang="en-US" sz="1100" dirty="0"/>
              <a:t> 200MHz [1 1 1 1 1 1 1 1 1 1 x x], </a:t>
            </a:r>
          </a:p>
          <a:p>
            <a:pPr lvl="1"/>
            <a:r>
              <a:rPr lang="en-US" sz="1100" dirty="0" smtClean="0"/>
              <a:t>360MHz </a:t>
            </a:r>
            <a:r>
              <a:rPr lang="en-US" sz="1100" dirty="0"/>
              <a:t>1: No puncturing, </a:t>
            </a:r>
            <a:r>
              <a:rPr lang="en-US" sz="1100" dirty="0" smtClean="0"/>
              <a:t>2: </a:t>
            </a:r>
            <a:r>
              <a:rPr lang="en-US" sz="1100" dirty="0" err="1"/>
              <a:t>Agg</a:t>
            </a:r>
            <a:r>
              <a:rPr lang="en-US" sz="1100" dirty="0"/>
              <a:t> 240MHz [1 1 1 1 x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1 1 1 1 1 1 1 1], </a:t>
            </a:r>
            <a:r>
              <a:rPr lang="en-US" sz="1100" dirty="0" smtClean="0"/>
              <a:t>3: </a:t>
            </a:r>
            <a:r>
              <a:rPr lang="en-US" sz="1100" dirty="0" err="1"/>
              <a:t>Agg</a:t>
            </a:r>
            <a:r>
              <a:rPr lang="en-US" sz="1100" dirty="0"/>
              <a:t> 240MHz [1 1 1 1 1 1 1 1 x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1 1 1 1], </a:t>
            </a:r>
            <a:r>
              <a:rPr lang="en-US" sz="1100" dirty="0" smtClean="0"/>
              <a:t>4: </a:t>
            </a:r>
            <a:r>
              <a:rPr lang="en-US" sz="1100" dirty="0" err="1"/>
              <a:t>Agg</a:t>
            </a:r>
            <a:r>
              <a:rPr lang="en-US" sz="1100" dirty="0"/>
              <a:t> 240MHz [1 1 1 1 1 1 1 1 1 1 1 1 x </a:t>
            </a:r>
            <a:r>
              <a:rPr lang="en-US" sz="1100" dirty="0" err="1"/>
              <a:t>x</a:t>
            </a:r>
            <a:r>
              <a:rPr lang="en-US" sz="1100" dirty="0"/>
              <a:t> </a:t>
            </a:r>
            <a:r>
              <a:rPr lang="en-US" sz="1100" dirty="0" err="1"/>
              <a:t>x</a:t>
            </a:r>
            <a:r>
              <a:rPr lang="en-US" sz="1100" dirty="0"/>
              <a:t> x], </a:t>
            </a:r>
            <a:r>
              <a:rPr lang="en-US" sz="1100" dirty="0" smtClean="0"/>
              <a:t>5: </a:t>
            </a:r>
            <a:r>
              <a:rPr lang="en-US" sz="1100" dirty="0" err="1"/>
              <a:t>Agg</a:t>
            </a:r>
            <a:r>
              <a:rPr lang="en-US" sz="1100" dirty="0"/>
              <a:t> 280MHz [x </a:t>
            </a:r>
            <a:r>
              <a:rPr lang="en-US" sz="1100" dirty="0" err="1"/>
              <a:t>x</a:t>
            </a:r>
            <a:r>
              <a:rPr lang="en-US" sz="1100" dirty="0"/>
              <a:t> 1 1 1 1 1 1 1 1 1 1 1 1 1 1], </a:t>
            </a:r>
            <a:r>
              <a:rPr lang="en-US" sz="1100" dirty="0" smtClean="0"/>
              <a:t>6: </a:t>
            </a:r>
            <a:r>
              <a:rPr lang="en-US" sz="1100" dirty="0" err="1"/>
              <a:t>Agg</a:t>
            </a:r>
            <a:r>
              <a:rPr lang="en-US" sz="1100" dirty="0"/>
              <a:t> 280MHz [1 1 x </a:t>
            </a:r>
            <a:r>
              <a:rPr lang="en-US" sz="1100" dirty="0" err="1"/>
              <a:t>x</a:t>
            </a:r>
            <a:r>
              <a:rPr lang="en-US" sz="1100" dirty="0"/>
              <a:t> 1 1 1 1 1 1 1 1 1 1 1 1], </a:t>
            </a:r>
            <a:r>
              <a:rPr lang="en-US" sz="1100" dirty="0" smtClean="0"/>
              <a:t>7: </a:t>
            </a:r>
            <a:r>
              <a:rPr lang="en-US" sz="1100" dirty="0" err="1"/>
              <a:t>Agg</a:t>
            </a:r>
            <a:r>
              <a:rPr lang="en-US" sz="1100" dirty="0"/>
              <a:t> 280MHz [1 1 1 1 x </a:t>
            </a:r>
            <a:r>
              <a:rPr lang="en-US" sz="1100" dirty="0" err="1"/>
              <a:t>x</a:t>
            </a:r>
            <a:r>
              <a:rPr lang="en-US" sz="1100" dirty="0"/>
              <a:t> 1 1 1 1 1 1 1 1 1 1], </a:t>
            </a:r>
            <a:r>
              <a:rPr lang="en-US" sz="1100" dirty="0" smtClean="0"/>
              <a:t>8: </a:t>
            </a:r>
            <a:r>
              <a:rPr lang="en-US" sz="1100" dirty="0" err="1"/>
              <a:t>Agg</a:t>
            </a:r>
            <a:r>
              <a:rPr lang="en-US" sz="1100" dirty="0"/>
              <a:t> 280MHz [1 1 1 1 1 1 x </a:t>
            </a:r>
            <a:r>
              <a:rPr lang="en-US" sz="1100" dirty="0" err="1"/>
              <a:t>x</a:t>
            </a:r>
            <a:r>
              <a:rPr lang="en-US" sz="1100" dirty="0"/>
              <a:t> 1 1 1 1 1 1 1 1], </a:t>
            </a:r>
            <a:r>
              <a:rPr lang="en-US" sz="1100" dirty="0" smtClean="0"/>
              <a:t>9: </a:t>
            </a:r>
            <a:r>
              <a:rPr lang="en-US" sz="1100" dirty="0" err="1"/>
              <a:t>Agg</a:t>
            </a:r>
            <a:r>
              <a:rPr lang="en-US" sz="1100" dirty="0"/>
              <a:t> 280MHz [1 1 1 1 1 1 1 1 x </a:t>
            </a:r>
            <a:r>
              <a:rPr lang="en-US" sz="1100" dirty="0" err="1"/>
              <a:t>x</a:t>
            </a:r>
            <a:r>
              <a:rPr lang="en-US" sz="1100" dirty="0"/>
              <a:t> 1 1 1 1 1 1], </a:t>
            </a:r>
            <a:r>
              <a:rPr lang="en-US" sz="1100" dirty="0" smtClean="0"/>
              <a:t>10: </a:t>
            </a:r>
            <a:r>
              <a:rPr lang="en-US" sz="1100" dirty="0" err="1"/>
              <a:t>Agg</a:t>
            </a:r>
            <a:r>
              <a:rPr lang="en-US" sz="1100" dirty="0"/>
              <a:t> 280MHz [1 1 1 1 1 1 1 1 1 1 x </a:t>
            </a:r>
            <a:r>
              <a:rPr lang="en-US" sz="1100" dirty="0" err="1"/>
              <a:t>x</a:t>
            </a:r>
            <a:r>
              <a:rPr lang="en-US" sz="1100" dirty="0"/>
              <a:t> 1 1 1 1], </a:t>
            </a:r>
            <a:r>
              <a:rPr lang="en-US" sz="1100" dirty="0" smtClean="0"/>
              <a:t>11: </a:t>
            </a:r>
            <a:r>
              <a:rPr lang="en-US" sz="1100" dirty="0" err="1"/>
              <a:t>Agg</a:t>
            </a:r>
            <a:r>
              <a:rPr lang="en-US" sz="1100" dirty="0"/>
              <a:t> 280MHz [1 1 1 1 1 1 1 1 1 1 1 1 x </a:t>
            </a:r>
            <a:r>
              <a:rPr lang="en-US" sz="1100" dirty="0" err="1"/>
              <a:t>x</a:t>
            </a:r>
            <a:r>
              <a:rPr lang="en-US" sz="1100" dirty="0"/>
              <a:t> 1 1], </a:t>
            </a:r>
            <a:r>
              <a:rPr lang="en-US" sz="1100" dirty="0" smtClean="0"/>
              <a:t>12</a:t>
            </a:r>
            <a:r>
              <a:rPr lang="en-GB" sz="1100" dirty="0" smtClean="0"/>
              <a:t>: </a:t>
            </a:r>
            <a:r>
              <a:rPr lang="en-GB" sz="1100" dirty="0" err="1"/>
              <a:t>Agg</a:t>
            </a:r>
            <a:r>
              <a:rPr lang="en-GB" sz="1100" dirty="0"/>
              <a:t> 280MHz [1 1 1 1 1 1 1 1 1 1 1 1 1 1 x x]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88952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During the 04/09/2020 PHY conference call, following SPs were run [1]</a:t>
            </a:r>
          </a:p>
          <a:p>
            <a:pPr lvl="1"/>
            <a:r>
              <a:rPr lang="en-US" dirty="0"/>
              <a:t>Do you support that U-SIG in each 80MHz shall carry puncturing channel info for </a:t>
            </a:r>
            <a:r>
              <a:rPr lang="en-US" dirty="0">
                <a:solidFill>
                  <a:srgbClr val="FF0000"/>
                </a:solidFill>
              </a:rPr>
              <a:t>at-least the specific 80MHz where it is transmitted</a:t>
            </a:r>
            <a:r>
              <a:rPr lang="en-US" dirty="0"/>
              <a:t>?</a:t>
            </a:r>
            <a:endParaRPr lang="en-US" b="0" dirty="0"/>
          </a:p>
          <a:p>
            <a:pPr lvl="2"/>
            <a:r>
              <a:rPr lang="en-US" b="0" dirty="0" smtClean="0"/>
              <a:t>Whether </a:t>
            </a:r>
            <a:r>
              <a:rPr lang="en-US" b="0" dirty="0"/>
              <a:t>BW/Puncturing info can be different for different 80MHz is TBD</a:t>
            </a:r>
          </a:p>
          <a:p>
            <a:pPr lvl="2"/>
            <a:r>
              <a:rPr lang="en-US" b="0" dirty="0" smtClean="0"/>
              <a:t>Whether </a:t>
            </a:r>
            <a:r>
              <a:rPr lang="en-US" b="0" dirty="0"/>
              <a:t>BW and puncturing info bits in U-SIG are carried as a combined or a separate field is </a:t>
            </a:r>
            <a:r>
              <a:rPr lang="en-US" b="0" dirty="0" smtClean="0"/>
              <a:t>TBD</a:t>
            </a:r>
          </a:p>
          <a:p>
            <a:pPr lvl="2"/>
            <a:r>
              <a:rPr lang="en-US" dirty="0" smtClean="0"/>
              <a:t>Y/N/A: 42/9/6</a:t>
            </a:r>
          </a:p>
          <a:p>
            <a:pPr lvl="1"/>
            <a:r>
              <a:rPr lang="en-US" dirty="0" smtClean="0"/>
              <a:t>Do </a:t>
            </a:r>
            <a:r>
              <a:rPr lang="en-US" dirty="0"/>
              <a:t>you agree that </a:t>
            </a:r>
            <a:r>
              <a:rPr lang="en-US" dirty="0">
                <a:solidFill>
                  <a:srgbClr val="FF0000"/>
                </a:solidFill>
              </a:rPr>
              <a:t>a subfield </a:t>
            </a:r>
            <a:r>
              <a:rPr lang="en-US" dirty="0" smtClean="0">
                <a:solidFill>
                  <a:srgbClr val="FF0000"/>
                </a:solidFill>
              </a:rPr>
              <a:t>for </a:t>
            </a:r>
            <a:r>
              <a:rPr lang="en-US" dirty="0">
                <a:solidFill>
                  <a:srgbClr val="FF0000"/>
                </a:solidFill>
              </a:rPr>
              <a:t>preamble puncturing pattern information separate from the BW field </a:t>
            </a:r>
            <a:r>
              <a:rPr lang="en-US" dirty="0"/>
              <a:t>is included in U-SIG and/or EHT-SIG for the 11be PPDU transmitted to a single user</a:t>
            </a:r>
            <a:r>
              <a:rPr lang="en-US" dirty="0" smtClean="0"/>
              <a:t>?</a:t>
            </a:r>
          </a:p>
          <a:p>
            <a:pPr lvl="2"/>
            <a:r>
              <a:rPr lang="en-US" b="0" dirty="0" smtClean="0"/>
              <a:t>Y/N/A: 36/4/14</a:t>
            </a:r>
          </a:p>
          <a:p>
            <a:pPr lvl="1"/>
            <a:r>
              <a:rPr lang="en-US" dirty="0" smtClean="0"/>
              <a:t>Which </a:t>
            </a:r>
            <a:r>
              <a:rPr lang="en-US" dirty="0"/>
              <a:t>option do you prefer to configure the preamble puncturing information for transmission to a single user? </a:t>
            </a:r>
          </a:p>
          <a:p>
            <a:pPr lvl="2"/>
            <a:r>
              <a:rPr lang="en-US" dirty="0" smtClean="0"/>
              <a:t>Approach</a:t>
            </a:r>
            <a:r>
              <a:rPr lang="en-US" dirty="0"/>
              <a:t>. 1 : BW field includes some puncturing </a:t>
            </a:r>
            <a:r>
              <a:rPr lang="en-US" dirty="0" smtClean="0"/>
              <a:t>information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Approach. 2 </a:t>
            </a:r>
            <a:r>
              <a:rPr lang="en-US" dirty="0">
                <a:solidFill>
                  <a:srgbClr val="FF0000"/>
                </a:solidFill>
              </a:rPr>
              <a:t>: BW field doesn’t include puncturing information. Puncturing information is a separate field. 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Approach. 1/Approach. 2/Abs: 17/30/10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4420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From those SPs, below seems got most support</a:t>
            </a:r>
          </a:p>
          <a:p>
            <a:pPr lvl="1"/>
            <a:r>
              <a:rPr lang="en-US" dirty="0" smtClean="0"/>
              <a:t>Separate BW and puncturing information</a:t>
            </a:r>
          </a:p>
          <a:p>
            <a:pPr lvl="1"/>
            <a:r>
              <a:rPr lang="en-US" dirty="0" smtClean="0"/>
              <a:t>Inform puncturing information of at-least </a:t>
            </a:r>
            <a:r>
              <a:rPr lang="en-US" dirty="0"/>
              <a:t>the specific 80MHz where it is </a:t>
            </a:r>
            <a:r>
              <a:rPr lang="en-US" dirty="0" smtClean="0"/>
              <a:t>transmitted in the U-SIG</a:t>
            </a:r>
          </a:p>
          <a:p>
            <a:pPr lvl="1"/>
            <a:endParaRPr lang="en-US" dirty="0"/>
          </a:p>
          <a:p>
            <a:r>
              <a:rPr lang="en-US" dirty="0" smtClean="0"/>
              <a:t>In this contribution, we listed potential options for bandwidth and puncturing information based on above assumptions</a:t>
            </a:r>
          </a:p>
          <a:p>
            <a:endParaRPr lang="en-US" dirty="0" smtClean="0"/>
          </a:p>
          <a:p>
            <a:r>
              <a:rPr lang="en-US" dirty="0" smtClean="0"/>
              <a:t>All options assume 3 bit BW field in U-SIG </a:t>
            </a:r>
            <a:r>
              <a:rPr lang="en-US" dirty="0"/>
              <a:t>to inform BW only</a:t>
            </a:r>
          </a:p>
          <a:p>
            <a:pPr lvl="1"/>
            <a:r>
              <a:rPr lang="en-US" dirty="0"/>
              <a:t>6 cases: 20/40/80/160 or 80+80/240 or 160+80/320 or 160+160 </a:t>
            </a:r>
            <a:r>
              <a:rPr lang="en-US" dirty="0" smtClean="0"/>
              <a:t>MHz</a:t>
            </a:r>
          </a:p>
          <a:p>
            <a:pPr lvl="1"/>
            <a:r>
              <a:rPr lang="en-US" dirty="0" smtClean="0"/>
              <a:t>2 cases are reserved for future extension </a:t>
            </a:r>
          </a:p>
          <a:p>
            <a:pPr lvl="1"/>
            <a:r>
              <a:rPr lang="en-US" dirty="0" smtClean="0"/>
              <a:t>Note: 320MHz is already quite wide. If it is wider, then we need to follow UWB regulation.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501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Option 1: </a:t>
            </a:r>
            <a:r>
              <a:rPr lang="en-US" dirty="0"/>
              <a:t>3 bit Puncturing Information in U-SIG to inform puncturing pattern for the 80MHz</a:t>
            </a:r>
          </a:p>
          <a:p>
            <a:pPr lvl="1"/>
            <a:r>
              <a:rPr lang="en-US" dirty="0" smtClean="0"/>
              <a:t>Total 7 cases</a:t>
            </a:r>
          </a:p>
          <a:p>
            <a:pPr lvl="1"/>
            <a:r>
              <a:rPr lang="en-US" dirty="0" smtClean="0"/>
              <a:t>Further puncturing information in EHT-SIG is needed for full bandwidth single user or multi user transmission</a:t>
            </a:r>
          </a:p>
          <a:p>
            <a:pPr lvl="1"/>
            <a:r>
              <a:rPr lang="en-US" dirty="0" smtClean="0"/>
              <a:t>In case of OFDMA, resource allocation information should be enough (by not allocating resources in punctured </a:t>
            </a:r>
            <a:r>
              <a:rPr lang="en-US" dirty="0" err="1" smtClean="0"/>
              <a:t>subchannels</a:t>
            </a:r>
            <a:r>
              <a:rPr lang="en-US" dirty="0" smtClean="0"/>
              <a:t>) </a:t>
            </a:r>
            <a:endParaRPr lang="en-US" dirty="0"/>
          </a:p>
          <a:p>
            <a:r>
              <a:rPr lang="en-US" dirty="0" smtClean="0"/>
              <a:t>Option2: 4 </a:t>
            </a:r>
            <a:r>
              <a:rPr lang="en-US" dirty="0"/>
              <a:t>bit Puncturing Information in U-SIG to inform puncturing pattern for the entire bandwidth</a:t>
            </a:r>
          </a:p>
          <a:p>
            <a:pPr lvl="1"/>
            <a:r>
              <a:rPr lang="en-US" dirty="0" smtClean="0"/>
              <a:t>Maximum </a:t>
            </a:r>
            <a:r>
              <a:rPr lang="en-US" dirty="0" smtClean="0"/>
              <a:t>13 </a:t>
            </a:r>
            <a:r>
              <a:rPr lang="en-US" dirty="0" smtClean="0"/>
              <a:t>case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See appendix for detail information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80254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1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Puncturing Pattern of [1 1 x </a:t>
            </a:r>
            <a:r>
              <a:rPr lang="en-US" dirty="0" err="1" smtClean="0"/>
              <a:t>x</a:t>
            </a:r>
            <a:r>
              <a:rPr lang="en-US" dirty="0" smtClean="0"/>
              <a:t> 1 1 1 1] </a:t>
            </a:r>
          </a:p>
          <a:p>
            <a:r>
              <a:rPr lang="en-US" dirty="0" smtClean="0"/>
              <a:t>U-SIG to inform each</a:t>
            </a:r>
          </a:p>
          <a:p>
            <a:pPr marL="0" indent="0">
              <a:buNone/>
            </a:pPr>
            <a:r>
              <a:rPr lang="en-US" dirty="0" smtClean="0"/>
              <a:t>    80MHz puncturing </a:t>
            </a:r>
          </a:p>
          <a:p>
            <a:pPr marL="0" indent="0">
              <a:buNone/>
            </a:pPr>
            <a:r>
              <a:rPr lang="en-US" dirty="0" smtClean="0"/>
              <a:t>    information</a:t>
            </a:r>
          </a:p>
          <a:p>
            <a:r>
              <a:rPr lang="en-US" dirty="0" smtClean="0"/>
              <a:t>EHT-SIG to further </a:t>
            </a:r>
          </a:p>
          <a:p>
            <a:pPr marL="0" indent="0">
              <a:buNone/>
            </a:pPr>
            <a:r>
              <a:rPr lang="en-US" dirty="0" smtClean="0"/>
              <a:t>    inform other 80MHz </a:t>
            </a:r>
          </a:p>
          <a:p>
            <a:pPr marL="0" indent="0">
              <a:buNone/>
            </a:pPr>
            <a:r>
              <a:rPr lang="en-US" dirty="0" smtClean="0"/>
              <a:t>    segments puncturing </a:t>
            </a:r>
          </a:p>
          <a:p>
            <a:pPr marL="0" indent="0">
              <a:buNone/>
            </a:pPr>
            <a:r>
              <a:rPr lang="en-US" dirty="0" smtClean="0"/>
              <a:t>    information in case of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full bandwidth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transmission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grpSp>
        <p:nvGrpSpPr>
          <p:cNvPr id="48" name="Group 47"/>
          <p:cNvGrpSpPr/>
          <p:nvPr/>
        </p:nvGrpSpPr>
        <p:grpSpPr>
          <a:xfrm>
            <a:off x="4257675" y="2743200"/>
            <a:ext cx="4886325" cy="3401199"/>
            <a:chOff x="4257675" y="2743200"/>
            <a:chExt cx="4886325" cy="3401199"/>
          </a:xfrm>
        </p:grpSpPr>
        <p:sp>
          <p:nvSpPr>
            <p:cNvPr id="7" name="Rectangle 6"/>
            <p:cNvSpPr/>
            <p:nvPr/>
          </p:nvSpPr>
          <p:spPr bwMode="auto">
            <a:xfrm>
              <a:off x="4257675" y="2743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257675" y="3124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257675" y="3505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257675" y="3886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4257675" y="4267200"/>
              <a:ext cx="1143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257675" y="4648200"/>
              <a:ext cx="1143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257675" y="5029200"/>
              <a:ext cx="1143000" cy="3810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257675" y="5410200"/>
              <a:ext cx="1143000" cy="3810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257675" y="2817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257675" y="3198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257675" y="3579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57675" y="3960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57675" y="5103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57675" y="5484168"/>
              <a:ext cx="1143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/>
                <a:t>PuncInfo</a:t>
              </a:r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400675" y="2743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400675" y="3124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400675" y="3505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400675" y="3886200"/>
              <a:ext cx="11430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400675" y="4267200"/>
              <a:ext cx="1143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400675" y="4648200"/>
              <a:ext cx="1143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5400675" y="5029200"/>
              <a:ext cx="1143000" cy="3810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400675" y="5410200"/>
              <a:ext cx="1143000" cy="3810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400675" y="5029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400675" y="5410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1 1]</a:t>
              </a:r>
              <a:endParaRPr lang="en-US" sz="9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400675" y="3886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400675" y="3505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400675" y="3124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400675" y="27432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Further </a:t>
              </a:r>
              <a:r>
                <a:rPr lang="en-US" sz="900" dirty="0" err="1" smtClean="0"/>
                <a:t>PuncInfo</a:t>
              </a:r>
              <a:endParaRPr lang="en-US" sz="900" dirty="0" smtClean="0"/>
            </a:p>
            <a:p>
              <a:pPr algn="ctr"/>
              <a:r>
                <a:rPr lang="en-US" sz="900" dirty="0" smtClean="0"/>
                <a:t>=[1 1 x x]</a:t>
              </a:r>
              <a:endParaRPr lang="en-US" sz="9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486275" y="5867400"/>
              <a:ext cx="6700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U-SIG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553076" y="5867400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EHT-SIG</a:t>
              </a:r>
              <a:endParaRPr lang="en-US" dirty="0"/>
            </a:p>
          </p:txBody>
        </p:sp>
        <p:sp>
          <p:nvSpPr>
            <p:cNvPr id="42" name="Right Brace 41"/>
            <p:cNvSpPr/>
            <p:nvPr/>
          </p:nvSpPr>
          <p:spPr bwMode="auto">
            <a:xfrm>
              <a:off x="6619875" y="4267200"/>
              <a:ext cx="76200" cy="762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780742" y="4419600"/>
              <a:ext cx="9821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Punctured </a:t>
              </a:r>
            </a:p>
            <a:p>
              <a:r>
                <a:rPr lang="en-US" dirty="0" err="1" smtClean="0"/>
                <a:t>subchannels</a:t>
              </a:r>
              <a:endParaRPr lang="en-US" dirty="0"/>
            </a:p>
          </p:txBody>
        </p:sp>
        <p:sp>
          <p:nvSpPr>
            <p:cNvPr id="44" name="Right Brace 43"/>
            <p:cNvSpPr/>
            <p:nvPr/>
          </p:nvSpPr>
          <p:spPr bwMode="auto">
            <a:xfrm>
              <a:off x="7915275" y="2743200"/>
              <a:ext cx="76200" cy="14478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991475" y="3327402"/>
              <a:ext cx="11525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Upper 80MHz</a:t>
              </a:r>
              <a:endParaRPr lang="en-US" dirty="0"/>
            </a:p>
          </p:txBody>
        </p:sp>
        <p:sp>
          <p:nvSpPr>
            <p:cNvPr id="46" name="Right Brace 45"/>
            <p:cNvSpPr/>
            <p:nvPr/>
          </p:nvSpPr>
          <p:spPr bwMode="auto">
            <a:xfrm>
              <a:off x="7914217" y="4267200"/>
              <a:ext cx="76200" cy="14478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990417" y="4851402"/>
              <a:ext cx="11525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Lower 80MHz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41400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Puncturing Pattern of [1 1 x </a:t>
            </a:r>
            <a:r>
              <a:rPr lang="en-US" dirty="0" err="1" smtClean="0"/>
              <a:t>x</a:t>
            </a:r>
            <a:r>
              <a:rPr lang="en-US" dirty="0" smtClean="0"/>
              <a:t> 1 1 1 1] </a:t>
            </a:r>
          </a:p>
          <a:p>
            <a:r>
              <a:rPr lang="en-US" dirty="0" smtClean="0"/>
              <a:t>U-SIG to inform entire</a:t>
            </a:r>
          </a:p>
          <a:p>
            <a:pPr marL="0" indent="0">
              <a:buNone/>
            </a:pPr>
            <a:r>
              <a:rPr lang="en-US" dirty="0" smtClean="0"/>
              <a:t>    BW puncturing information,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e.g. first four is for current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80MHz, and remaining is for</a:t>
            </a:r>
          </a:p>
          <a:p>
            <a:pPr marL="0" indent="0">
              <a:buNone/>
            </a:pPr>
            <a:r>
              <a:rPr lang="en-US" dirty="0" smtClean="0"/>
              <a:t>    other 80MHz</a:t>
            </a:r>
          </a:p>
          <a:p>
            <a:r>
              <a:rPr lang="en-US" dirty="0" smtClean="0"/>
              <a:t>No further information in</a:t>
            </a:r>
          </a:p>
          <a:p>
            <a:pPr marL="0" indent="0">
              <a:buNone/>
            </a:pPr>
            <a:r>
              <a:rPr lang="en-US" dirty="0" smtClean="0"/>
              <a:t>    EHT-SIG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410200" y="27432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10200" y="31242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410200" y="35052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410200" y="38862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410200" y="4267200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410200" y="4648200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410200" y="5029200"/>
            <a:ext cx="1143000" cy="381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410200" y="5410200"/>
            <a:ext cx="1143000" cy="381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02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1 1 </a:t>
            </a:r>
          </a:p>
          <a:p>
            <a:pPr algn="ctr"/>
            <a:r>
              <a:rPr lang="en-US" sz="900" dirty="0" smtClean="0"/>
              <a:t>                   1 1 x x]</a:t>
            </a:r>
            <a:endParaRPr lang="en-US" sz="900" dirty="0"/>
          </a:p>
        </p:txBody>
      </p:sp>
      <p:sp>
        <p:nvSpPr>
          <p:cNvPr id="40" name="TextBox 39"/>
          <p:cNvSpPr txBox="1"/>
          <p:nvPr/>
        </p:nvSpPr>
        <p:spPr>
          <a:xfrm>
            <a:off x="5638800" y="5867400"/>
            <a:ext cx="670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U-SIG</a:t>
            </a:r>
            <a:endParaRPr lang="en-US" dirty="0"/>
          </a:p>
        </p:txBody>
      </p:sp>
      <p:sp>
        <p:nvSpPr>
          <p:cNvPr id="42" name="Right Brace 41"/>
          <p:cNvSpPr/>
          <p:nvPr/>
        </p:nvSpPr>
        <p:spPr bwMode="auto">
          <a:xfrm>
            <a:off x="6619875" y="4267200"/>
            <a:ext cx="76200" cy="762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780742" y="4419600"/>
            <a:ext cx="982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Punctured </a:t>
            </a:r>
          </a:p>
          <a:p>
            <a:r>
              <a:rPr lang="en-US" dirty="0" err="1" smtClean="0"/>
              <a:t>subchannels</a:t>
            </a:r>
            <a:endParaRPr lang="en-US" dirty="0"/>
          </a:p>
        </p:txBody>
      </p:sp>
      <p:sp>
        <p:nvSpPr>
          <p:cNvPr id="44" name="Right Brace 43"/>
          <p:cNvSpPr/>
          <p:nvPr/>
        </p:nvSpPr>
        <p:spPr bwMode="auto">
          <a:xfrm>
            <a:off x="7915275" y="2743200"/>
            <a:ext cx="76200" cy="1447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991475" y="3327402"/>
            <a:ext cx="1152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Upper 80MHz</a:t>
            </a:r>
            <a:endParaRPr lang="en-US" dirty="0"/>
          </a:p>
        </p:txBody>
      </p:sp>
      <p:sp>
        <p:nvSpPr>
          <p:cNvPr id="46" name="Right Brace 45"/>
          <p:cNvSpPr/>
          <p:nvPr/>
        </p:nvSpPr>
        <p:spPr bwMode="auto">
          <a:xfrm>
            <a:off x="7914217" y="4267200"/>
            <a:ext cx="76200" cy="1447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990417" y="4851402"/>
            <a:ext cx="1152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Lower 80MHz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419725" y="3124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1 1 </a:t>
            </a:r>
          </a:p>
          <a:p>
            <a:pPr algn="ctr"/>
            <a:r>
              <a:rPr lang="en-US" sz="900" dirty="0" smtClean="0"/>
              <a:t>                   1 1 x x]</a:t>
            </a:r>
            <a:endParaRPr lang="en-US" sz="900" dirty="0"/>
          </a:p>
        </p:txBody>
      </p:sp>
      <p:sp>
        <p:nvSpPr>
          <p:cNvPr id="50" name="TextBox 49"/>
          <p:cNvSpPr txBox="1"/>
          <p:nvPr/>
        </p:nvSpPr>
        <p:spPr>
          <a:xfrm>
            <a:off x="5419725" y="3516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1 1 </a:t>
            </a:r>
          </a:p>
          <a:p>
            <a:pPr algn="ctr"/>
            <a:r>
              <a:rPr lang="en-US" sz="900" dirty="0" smtClean="0"/>
              <a:t>                   1 1 x x]</a:t>
            </a:r>
            <a:endParaRPr lang="en-US" sz="900" dirty="0"/>
          </a:p>
        </p:txBody>
      </p:sp>
      <p:sp>
        <p:nvSpPr>
          <p:cNvPr id="51" name="TextBox 50"/>
          <p:cNvSpPr txBox="1"/>
          <p:nvPr/>
        </p:nvSpPr>
        <p:spPr>
          <a:xfrm>
            <a:off x="5419725" y="3897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1 1 </a:t>
            </a:r>
          </a:p>
          <a:p>
            <a:pPr algn="ctr"/>
            <a:r>
              <a:rPr lang="en-US" sz="900" dirty="0" smtClean="0"/>
              <a:t>                   1 1 x x]</a:t>
            </a:r>
            <a:endParaRPr lang="en-US" sz="900" dirty="0"/>
          </a:p>
        </p:txBody>
      </p:sp>
      <p:sp>
        <p:nvSpPr>
          <p:cNvPr id="52" name="TextBox 51"/>
          <p:cNvSpPr txBox="1"/>
          <p:nvPr/>
        </p:nvSpPr>
        <p:spPr>
          <a:xfrm>
            <a:off x="5419725" y="5029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x </a:t>
            </a:r>
            <a:r>
              <a:rPr lang="en-US" sz="900" dirty="0" err="1" smtClean="0"/>
              <a:t>x</a:t>
            </a:r>
            <a:r>
              <a:rPr lang="en-US" sz="900" dirty="0" smtClean="0"/>
              <a:t> </a:t>
            </a:r>
          </a:p>
          <a:p>
            <a:pPr algn="ctr"/>
            <a:r>
              <a:rPr lang="en-US" sz="900" dirty="0" smtClean="0"/>
              <a:t>                   1 1 1 1]</a:t>
            </a:r>
            <a:endParaRPr lang="en-US" sz="900" dirty="0"/>
          </a:p>
        </p:txBody>
      </p:sp>
      <p:sp>
        <p:nvSpPr>
          <p:cNvPr id="53" name="TextBox 52"/>
          <p:cNvSpPr txBox="1"/>
          <p:nvPr/>
        </p:nvSpPr>
        <p:spPr>
          <a:xfrm>
            <a:off x="5419725" y="5410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PuncInfo</a:t>
            </a:r>
            <a:r>
              <a:rPr lang="en-US" sz="900" dirty="0" smtClean="0"/>
              <a:t>=[1 1 x </a:t>
            </a:r>
            <a:r>
              <a:rPr lang="en-US" sz="900" dirty="0" err="1" smtClean="0"/>
              <a:t>x</a:t>
            </a:r>
            <a:r>
              <a:rPr lang="en-US" sz="900" dirty="0" smtClean="0"/>
              <a:t> </a:t>
            </a:r>
          </a:p>
          <a:p>
            <a:pPr algn="ctr"/>
            <a:r>
              <a:rPr lang="en-US" sz="900" dirty="0" smtClean="0"/>
              <a:t>                   1 1 1 1]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96742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presented two options for puncturing information</a:t>
            </a:r>
          </a:p>
          <a:p>
            <a:pPr lvl="1"/>
            <a:r>
              <a:rPr lang="en-US" dirty="0" smtClean="0"/>
              <a:t>Option </a:t>
            </a:r>
            <a:r>
              <a:rPr lang="en-US" dirty="0"/>
              <a:t>1: 3 bit Puncturing Information in U-SIG to inform puncturing pattern for the 80MHz</a:t>
            </a:r>
          </a:p>
          <a:p>
            <a:pPr lvl="1"/>
            <a:r>
              <a:rPr lang="en-US" dirty="0" smtClean="0"/>
              <a:t>Option 2</a:t>
            </a:r>
            <a:r>
              <a:rPr lang="en-US" dirty="0"/>
              <a:t>: 4 bit Puncturing Information in U-SIG to inform puncturing pattern for the entire bandwidth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96869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Which option do you prefer?</a:t>
            </a:r>
          </a:p>
          <a:p>
            <a:pPr lvl="1"/>
            <a:r>
              <a:rPr lang="en-US" dirty="0"/>
              <a:t>Option 1: 3 bit Puncturing Information in U-SIG to inform puncturing pattern for </a:t>
            </a:r>
            <a:r>
              <a:rPr lang="en-US" dirty="0" smtClean="0"/>
              <a:t>the </a:t>
            </a:r>
            <a:r>
              <a:rPr lang="en-US" dirty="0"/>
              <a:t>specific 80MHz where it is transmitted</a:t>
            </a:r>
          </a:p>
          <a:p>
            <a:pPr lvl="1"/>
            <a:r>
              <a:rPr lang="en-US" dirty="0" smtClean="0"/>
              <a:t>Option 2</a:t>
            </a:r>
            <a:r>
              <a:rPr lang="en-US" dirty="0"/>
              <a:t>: 4 bit Puncturing Information in U-SIG to inform puncturing pattern for the entire bandwidth</a:t>
            </a:r>
          </a:p>
          <a:p>
            <a:pPr lvl="0"/>
            <a:endParaRPr lang="en-US" sz="2400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5526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11-20/0587r1</a:t>
            </a:r>
            <a:r>
              <a:rPr lang="en-US" dirty="0"/>
              <a:t>, “Minutes 802.11 be PHY ad hoc Telephone Conferences, </a:t>
            </a:r>
            <a:r>
              <a:rPr lang="en-US" dirty="0" smtClean="0"/>
              <a:t>April 2020”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713722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135658</TotalTime>
  <Words>1530</Words>
  <Application>Microsoft Office PowerPoint</Application>
  <PresentationFormat>On-screen Show (4:3)</PresentationFormat>
  <Paragraphs>149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802-11-Submission</vt:lpstr>
      <vt:lpstr>Document</vt:lpstr>
      <vt:lpstr>Further Discussion on Bandwidth and Puncturing Information</vt:lpstr>
      <vt:lpstr>Introduction (1/2)</vt:lpstr>
      <vt:lpstr>Introduction (2/2)</vt:lpstr>
      <vt:lpstr>Potential Options</vt:lpstr>
      <vt:lpstr>Option 1 Examples</vt:lpstr>
      <vt:lpstr>Option 2 Examples</vt:lpstr>
      <vt:lpstr>Summary</vt:lpstr>
      <vt:lpstr>Straw Poll #1</vt:lpstr>
      <vt:lpstr>Reference</vt:lpstr>
      <vt:lpstr>Appendix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2131</cp:revision>
  <cp:lastPrinted>1998-02-10T13:28:06Z</cp:lastPrinted>
  <dcterms:created xsi:type="dcterms:W3CDTF">2007-05-21T21:00:37Z</dcterms:created>
  <dcterms:modified xsi:type="dcterms:W3CDTF">2020-04-16T13:56:39Z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