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327" r:id="rId3"/>
    <p:sldId id="305" r:id="rId4"/>
    <p:sldId id="307" r:id="rId5"/>
    <p:sldId id="290" r:id="rId6"/>
    <p:sldId id="308" r:id="rId7"/>
    <p:sldId id="309" r:id="rId8"/>
    <p:sldId id="315" r:id="rId9"/>
    <p:sldId id="317" r:id="rId10"/>
    <p:sldId id="312" r:id="rId11"/>
    <p:sldId id="318" r:id="rId12"/>
    <p:sldId id="313" r:id="rId13"/>
    <p:sldId id="328"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angdandan (2012)" initials="L(" lastIdx="0" clrIdx="0">
    <p:extLst>
      <p:ext uri="{19B8F6BF-5375-455C-9EA6-DF929625EA0E}">
        <p15:presenceInfo xmlns:p15="http://schemas.microsoft.com/office/powerpoint/2012/main" userId="S-1-5-21-147214757-305610072-1517763936-48546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2699"/>
    <a:srgbClr val="FFFFCC"/>
    <a:srgbClr val="B2E5FF"/>
    <a:srgbClr val="FFFF99"/>
    <a:srgbClr val="FF9999"/>
    <a:srgbClr val="99FF66"/>
    <a:srgbClr val="66FF33"/>
    <a:srgbClr val="66FF99"/>
    <a:srgbClr val="66CC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6424" autoAdjust="0"/>
  </p:normalViewPr>
  <p:slideViewPr>
    <p:cSldViewPr>
      <p:cViewPr varScale="1">
        <p:scale>
          <a:sx n="97" d="100"/>
          <a:sy n="97" d="100"/>
        </p:scale>
        <p:origin x="1644"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7" d="100"/>
          <a:sy n="87" d="100"/>
        </p:scale>
        <p:origin x="382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802.11-yy/xxxxr0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John Doe, Some Company</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3312938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802.11-yy/xxxxr0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John Doe, Some Company</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9046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802.11-yy/xxxxr0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John Doe, Some Company</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17723334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802.11-yy/xxxxr0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John Doe, Some Company</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528636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802.11-yy/xxxxr0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John Doe, Some Company</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1987379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2020</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a:t>
            </a:r>
            <a:r>
              <a:rPr lang="en-GB" dirty="0" err="1" smtClean="0"/>
              <a:t>etc</a:t>
            </a:r>
            <a:r>
              <a:rPr lang="en-GB" dirty="0" smtClean="0"/>
              <a:t>,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2020</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err="1" smtClean="0"/>
              <a:t>Dandan</a:t>
            </a:r>
            <a:r>
              <a:rPr lang="en-GB" baseline="0" dirty="0" smtClean="0"/>
              <a:t> Liang</a:t>
            </a:r>
            <a:r>
              <a:rPr lang="en-GB" dirty="0" smtClean="0"/>
              <a:t>, et al., Huawei Technologies</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smtClean="0"/>
              <a:t>2020</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smtClean="0"/>
              <a:t>2020</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smtClean="0"/>
              <a:t>2020</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smtClean="0"/>
              <a:t>2020</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smtClean="0"/>
              <a:t>2020</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2020</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2020</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2020</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802.11-20/0604r1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GB" dirty="0" smtClean="0"/>
              <a:t>New Parser Discussion in 11be</a:t>
            </a:r>
            <a:endParaRPr lang="en-GB" dirty="0"/>
          </a:p>
        </p:txBody>
      </p:sp>
      <p:sp>
        <p:nvSpPr>
          <p:cNvPr id="3074" name="Rectangle 2"/>
          <p:cNvSpPr>
            <a:spLocks noGrp="1" noChangeArrowheads="1"/>
          </p:cNvSpPr>
          <p:nvPr>
            <p:ph idx="1"/>
          </p:nvPr>
        </p:nvSpPr>
        <p:spPr/>
        <p:txBody>
          <a:bodyPr/>
          <a:lstStyle/>
          <a:p>
            <a:pPr algn="ctr"/>
            <a:r>
              <a:rPr lang="en-GB" dirty="0" smtClean="0"/>
              <a:t>Date: 2020-04</a:t>
            </a:r>
            <a:r>
              <a:rPr lang="en-US" altLang="zh-CN" dirty="0" smtClean="0"/>
              <a:t>-09</a:t>
            </a:r>
            <a:endParaRPr lang="en-GB"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1518758062"/>
              </p:ext>
            </p:extLst>
          </p:nvPr>
        </p:nvGraphicFramePr>
        <p:xfrm>
          <a:off x="1143000" y="2514600"/>
          <a:ext cx="6629400" cy="3794760"/>
        </p:xfrm>
        <a:graphic>
          <a:graphicData uri="http://schemas.openxmlformats.org/drawingml/2006/table">
            <a:tbl>
              <a:tblPr firstRow="1" bandRow="1">
                <a:tableStyleId>{C4B1156A-380E-4F78-BDF5-A606A8083BF9}</a:tableStyleId>
              </a:tblPr>
              <a:tblGrid>
                <a:gridCol w="1325880"/>
                <a:gridCol w="1325880"/>
                <a:gridCol w="1691642"/>
                <a:gridCol w="960118"/>
                <a:gridCol w="1325880"/>
              </a:tblGrid>
              <a:tr h="370840">
                <a:tc>
                  <a:txBody>
                    <a:bodyPr/>
                    <a:lstStyle/>
                    <a:p>
                      <a:r>
                        <a:rPr lang="en-US" sz="1600" dirty="0" smtClean="0"/>
                        <a:t>Name</a:t>
                      </a:r>
                      <a:endParaRPr lang="en-US" sz="1600" dirty="0"/>
                    </a:p>
                  </a:txBody>
                  <a:tcPr>
                    <a:solidFill>
                      <a:schemeClr val="bg1"/>
                    </a:solidFill>
                  </a:tcPr>
                </a:tc>
                <a:tc>
                  <a:txBody>
                    <a:bodyPr/>
                    <a:lstStyle/>
                    <a:p>
                      <a:r>
                        <a:rPr lang="en-US" sz="1600" dirty="0" smtClean="0"/>
                        <a:t>Affiliations</a:t>
                      </a:r>
                      <a:endParaRPr lang="en-US" sz="1600" dirty="0"/>
                    </a:p>
                  </a:txBody>
                  <a:tcPr>
                    <a:solidFill>
                      <a:schemeClr val="bg1"/>
                    </a:solidFill>
                  </a:tcPr>
                </a:tc>
                <a:tc>
                  <a:txBody>
                    <a:bodyPr/>
                    <a:lstStyle/>
                    <a:p>
                      <a:r>
                        <a:rPr lang="en-US" sz="1600" dirty="0" smtClean="0"/>
                        <a:t>Address</a:t>
                      </a:r>
                      <a:endParaRPr lang="en-US" sz="1600" dirty="0"/>
                    </a:p>
                  </a:txBody>
                  <a:tcPr>
                    <a:solidFill>
                      <a:schemeClr val="bg1"/>
                    </a:solidFill>
                  </a:tcPr>
                </a:tc>
                <a:tc>
                  <a:txBody>
                    <a:bodyPr/>
                    <a:lstStyle/>
                    <a:p>
                      <a:r>
                        <a:rPr lang="en-US" sz="1600" dirty="0" smtClean="0"/>
                        <a:t>Phone</a:t>
                      </a:r>
                      <a:endParaRPr lang="en-US" sz="1600" dirty="0"/>
                    </a:p>
                  </a:txBody>
                  <a:tcPr>
                    <a:solidFill>
                      <a:schemeClr val="bg1"/>
                    </a:solidFill>
                  </a:tcPr>
                </a:tc>
                <a:tc>
                  <a:txBody>
                    <a:bodyPr/>
                    <a:lstStyle/>
                    <a:p>
                      <a:r>
                        <a:rPr lang="en-US" sz="1600" dirty="0" smtClean="0"/>
                        <a:t>email</a:t>
                      </a:r>
                      <a:endParaRPr lang="en-US" sz="1600" dirty="0"/>
                    </a:p>
                  </a:txBody>
                  <a:tcPr>
                    <a:solidFill>
                      <a:schemeClr val="bg1"/>
                    </a:solidFill>
                  </a:tcPr>
                </a:tc>
              </a:tr>
              <a:tr h="370840">
                <a:tc>
                  <a:txBody>
                    <a:bodyPr/>
                    <a:lstStyle/>
                    <a:p>
                      <a:r>
                        <a:rPr lang="en-US" sz="1200" dirty="0" err="1" smtClean="0"/>
                        <a:t>Dandan</a:t>
                      </a:r>
                      <a:r>
                        <a:rPr lang="en-US" sz="1200" dirty="0" smtClean="0"/>
                        <a:t> Liang</a:t>
                      </a:r>
                      <a:endParaRPr lang="en-US" sz="1200" dirty="0"/>
                    </a:p>
                  </a:txBody>
                  <a:tcPr>
                    <a:solidFill>
                      <a:schemeClr val="bg1"/>
                    </a:solidFill>
                  </a:tcPr>
                </a:tc>
                <a:tc rowSpan="9">
                  <a:txBody>
                    <a:bodyPr/>
                    <a:lstStyle/>
                    <a:p>
                      <a:pPr algn="l"/>
                      <a:r>
                        <a:rPr lang="en-US" sz="1200" dirty="0" smtClean="0"/>
                        <a:t>H</a:t>
                      </a:r>
                      <a:r>
                        <a:rPr lang="en-US" altLang="zh-CN" sz="1200" dirty="0" smtClean="0"/>
                        <a:t>uawei Technologies </a:t>
                      </a:r>
                      <a:endParaRPr lang="en-US" sz="1200" dirty="0"/>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Shenzhen</a:t>
                      </a:r>
                    </a:p>
                  </a:txBody>
                  <a:tcPr>
                    <a:solidFill>
                      <a:schemeClr val="bg1"/>
                    </a:solidFill>
                  </a:tcPr>
                </a:tc>
                <a:tc>
                  <a:txBody>
                    <a:bodyPr/>
                    <a:lstStyle/>
                    <a:p>
                      <a:endParaRPr lang="en-US" sz="1200" dirty="0"/>
                    </a:p>
                  </a:txBody>
                  <a:tcPr>
                    <a:solidFill>
                      <a:schemeClr val="bg1"/>
                    </a:solidFill>
                  </a:tcPr>
                </a:tc>
                <a:tc>
                  <a:txBody>
                    <a:bodyPr/>
                    <a:lstStyle/>
                    <a:p>
                      <a:r>
                        <a:rPr lang="en-US" altLang="zh-CN" sz="1200" dirty="0" smtClean="0"/>
                        <a:t>dandan.liang@Huawei.com</a:t>
                      </a:r>
                      <a:endParaRPr lang="en-US" sz="1200" dirty="0"/>
                    </a:p>
                  </a:txBody>
                  <a:tcPr>
                    <a:solidFill>
                      <a:schemeClr val="bg1"/>
                    </a:solidFill>
                  </a:tcPr>
                </a:tc>
              </a:tr>
              <a:tr h="370840">
                <a:tc>
                  <a:txBody>
                    <a:bodyPr/>
                    <a:lstStyle/>
                    <a:p>
                      <a:r>
                        <a:rPr lang="en-US" sz="1200" dirty="0" err="1" smtClean="0"/>
                        <a:t>Gan</a:t>
                      </a:r>
                      <a:r>
                        <a:rPr lang="en-US" sz="1200" dirty="0" smtClean="0"/>
                        <a:t> Ming</a:t>
                      </a:r>
                      <a:endParaRPr lang="en-US" sz="1200" dirty="0"/>
                    </a:p>
                  </a:txBody>
                  <a:tcPr>
                    <a:solidFill>
                      <a:schemeClr val="bg1"/>
                    </a:solidFill>
                  </a:tcPr>
                </a:tc>
                <a:tc vMerge="1">
                  <a:txBody>
                    <a:bodyPr/>
                    <a:lstStyle/>
                    <a:p>
                      <a:endParaRPr lang="en-US" sz="1200" dirty="0"/>
                    </a:p>
                  </a:txBody>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r>
              <a:tr h="370840">
                <a:tc>
                  <a:txBody>
                    <a:bodyPr/>
                    <a:lstStyle/>
                    <a:p>
                      <a:r>
                        <a:rPr lang="en-US" sz="1200" dirty="0" err="1" smtClean="0"/>
                        <a:t>Mengshi</a:t>
                      </a:r>
                      <a:r>
                        <a:rPr lang="en-US" sz="1200" baseline="0" dirty="0" smtClean="0"/>
                        <a:t> Hu</a:t>
                      </a:r>
                      <a:endParaRPr lang="en-US" sz="1200" dirty="0"/>
                    </a:p>
                  </a:txBody>
                  <a:tcPr>
                    <a:solidFill>
                      <a:schemeClr val="bg1"/>
                    </a:solidFill>
                  </a:tcPr>
                </a:tc>
                <a:tc vMerge="1">
                  <a:txBody>
                    <a:bodyPr/>
                    <a:lstStyle/>
                    <a:p>
                      <a:endParaRPr lang="en-US" sz="1200" dirty="0"/>
                    </a:p>
                  </a:txBody>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r>
              <a:tr h="370840">
                <a:tc>
                  <a:txBody>
                    <a:bodyPr/>
                    <a:lstStyle/>
                    <a:p>
                      <a:r>
                        <a:rPr lang="en-US" sz="1200" dirty="0" smtClean="0"/>
                        <a:t>Jian</a:t>
                      </a:r>
                      <a:r>
                        <a:rPr lang="en-US" sz="1200" baseline="0" dirty="0" smtClean="0"/>
                        <a:t> Yu</a:t>
                      </a:r>
                      <a:endParaRPr lang="en-US" sz="1200" dirty="0"/>
                    </a:p>
                  </a:txBody>
                  <a:tcPr>
                    <a:solidFill>
                      <a:schemeClr val="bg1"/>
                    </a:solidFill>
                  </a:tcPr>
                </a:tc>
                <a:tc vMerge="1">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r>
              <a:tr h="370840">
                <a:tc>
                  <a:txBody>
                    <a:bodyPr/>
                    <a:lstStyle/>
                    <a:p>
                      <a:r>
                        <a:rPr lang="en-US" sz="1200" dirty="0" smtClean="0"/>
                        <a:t>Wei Lin</a:t>
                      </a:r>
                      <a:endParaRPr lang="en-US" sz="1200" dirty="0"/>
                    </a:p>
                  </a:txBody>
                  <a:tcPr>
                    <a:solidFill>
                      <a:schemeClr val="bg1"/>
                    </a:solidFill>
                  </a:tcPr>
                </a:tc>
                <a:tc vMerge="1">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r>
              <a:tr h="370840">
                <a:tc>
                  <a:txBody>
                    <a:bodyPr/>
                    <a:lstStyle/>
                    <a:p>
                      <a:r>
                        <a:rPr lang="en-US" sz="1200" dirty="0" err="1" smtClean="0"/>
                        <a:t>Chenchen</a:t>
                      </a:r>
                      <a:r>
                        <a:rPr lang="en-US" sz="1200" baseline="0" dirty="0" smtClean="0"/>
                        <a:t> Liu</a:t>
                      </a:r>
                      <a:endParaRPr lang="en-US" sz="1200" dirty="0"/>
                    </a:p>
                  </a:txBody>
                  <a:tcPr>
                    <a:solidFill>
                      <a:schemeClr val="bg1"/>
                    </a:solidFill>
                  </a:tcPr>
                </a:tc>
                <a:tc vMerge="1">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r>
              <a:tr h="370840">
                <a:tc>
                  <a:txBody>
                    <a:bodyPr/>
                    <a:lstStyle/>
                    <a:p>
                      <a:r>
                        <a:rPr lang="en-US" sz="1200" dirty="0" smtClean="0"/>
                        <a:t>David</a:t>
                      </a:r>
                      <a:r>
                        <a:rPr lang="en-US" sz="1200" baseline="0" dirty="0" smtClean="0"/>
                        <a:t> Yang</a:t>
                      </a:r>
                      <a:endParaRPr lang="en-US" sz="1200" dirty="0"/>
                    </a:p>
                  </a:txBody>
                  <a:tcPr>
                    <a:solidFill>
                      <a:schemeClr val="bg1"/>
                    </a:solidFill>
                  </a:tcPr>
                </a:tc>
                <a:tc vMerge="1">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r>
              <a:tr h="370840">
                <a:tc>
                  <a:txBody>
                    <a:bodyPr/>
                    <a:lstStyle/>
                    <a:p>
                      <a:r>
                        <a:rPr lang="en-US" sz="1200" dirty="0" smtClean="0"/>
                        <a:t>Yan</a:t>
                      </a:r>
                      <a:r>
                        <a:rPr lang="en-US" sz="1200" baseline="0" dirty="0" smtClean="0"/>
                        <a:t> Xin</a:t>
                      </a:r>
                      <a:endParaRPr lang="en-US" sz="1200" dirty="0"/>
                    </a:p>
                  </a:txBody>
                  <a:tcPr>
                    <a:solidFill>
                      <a:schemeClr val="bg1"/>
                    </a:solidFill>
                  </a:tcPr>
                </a:tc>
                <a:tc vMerge="1">
                  <a:txBody>
                    <a:bodyPr/>
                    <a:lstStyle/>
                    <a:p>
                      <a:endParaRPr lang="en-US" sz="1200" dirty="0"/>
                    </a:p>
                  </a:txBody>
                  <a:tcPr>
                    <a:solidFill>
                      <a:schemeClr val="bg1"/>
                    </a:solidFill>
                  </a:tcPr>
                </a:tc>
                <a:tc rowSpan="2">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r>
              <a:tr h="370840">
                <a:tc>
                  <a:txBody>
                    <a:bodyPr/>
                    <a:lstStyle/>
                    <a:p>
                      <a:r>
                        <a:rPr lang="en-US" sz="1200" dirty="0" smtClean="0"/>
                        <a:t>Junghoon Suh</a:t>
                      </a:r>
                      <a:endParaRPr lang="en-US" sz="1200" dirty="0"/>
                    </a:p>
                  </a:txBody>
                  <a:tcPr>
                    <a:solidFill>
                      <a:schemeClr val="bg1"/>
                    </a:solidFill>
                  </a:tcPr>
                </a:tc>
                <a:tc vMerge="1">
                  <a:txBody>
                    <a:bodyPr/>
                    <a:lstStyle/>
                    <a:p>
                      <a:endParaRPr lang="en-US" sz="1200" dirty="0"/>
                    </a:p>
                  </a:txBody>
                  <a:tcPr>
                    <a:solidFill>
                      <a:schemeClr val="bg1"/>
                    </a:solidFill>
                  </a:tcPr>
                </a:tc>
                <a:tc vMerge="1">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p:txBody>
          <a:bodyPr/>
          <a:lstStyle/>
          <a:p>
            <a:r>
              <a:rPr lang="en-US" altLang="zh-CN" b="0" dirty="0" smtClean="0">
                <a:solidFill>
                  <a:schemeClr val="tx1"/>
                </a:solidFill>
              </a:rPr>
              <a:t>We discuss and propose RU Parser (the new parser)</a:t>
            </a:r>
          </a:p>
          <a:p>
            <a:r>
              <a:rPr lang="en-US" altLang="zh-CN" b="0" dirty="0" smtClean="0">
                <a:solidFill>
                  <a:schemeClr val="tx1"/>
                </a:solidFill>
              </a:rPr>
              <a:t>definition </a:t>
            </a:r>
            <a:r>
              <a:rPr lang="en-US" altLang="zh-CN" b="0" dirty="0">
                <a:solidFill>
                  <a:schemeClr val="tx1"/>
                </a:solidFill>
              </a:rPr>
              <a:t>in 11be and propose proportional round </a:t>
            </a:r>
            <a:r>
              <a:rPr lang="en-US" altLang="zh-CN" b="0" dirty="0" smtClean="0">
                <a:solidFill>
                  <a:schemeClr val="tx1"/>
                </a:solidFill>
              </a:rPr>
              <a:t>robin</a:t>
            </a:r>
          </a:p>
          <a:p>
            <a:r>
              <a:rPr lang="en-US" altLang="zh-CN" b="0" dirty="0" smtClean="0">
                <a:solidFill>
                  <a:schemeClr val="tx1"/>
                </a:solidFill>
              </a:rPr>
              <a:t>parser </a:t>
            </a:r>
            <a:r>
              <a:rPr lang="en-US" altLang="zh-CN" b="0" dirty="0">
                <a:solidFill>
                  <a:schemeClr val="tx1"/>
                </a:solidFill>
              </a:rPr>
              <a:t>for 11be</a:t>
            </a:r>
            <a:r>
              <a:rPr lang="en-US" altLang="zh-CN" b="0" dirty="0" smtClean="0">
                <a:solidFill>
                  <a:schemeClr val="tx1"/>
                </a:solidFill>
              </a:rPr>
              <a:t>.</a:t>
            </a:r>
          </a:p>
          <a:p>
            <a:r>
              <a:rPr lang="en-US" altLang="zh-CN" sz="2000" b="0" dirty="0" smtClean="0">
                <a:solidFill>
                  <a:schemeClr val="tx1"/>
                </a:solidFill>
              </a:rPr>
              <a:t>-The benefit of RU Parser is </a:t>
            </a:r>
            <a:r>
              <a:rPr lang="en-US" altLang="zh-CN" sz="2000" b="0" i="1" dirty="0" smtClean="0">
                <a:solidFill>
                  <a:schemeClr val="tx1"/>
                </a:solidFill>
              </a:rPr>
              <a:t>reusing </a:t>
            </a:r>
            <a:r>
              <a:rPr lang="en-US" altLang="zh-CN" sz="2000" b="0" i="1" dirty="0">
                <a:solidFill>
                  <a:schemeClr val="tx1"/>
                </a:solidFill>
              </a:rPr>
              <a:t>existing 11ax tone mapper without additional implementation workload </a:t>
            </a:r>
            <a:r>
              <a:rPr lang="en-US" altLang="zh-CN" sz="2000" b="0" i="1" dirty="0" smtClean="0">
                <a:solidFill>
                  <a:schemeClr val="tx1"/>
                </a:solidFill>
              </a:rPr>
              <a:t>when RU-tone size &gt;=242.</a:t>
            </a:r>
            <a:endParaRPr lang="en-US" altLang="zh-CN" sz="2000" b="0" i="1" dirty="0"/>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日期占位符 4"/>
          <p:cNvSpPr>
            <a:spLocks noGrp="1"/>
          </p:cNvSpPr>
          <p:nvPr>
            <p:ph type="dt" idx="15"/>
          </p:nvPr>
        </p:nvSpPr>
        <p:spPr/>
        <p:txBody>
          <a:bodyPr/>
          <a:lstStyle/>
          <a:p>
            <a:r>
              <a:rPr lang="en-US" altLang="zh-CN" smtClean="0"/>
              <a:t>2020</a:t>
            </a:r>
            <a:endParaRPr lang="en-GB" altLang="zh-CN" dirty="0"/>
          </a:p>
        </p:txBody>
      </p:sp>
    </p:spTree>
    <p:extLst>
      <p:ext uri="{BB962C8B-B14F-4D97-AF65-F5344CB8AC3E}">
        <p14:creationId xmlns:p14="http://schemas.microsoft.com/office/powerpoint/2010/main" val="18371715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t>
            </a:r>
            <a:endParaRPr lang="zh-CN" altLang="en-US" dirty="0"/>
          </a:p>
        </p:txBody>
      </p:sp>
      <p:sp>
        <p:nvSpPr>
          <p:cNvPr id="3" name="内容占位符 2"/>
          <p:cNvSpPr>
            <a:spLocks noGrp="1"/>
          </p:cNvSpPr>
          <p:nvPr>
            <p:ph idx="1"/>
          </p:nvPr>
        </p:nvSpPr>
        <p:spPr/>
        <p:txBody>
          <a:bodyPr/>
          <a:lstStyle/>
          <a:p>
            <a:r>
              <a:rPr lang="en-US" altLang="zh-CN" b="0" dirty="0">
                <a:solidFill>
                  <a:schemeClr val="tx1"/>
                </a:solidFill>
              </a:rPr>
              <a:t>Do you agree that 11be uses </a:t>
            </a:r>
            <a:r>
              <a:rPr lang="en-US" altLang="zh-CN" b="0" dirty="0" smtClean="0">
                <a:solidFill>
                  <a:schemeClr val="tx1"/>
                </a:solidFill>
              </a:rPr>
              <a:t>RU Parser</a:t>
            </a:r>
            <a:r>
              <a:rPr lang="zh-CN" altLang="en-US" b="0" dirty="0" smtClean="0">
                <a:solidFill>
                  <a:schemeClr val="tx1"/>
                </a:solidFill>
              </a:rPr>
              <a:t> </a:t>
            </a:r>
            <a:r>
              <a:rPr lang="en-US" altLang="zh-CN" b="0" dirty="0">
                <a:solidFill>
                  <a:schemeClr val="tx1"/>
                </a:solidFill>
              </a:rPr>
              <a:t>with the following proportional round robin </a:t>
            </a:r>
            <a:r>
              <a:rPr lang="en-US" altLang="zh-CN" b="0" dirty="0" smtClean="0">
                <a:solidFill>
                  <a:schemeClr val="tx1"/>
                </a:solidFill>
              </a:rPr>
              <a:t>scheme for RU242+484+996?</a:t>
            </a:r>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日期占位符 4"/>
          <p:cNvSpPr>
            <a:spLocks noGrp="1"/>
          </p:cNvSpPr>
          <p:nvPr>
            <p:ph type="dt" idx="15"/>
          </p:nvPr>
        </p:nvSpPr>
        <p:spPr/>
        <p:txBody>
          <a:bodyPr/>
          <a:lstStyle/>
          <a:p>
            <a:r>
              <a:rPr lang="en-US" altLang="zh-CN" smtClean="0"/>
              <a:t>2020</a:t>
            </a:r>
            <a:endParaRPr lang="en-GB" altLang="zh-CN" dirty="0"/>
          </a:p>
        </p:txBody>
      </p:sp>
      <p:graphicFrame>
        <p:nvGraphicFramePr>
          <p:cNvPr id="6" name="Table 6"/>
          <p:cNvGraphicFramePr>
            <a:graphicFrameLocks noGrp="1"/>
          </p:cNvGraphicFramePr>
          <p:nvPr>
            <p:extLst>
              <p:ext uri="{D42A27DB-BD31-4B8C-83A1-F6EECF244321}">
                <p14:modId xmlns:p14="http://schemas.microsoft.com/office/powerpoint/2010/main" val="3316006691"/>
              </p:ext>
            </p:extLst>
          </p:nvPr>
        </p:nvGraphicFramePr>
        <p:xfrm>
          <a:off x="2549448" y="3826588"/>
          <a:ext cx="3698952" cy="745412"/>
        </p:xfrm>
        <a:graphic>
          <a:graphicData uri="http://schemas.openxmlformats.org/drawingml/2006/table">
            <a:tbl>
              <a:tblPr/>
              <a:tblGrid>
                <a:gridCol w="1971503"/>
                <a:gridCol w="1727449"/>
              </a:tblGrid>
              <a:tr h="493351">
                <a:tc>
                  <a:txBody>
                    <a:bodyPr/>
                    <a:lstStyle/>
                    <a:p>
                      <a:pPr algn="ctr" fontAlgn="ctr"/>
                      <a:r>
                        <a:rPr lang="en-US" sz="1400" b="1" i="0" u="none" strike="noStrike" dirty="0">
                          <a:solidFill>
                            <a:srgbClr val="000000"/>
                          </a:solidFill>
                          <a:latin typeface="Calibri"/>
                        </a:rPr>
                        <a:t>RU </a:t>
                      </a:r>
                      <a:r>
                        <a:rPr lang="en-US" sz="1400" b="1" i="0" u="none" strike="noStrike" dirty="0" smtClean="0">
                          <a:solidFill>
                            <a:srgbClr val="000000"/>
                          </a:solidFill>
                          <a:latin typeface="Calibri"/>
                        </a:rPr>
                        <a:t>Aggregation</a:t>
                      </a:r>
                      <a:endParaRPr lang="en-US" sz="1400" b="1" i="0" u="none" strike="noStrike" dirty="0">
                        <a:solidFill>
                          <a:srgbClr val="00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2">
                        <a:lumMod val="40000"/>
                        <a:lumOff val="60000"/>
                      </a:schemeClr>
                    </a:solidFill>
                  </a:tcPr>
                </a:tc>
                <a:tc>
                  <a:txBody>
                    <a:bodyPr/>
                    <a:lstStyle/>
                    <a:p>
                      <a:pPr algn="ctr" fontAlgn="ctr"/>
                      <a:r>
                        <a:rPr lang="en-US" sz="1400" b="1" i="0" u="none" strike="noStrike" dirty="0" smtClean="0">
                          <a:solidFill>
                            <a:srgbClr val="000000"/>
                          </a:solidFill>
                          <a:latin typeface="Calibri"/>
                        </a:rPr>
                        <a:t>Proportional </a:t>
                      </a:r>
                      <a:r>
                        <a:rPr lang="en-US" sz="1400" b="1" i="0" u="none" strike="noStrike" dirty="0">
                          <a:solidFill>
                            <a:srgbClr val="000000"/>
                          </a:solidFill>
                          <a:latin typeface="Calibri"/>
                        </a:rPr>
                        <a:t>Ratio</a:t>
                      </a:r>
                      <a:br>
                        <a:rPr lang="en-US" sz="1400" b="1" i="0" u="none" strike="noStrike" dirty="0">
                          <a:solidFill>
                            <a:srgbClr val="000000"/>
                          </a:solidFill>
                          <a:latin typeface="Calibri"/>
                        </a:rPr>
                      </a:br>
                      <a:r>
                        <a:rPr lang="en-US" sz="1400" b="1" i="0" u="none" strike="noStrike" dirty="0">
                          <a:solidFill>
                            <a:srgbClr val="000000"/>
                          </a:solidFill>
                          <a:latin typeface="Calibri"/>
                        </a:rPr>
                        <a:t> (m1:m2:m3:m4)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2">
                        <a:lumMod val="40000"/>
                        <a:lumOff val="60000"/>
                      </a:schemeClr>
                    </a:solidFill>
                  </a:tcPr>
                </a:tc>
              </a:tr>
              <a:tr h="252061">
                <a:tc>
                  <a:txBody>
                    <a:bodyPr/>
                    <a:lstStyle/>
                    <a:p>
                      <a:pPr algn="ctr" fontAlgn="ctr"/>
                      <a:r>
                        <a:rPr lang="en-US" sz="1400" b="0" i="0" u="none" strike="noStrike" dirty="0" smtClean="0">
                          <a:solidFill>
                            <a:srgbClr val="000000"/>
                          </a:solidFill>
                          <a:latin typeface="Calibri"/>
                        </a:rPr>
                        <a:t>242+484+996</a:t>
                      </a:r>
                      <a:endParaRPr lang="en-US" sz="1400" b="0" i="0" u="none" strike="noStrike" dirty="0">
                        <a:solidFill>
                          <a:srgbClr val="00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400" b="0" i="0" u="none" strike="noStrike" dirty="0" smtClean="0">
                          <a:solidFill>
                            <a:srgbClr val="000000"/>
                          </a:solidFill>
                          <a:latin typeface="Calibri"/>
                        </a:rPr>
                        <a:t>1s:2s:4s</a:t>
                      </a:r>
                      <a:endParaRPr lang="en-US"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pic>
        <p:nvPicPr>
          <p:cNvPr id="7" name="Picture 2"/>
          <p:cNvPicPr>
            <a:picLocks noChangeAspect="1" noChangeArrowheads="1"/>
          </p:cNvPicPr>
          <p:nvPr/>
        </p:nvPicPr>
        <p:blipFill>
          <a:blip r:embed="rId2" cstate="print"/>
          <a:srcRect/>
          <a:stretch>
            <a:fillRect/>
          </a:stretch>
        </p:blipFill>
        <p:spPr bwMode="auto">
          <a:xfrm>
            <a:off x="3632161" y="5257800"/>
            <a:ext cx="1533525" cy="476250"/>
          </a:xfrm>
          <a:prstGeom prst="rect">
            <a:avLst/>
          </a:prstGeom>
          <a:noFill/>
          <a:ln w="9525">
            <a:noFill/>
            <a:miter lim="800000"/>
            <a:headEnd/>
            <a:tailEnd/>
          </a:ln>
        </p:spPr>
      </p:pic>
    </p:spTree>
    <p:extLst>
      <p:ext uri="{BB962C8B-B14F-4D97-AF65-F5344CB8AC3E}">
        <p14:creationId xmlns:p14="http://schemas.microsoft.com/office/powerpoint/2010/main" val="8987949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References </a:t>
            </a:r>
            <a:endParaRPr lang="zh-CN" altLang="en-US" dirty="0"/>
          </a:p>
        </p:txBody>
      </p:sp>
      <p:sp>
        <p:nvSpPr>
          <p:cNvPr id="3" name="内容占位符 2"/>
          <p:cNvSpPr>
            <a:spLocks noGrp="1"/>
          </p:cNvSpPr>
          <p:nvPr>
            <p:ph idx="1"/>
          </p:nvPr>
        </p:nvSpPr>
        <p:spPr/>
        <p:txBody>
          <a:bodyPr/>
          <a:lstStyle/>
          <a:p>
            <a:pPr marL="457200" lvl="1" indent="0"/>
            <a:r>
              <a:rPr lang="en-US" altLang="zh-CN" sz="1800" dirty="0">
                <a:solidFill>
                  <a:schemeClr val="tx1"/>
                </a:solidFill>
              </a:rPr>
              <a:t>[1] “Thoughts on RU Aggregation and Interleaving”, IEEE 802.11-20/0394r0, Lin Yang, </a:t>
            </a:r>
            <a:r>
              <a:rPr lang="en-US" altLang="zh-CN" sz="1800" dirty="0" smtClean="0">
                <a:solidFill>
                  <a:schemeClr val="tx1"/>
                </a:solidFill>
              </a:rPr>
              <a:t>et al.</a:t>
            </a:r>
            <a:endParaRPr lang="en-US" altLang="zh-CN" sz="1800" dirty="0">
              <a:solidFill>
                <a:schemeClr val="tx1"/>
              </a:solidFill>
            </a:endParaRPr>
          </a:p>
          <a:p>
            <a:pPr marL="457200" lvl="1" indent="0"/>
            <a:r>
              <a:rPr lang="en-US" altLang="zh-CN" sz="1800" dirty="0">
                <a:solidFill>
                  <a:schemeClr val="tx1"/>
                </a:solidFill>
              </a:rPr>
              <a:t>[2] “Segment Parser and Tone </a:t>
            </a:r>
            <a:r>
              <a:rPr lang="en-US" altLang="zh-CN" sz="1800" dirty="0" err="1">
                <a:solidFill>
                  <a:schemeClr val="tx1"/>
                </a:solidFill>
              </a:rPr>
              <a:t>Interleaver</a:t>
            </a:r>
            <a:r>
              <a:rPr lang="en-US" altLang="zh-CN" sz="1800" dirty="0">
                <a:solidFill>
                  <a:schemeClr val="tx1"/>
                </a:solidFill>
              </a:rPr>
              <a:t> for 11be”, IEEE 802.11-20/0440r1, Jianhan Liu, </a:t>
            </a:r>
            <a:r>
              <a:rPr lang="en-US" altLang="zh-CN" sz="1800" dirty="0" smtClean="0">
                <a:solidFill>
                  <a:schemeClr val="tx1"/>
                </a:solidFill>
              </a:rPr>
              <a:t>et al.</a:t>
            </a:r>
            <a:endParaRPr lang="en-US" altLang="zh-CN" sz="1800" dirty="0">
              <a:solidFill>
                <a:schemeClr val="tx1"/>
              </a:solidFill>
            </a:endParaRPr>
          </a:p>
          <a:p>
            <a:pPr marL="457200" lvl="1" indent="0"/>
            <a:r>
              <a:rPr lang="en-US" altLang="zh-CN" sz="1800" dirty="0">
                <a:solidFill>
                  <a:schemeClr val="tx1"/>
                </a:solidFill>
              </a:rPr>
              <a:t>[3] “Discussions on Multi RU aggregation”, IEEE 802.11-20/0495r1, </a:t>
            </a:r>
            <a:r>
              <a:rPr lang="en-US" altLang="zh-CN" sz="1800" dirty="0" err="1">
                <a:solidFill>
                  <a:schemeClr val="tx1"/>
                </a:solidFill>
              </a:rPr>
              <a:t>Tianyu</a:t>
            </a:r>
            <a:r>
              <a:rPr lang="en-US" altLang="zh-CN" sz="1800" dirty="0">
                <a:solidFill>
                  <a:schemeClr val="tx1"/>
                </a:solidFill>
              </a:rPr>
              <a:t> Wu.</a:t>
            </a:r>
          </a:p>
          <a:p>
            <a:pPr marL="457200" lvl="1" indent="0"/>
            <a:r>
              <a:rPr lang="en-US" altLang="zh-CN" sz="1800" dirty="0">
                <a:solidFill>
                  <a:schemeClr val="tx1"/>
                </a:solidFill>
              </a:rPr>
              <a:t>[4] “Segment parsing for punctured transmissions”, IEEE 802.11-20/0478r0, Sigurd Schelstraete, </a:t>
            </a:r>
            <a:r>
              <a:rPr lang="en-US" altLang="zh-CN" sz="1800" dirty="0" smtClean="0">
                <a:solidFill>
                  <a:schemeClr val="tx1"/>
                </a:solidFill>
              </a:rPr>
              <a:t>et al.</a:t>
            </a:r>
            <a:endParaRPr lang="en-US" altLang="zh-CN" sz="1800" dirty="0">
              <a:solidFill>
                <a:schemeClr val="tx1"/>
              </a:solidFill>
            </a:endParaRPr>
          </a:p>
          <a:p>
            <a:pPr marL="457200" lvl="1" indent="0"/>
            <a:r>
              <a:rPr lang="en-US" altLang="zh-CN" sz="1800" dirty="0">
                <a:solidFill>
                  <a:schemeClr val="tx1"/>
                </a:solidFill>
              </a:rPr>
              <a:t>[5] </a:t>
            </a:r>
            <a:r>
              <a:rPr lang="en-US" altLang="zh-CN" sz="1800" dirty="0" smtClean="0">
                <a:solidFill>
                  <a:schemeClr val="tx1"/>
                </a:solidFill>
              </a:rPr>
              <a:t>“</a:t>
            </a:r>
            <a:r>
              <a:rPr lang="en-US" altLang="zh-CN" sz="1800" dirty="0" smtClean="0"/>
              <a:t>Update </a:t>
            </a:r>
            <a:r>
              <a:rPr lang="en-US" altLang="zh-CN" sz="1800" dirty="0"/>
              <a:t>on segment parser and tone </a:t>
            </a:r>
            <a:r>
              <a:rPr lang="en-US" altLang="zh-CN" sz="1800" dirty="0" err="1"/>
              <a:t>interleaver</a:t>
            </a:r>
            <a:r>
              <a:rPr lang="en-US" altLang="zh-CN" sz="1800" dirty="0"/>
              <a:t> for 11be”</a:t>
            </a:r>
            <a:r>
              <a:rPr lang="en-US" altLang="zh-CN" sz="1800" dirty="0">
                <a:solidFill>
                  <a:schemeClr val="tx1"/>
                </a:solidFill>
              </a:rPr>
              <a:t>, Jianhan Liu, </a:t>
            </a:r>
            <a:r>
              <a:rPr lang="en-US" altLang="zh-CN" sz="1800" dirty="0" smtClean="0">
                <a:solidFill>
                  <a:schemeClr val="tx1"/>
                </a:solidFill>
              </a:rPr>
              <a:t>et al.</a:t>
            </a:r>
          </a:p>
          <a:p>
            <a:pPr marL="457200" lvl="1" indent="0"/>
            <a:r>
              <a:rPr lang="en-US" altLang="zh-CN" sz="1800" dirty="0" smtClean="0">
                <a:solidFill>
                  <a:schemeClr val="tx1"/>
                </a:solidFill>
              </a:rPr>
              <a:t>[6] “IEEE 802.11ax-D6.0”</a:t>
            </a:r>
          </a:p>
          <a:p>
            <a:pPr marL="457200" lvl="1" indent="0"/>
            <a:r>
              <a:rPr lang="en-US" altLang="zh-CN" sz="1800" dirty="0" smtClean="0">
                <a:solidFill>
                  <a:schemeClr val="tx1"/>
                </a:solidFill>
              </a:rPr>
              <a:t>[7] “IEEE 802.11-2016”</a:t>
            </a:r>
            <a:endParaRPr lang="en-US" altLang="zh-CN" sz="1800" dirty="0">
              <a:solidFill>
                <a:schemeClr val="tx1"/>
              </a:solidFill>
            </a:endParaRPr>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日期占位符 4"/>
          <p:cNvSpPr>
            <a:spLocks noGrp="1"/>
          </p:cNvSpPr>
          <p:nvPr>
            <p:ph type="dt" idx="15"/>
          </p:nvPr>
        </p:nvSpPr>
        <p:spPr/>
        <p:txBody>
          <a:bodyPr/>
          <a:lstStyle/>
          <a:p>
            <a:r>
              <a:rPr lang="en-US" altLang="zh-CN" smtClean="0"/>
              <a:t>2020</a:t>
            </a:r>
            <a:endParaRPr lang="en-GB" altLang="zh-CN" dirty="0"/>
          </a:p>
        </p:txBody>
      </p:sp>
    </p:spTree>
    <p:extLst>
      <p:ext uri="{BB962C8B-B14F-4D97-AF65-F5344CB8AC3E}">
        <p14:creationId xmlns:p14="http://schemas.microsoft.com/office/powerpoint/2010/main" val="2999409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Appendix [6]</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日期占位符 4"/>
          <p:cNvSpPr>
            <a:spLocks noGrp="1"/>
          </p:cNvSpPr>
          <p:nvPr>
            <p:ph type="dt" idx="15"/>
          </p:nvPr>
        </p:nvSpPr>
        <p:spPr/>
        <p:txBody>
          <a:bodyPr/>
          <a:lstStyle/>
          <a:p>
            <a:r>
              <a:rPr lang="en-US" altLang="zh-CN" smtClean="0"/>
              <a:t>2020</a:t>
            </a:r>
            <a:endParaRPr lang="en-GB" altLang="zh-CN" dirty="0"/>
          </a:p>
        </p:txBody>
      </p:sp>
      <p:pic>
        <p:nvPicPr>
          <p:cNvPr id="12290" name="Picture 2" descr="C:\Users\l00415393\AppData\Roaming\eSpace_Desktop\UserData\l00415393\imagefiles\C8C877F7-D3DA-45A7-B54C-62E49F18F7F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8506" y="1546786"/>
            <a:ext cx="5181600" cy="49286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06566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Abstract</a:t>
            </a:r>
            <a:endParaRPr lang="zh-CN" altLang="en-US" dirty="0"/>
          </a:p>
        </p:txBody>
      </p:sp>
      <p:sp>
        <p:nvSpPr>
          <p:cNvPr id="3" name="内容占位符 2"/>
          <p:cNvSpPr>
            <a:spLocks noGrp="1"/>
          </p:cNvSpPr>
          <p:nvPr>
            <p:ph idx="1"/>
          </p:nvPr>
        </p:nvSpPr>
        <p:spPr/>
        <p:txBody>
          <a:bodyPr/>
          <a:lstStyle/>
          <a:p>
            <a:r>
              <a:rPr lang="en-US" altLang="zh-CN" b="0" dirty="0" smtClean="0">
                <a:solidFill>
                  <a:schemeClr val="tx1"/>
                </a:solidFill>
                <a:latin typeface="Cambria Math" panose="02040503050406030204" pitchFamily="18" charset="0"/>
              </a:rPr>
              <a:t>     </a:t>
            </a:r>
            <a:r>
              <a:rPr lang="en-US" altLang="zh-CN" b="0" dirty="0" smtClean="0">
                <a:solidFill>
                  <a:schemeClr val="tx1"/>
                </a:solidFill>
              </a:rPr>
              <a:t>In </a:t>
            </a:r>
            <a:r>
              <a:rPr lang="en-US" altLang="zh-CN" b="0" dirty="0">
                <a:solidFill>
                  <a:schemeClr val="tx1"/>
                </a:solidFill>
              </a:rPr>
              <a:t>this contribution, we discuss the parser definition </a:t>
            </a:r>
            <a:r>
              <a:rPr lang="en-US" altLang="zh-CN" b="0" dirty="0" smtClean="0">
                <a:solidFill>
                  <a:schemeClr val="tx1"/>
                </a:solidFill>
              </a:rPr>
              <a:t>in 11be </a:t>
            </a:r>
            <a:r>
              <a:rPr lang="en-US" altLang="zh-CN" b="0" dirty="0">
                <a:solidFill>
                  <a:schemeClr val="tx1"/>
                </a:solidFill>
              </a:rPr>
              <a:t>and propose proportional round robin RU parser for 11be.</a:t>
            </a:r>
            <a:endParaRPr lang="en-US" altLang="zh-CN" sz="2000" b="0" dirty="0"/>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日期占位符 4"/>
          <p:cNvSpPr>
            <a:spLocks noGrp="1"/>
          </p:cNvSpPr>
          <p:nvPr>
            <p:ph type="dt" idx="15"/>
          </p:nvPr>
        </p:nvSpPr>
        <p:spPr/>
        <p:txBody>
          <a:bodyPr/>
          <a:lstStyle/>
          <a:p>
            <a:r>
              <a:rPr lang="en-US" altLang="zh-CN" smtClean="0"/>
              <a:t>2020</a:t>
            </a:r>
            <a:endParaRPr lang="en-GB" altLang="zh-CN" dirty="0"/>
          </a:p>
        </p:txBody>
      </p:sp>
    </p:spTree>
    <p:extLst>
      <p:ext uri="{BB962C8B-B14F-4D97-AF65-F5344CB8AC3E}">
        <p14:creationId xmlns:p14="http://schemas.microsoft.com/office/powerpoint/2010/main" val="1049164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 </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800" y="1524000"/>
            <a:ext cx="7772400" cy="4268787"/>
          </a:xfrm>
        </p:spPr>
        <p:txBody>
          <a:bodyPr/>
          <a:lstStyle/>
          <a:p>
            <a:pPr>
              <a:buFont typeface="Wingdings" panose="05000000000000000000" pitchFamily="2" charset="2"/>
              <a:buChar char="Ø"/>
            </a:pPr>
            <a:r>
              <a:rPr lang="en-US" altLang="zh-CN" sz="1800" b="0" dirty="0" smtClean="0">
                <a:solidFill>
                  <a:schemeClr val="tx1"/>
                </a:solidFill>
              </a:rPr>
              <a:t>Segment Parsing methods for 11be has been proposed by the following contributions:</a:t>
            </a:r>
          </a:p>
          <a:p>
            <a:pPr marL="457200" lvl="1" indent="0"/>
            <a:r>
              <a:rPr lang="en-US" altLang="zh-CN" sz="1400" dirty="0">
                <a:solidFill>
                  <a:schemeClr val="tx1"/>
                </a:solidFill>
              </a:rPr>
              <a:t>[1</a:t>
            </a:r>
            <a:r>
              <a:rPr lang="en-US" altLang="zh-CN" sz="1400" dirty="0" smtClean="0">
                <a:solidFill>
                  <a:schemeClr val="tx1"/>
                </a:solidFill>
              </a:rPr>
              <a:t>] “Thoughts on RU Aggregation and Interleaving”, IEEE 802.11-20/0394r0, Lin Yang, </a:t>
            </a:r>
            <a:r>
              <a:rPr lang="en-US" altLang="zh-CN" sz="1400" i="1" dirty="0" smtClean="0">
                <a:solidFill>
                  <a:schemeClr val="tx1"/>
                </a:solidFill>
              </a:rPr>
              <a:t>et al</a:t>
            </a:r>
            <a:r>
              <a:rPr lang="en-US" altLang="zh-CN" sz="1400" dirty="0" smtClean="0">
                <a:solidFill>
                  <a:schemeClr val="tx1"/>
                </a:solidFill>
              </a:rPr>
              <a:t>.</a:t>
            </a:r>
            <a:endParaRPr lang="en-US" altLang="zh-CN" sz="1400" dirty="0">
              <a:solidFill>
                <a:schemeClr val="tx1"/>
              </a:solidFill>
            </a:endParaRPr>
          </a:p>
          <a:p>
            <a:pPr marL="457200" lvl="1" indent="0"/>
            <a:r>
              <a:rPr lang="en-US" altLang="zh-CN" sz="1400" dirty="0">
                <a:solidFill>
                  <a:schemeClr val="tx1"/>
                </a:solidFill>
              </a:rPr>
              <a:t>[2] “Segment Parser and Tone </a:t>
            </a:r>
            <a:r>
              <a:rPr lang="en-US" altLang="zh-CN" sz="1400" dirty="0" err="1">
                <a:solidFill>
                  <a:schemeClr val="tx1"/>
                </a:solidFill>
              </a:rPr>
              <a:t>Interleaver</a:t>
            </a:r>
            <a:r>
              <a:rPr lang="en-US" altLang="zh-CN" sz="1400" dirty="0">
                <a:solidFill>
                  <a:schemeClr val="tx1"/>
                </a:solidFill>
              </a:rPr>
              <a:t> for 11be”, IEEE 802.11-20/0440r1, Jianhan Liu, </a:t>
            </a:r>
            <a:r>
              <a:rPr lang="en-US" altLang="zh-CN" sz="1400" i="1" dirty="0" smtClean="0">
                <a:solidFill>
                  <a:schemeClr val="tx1"/>
                </a:solidFill>
              </a:rPr>
              <a:t>et al</a:t>
            </a:r>
            <a:r>
              <a:rPr lang="en-US" altLang="zh-CN" sz="1400" dirty="0" smtClean="0">
                <a:solidFill>
                  <a:schemeClr val="tx1"/>
                </a:solidFill>
              </a:rPr>
              <a:t>.</a:t>
            </a:r>
            <a:endParaRPr lang="en-US" altLang="zh-CN" sz="1400" dirty="0">
              <a:solidFill>
                <a:schemeClr val="tx1"/>
              </a:solidFill>
            </a:endParaRPr>
          </a:p>
          <a:p>
            <a:pPr marL="457200" lvl="1" indent="0"/>
            <a:r>
              <a:rPr lang="en-US" altLang="zh-CN" sz="1400" dirty="0">
                <a:solidFill>
                  <a:schemeClr val="tx1"/>
                </a:solidFill>
              </a:rPr>
              <a:t>[3] “Discussions on Multi RU aggregation”, IEEE 802.11-20/0495r1, </a:t>
            </a:r>
            <a:r>
              <a:rPr lang="en-US" altLang="zh-CN" sz="1400" dirty="0" err="1">
                <a:solidFill>
                  <a:schemeClr val="tx1"/>
                </a:solidFill>
              </a:rPr>
              <a:t>Tianyu</a:t>
            </a:r>
            <a:r>
              <a:rPr lang="en-US" altLang="zh-CN" sz="1400" dirty="0">
                <a:solidFill>
                  <a:schemeClr val="tx1"/>
                </a:solidFill>
              </a:rPr>
              <a:t> Wu.</a:t>
            </a:r>
          </a:p>
          <a:p>
            <a:pPr marL="457200" lvl="1" indent="0"/>
            <a:r>
              <a:rPr lang="en-US" altLang="zh-CN" sz="1400" dirty="0">
                <a:solidFill>
                  <a:schemeClr val="tx1"/>
                </a:solidFill>
              </a:rPr>
              <a:t>[4] “Segment parsing for punctured transmissions”, IEEE 802.11-20/0478r0, Sigurd Schelstraete, </a:t>
            </a:r>
            <a:r>
              <a:rPr lang="en-US" altLang="zh-CN" sz="1400" i="1" dirty="0">
                <a:solidFill>
                  <a:schemeClr val="tx1"/>
                </a:solidFill>
              </a:rPr>
              <a:t>et al</a:t>
            </a:r>
            <a:r>
              <a:rPr lang="en-US" altLang="zh-CN" sz="1400" dirty="0" smtClean="0">
                <a:solidFill>
                  <a:schemeClr val="tx1"/>
                </a:solidFill>
              </a:rPr>
              <a:t>.</a:t>
            </a:r>
          </a:p>
          <a:p>
            <a:pPr marL="457200" lvl="1" indent="0"/>
            <a:r>
              <a:rPr lang="en-US" altLang="zh-CN" sz="1400" dirty="0" smtClean="0">
                <a:solidFill>
                  <a:schemeClr val="tx1"/>
                </a:solidFill>
              </a:rPr>
              <a:t>[5] “</a:t>
            </a:r>
            <a:r>
              <a:rPr lang="en-US" altLang="zh-CN" sz="1400" dirty="0"/>
              <a:t>U</a:t>
            </a:r>
            <a:r>
              <a:rPr lang="en-US" altLang="zh-CN" sz="1400" dirty="0" smtClean="0"/>
              <a:t>pdate </a:t>
            </a:r>
            <a:r>
              <a:rPr lang="en-US" altLang="zh-CN" sz="1400" dirty="0"/>
              <a:t>on segment parser and tone </a:t>
            </a:r>
            <a:r>
              <a:rPr lang="en-US" altLang="zh-CN" sz="1400" dirty="0" err="1"/>
              <a:t>interleaver</a:t>
            </a:r>
            <a:r>
              <a:rPr lang="en-US" altLang="zh-CN" sz="1400" dirty="0"/>
              <a:t> for </a:t>
            </a:r>
            <a:r>
              <a:rPr lang="en-US" altLang="zh-CN" sz="1400" dirty="0" smtClean="0"/>
              <a:t>11be”</a:t>
            </a:r>
            <a:r>
              <a:rPr lang="en-US" altLang="zh-CN" sz="1400" dirty="0" smtClean="0">
                <a:solidFill>
                  <a:schemeClr val="tx1"/>
                </a:solidFill>
              </a:rPr>
              <a:t>, Jianhan Liu, </a:t>
            </a:r>
            <a:r>
              <a:rPr lang="en-US" altLang="zh-CN" sz="1400" i="1" dirty="0">
                <a:solidFill>
                  <a:schemeClr val="tx1"/>
                </a:solidFill>
              </a:rPr>
              <a:t>et al</a:t>
            </a:r>
            <a:r>
              <a:rPr lang="en-US" altLang="zh-CN" sz="1400" dirty="0" smtClean="0">
                <a:solidFill>
                  <a:schemeClr val="tx1"/>
                </a:solidFill>
              </a:rPr>
              <a:t>.</a:t>
            </a:r>
          </a:p>
          <a:p>
            <a:pPr marL="342900" lvl="1" indent="-342900">
              <a:spcBef>
                <a:spcPts val="600"/>
              </a:spcBef>
              <a:buFont typeface="Wingdings" panose="05000000000000000000" pitchFamily="2" charset="2"/>
              <a:buChar char="Ø"/>
            </a:pPr>
            <a:r>
              <a:rPr lang="en-US" altLang="zh-CN" sz="1600" dirty="0" smtClean="0">
                <a:solidFill>
                  <a:schemeClr val="tx1"/>
                </a:solidFill>
                <a:cs typeface="+mn-cs"/>
              </a:rPr>
              <a:t>Based on a SP in PHY session, proportional round robin parsing is the most favorable solution</a:t>
            </a:r>
            <a:r>
              <a:rPr lang="en-US" altLang="zh-CN" sz="1400" dirty="0" smtClean="0">
                <a:solidFill>
                  <a:schemeClr val="tx1"/>
                </a:solidFill>
              </a:rPr>
              <a:t>.</a:t>
            </a:r>
          </a:p>
          <a:p>
            <a:pPr marL="342900" lvl="1" indent="-342900">
              <a:spcBef>
                <a:spcPts val="600"/>
              </a:spcBef>
              <a:buFont typeface="Wingdings" panose="05000000000000000000" pitchFamily="2" charset="2"/>
              <a:buChar char="Ø"/>
            </a:pPr>
            <a:r>
              <a:rPr lang="en-US" altLang="zh-CN" sz="1600" dirty="0" smtClean="0">
                <a:solidFill>
                  <a:schemeClr val="tx1"/>
                </a:solidFill>
                <a:cs typeface="+mn-cs"/>
              </a:rPr>
              <a:t>Doubt the benefit of:  </a:t>
            </a:r>
            <a:r>
              <a:rPr lang="en-US" altLang="zh-CN" sz="1600" dirty="0">
                <a:solidFill>
                  <a:schemeClr val="tx1"/>
                </a:solidFill>
                <a:cs typeface="+mn-cs"/>
              </a:rPr>
              <a:t>joint tone mapper for the aggregated RU242+484</a:t>
            </a:r>
            <a:r>
              <a:rPr lang="en-US" altLang="zh-CN" sz="1400" dirty="0" smtClean="0">
                <a:solidFill>
                  <a:schemeClr val="tx1"/>
                </a:solidFill>
              </a:rPr>
              <a:t>.</a:t>
            </a:r>
          </a:p>
          <a:p>
            <a:pPr marL="1200150" lvl="3" indent="-342900">
              <a:spcBef>
                <a:spcPts val="600"/>
              </a:spcBef>
              <a:buFont typeface="Arial" panose="020B0604020202020204" pitchFamily="34" charset="0"/>
              <a:buChar char="•"/>
            </a:pPr>
            <a:r>
              <a:rPr lang="en-US" altLang="zh-CN" sz="1200" dirty="0" smtClean="0">
                <a:solidFill>
                  <a:schemeClr val="tx1"/>
                </a:solidFill>
              </a:rPr>
              <a:t>The RU/Segment Parser [1-5] is not the same segment parser as 11ac/ax, because the number of parser output branches is larger than 2 [eg:4 branches for RU484+3*RU996].</a:t>
            </a:r>
          </a:p>
          <a:p>
            <a:pPr marL="1200150" lvl="3" indent="-342900">
              <a:spcBef>
                <a:spcPts val="600"/>
              </a:spcBef>
              <a:buFont typeface="Arial" panose="020B0604020202020204" pitchFamily="34" charset="0"/>
              <a:buChar char="•"/>
            </a:pPr>
            <a:r>
              <a:rPr lang="en-US" altLang="zh-CN" sz="1200" dirty="0" smtClean="0">
                <a:solidFill>
                  <a:schemeClr val="tx1"/>
                </a:solidFill>
              </a:rPr>
              <a:t>Almost the same performance with joint and separated tone mapper for RU242+RU484.</a:t>
            </a:r>
          </a:p>
          <a:p>
            <a:pPr marL="1200150" lvl="3" indent="-342900">
              <a:spcBef>
                <a:spcPts val="600"/>
              </a:spcBef>
              <a:buFont typeface="Arial" panose="020B0604020202020204" pitchFamily="34" charset="0"/>
              <a:buChar char="•"/>
            </a:pPr>
            <a:r>
              <a:rPr lang="en-US" altLang="zh-CN" sz="1200" dirty="0" smtClean="0">
                <a:solidFill>
                  <a:schemeClr val="tx1"/>
                </a:solidFill>
              </a:rPr>
              <a:t>New RU/Segment parser with new joint tone mapper for RU242+484, which requires to design both new RU/Segment parser and new tone mapper for aggregated RU242+484.</a:t>
            </a:r>
          </a:p>
          <a:p>
            <a:pPr marL="1200150" lvl="3" indent="-342900">
              <a:spcBef>
                <a:spcPts val="600"/>
              </a:spcBef>
              <a:buFont typeface="Arial" panose="020B0604020202020204" pitchFamily="34" charset="0"/>
              <a:buChar char="•"/>
            </a:pPr>
            <a:r>
              <a:rPr lang="en-US" altLang="zh-CN" sz="1200" dirty="0" smtClean="0">
                <a:solidFill>
                  <a:schemeClr val="tx1"/>
                </a:solidFill>
              </a:rPr>
              <a:t>Alternatively, we consider a RU parser to parse data to each individual RU with the proportional round robin method and reuse existing 11ax tone mapper without additional implementation workload for joint tone mapper for the RU242+484 case. </a:t>
            </a:r>
          </a:p>
          <a:p>
            <a:pPr marL="914400" lvl="2" indent="0"/>
            <a:endParaRPr lang="en-US" sz="1400" i="1" dirty="0" smtClean="0">
              <a:latin typeface="Cambria Math" panose="02040503050406030204" pitchFamily="18" charset="0"/>
            </a:endParaRPr>
          </a:p>
        </p:txBody>
      </p:sp>
    </p:spTree>
    <p:extLst>
      <p:ext uri="{BB962C8B-B14F-4D97-AF65-F5344CB8AC3E}">
        <p14:creationId xmlns:p14="http://schemas.microsoft.com/office/powerpoint/2010/main" val="55299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Recap </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800" y="1751012"/>
            <a:ext cx="3958635" cy="1916379"/>
          </a:xfrm>
        </p:spPr>
        <p:txBody>
          <a:bodyPr/>
          <a:lstStyle/>
          <a:p>
            <a:pPr marL="0" indent="0"/>
            <a:r>
              <a:rPr lang="en-US" altLang="zh-CN" sz="2000" b="0" dirty="0" smtClean="0">
                <a:solidFill>
                  <a:schemeClr val="tx1"/>
                </a:solidFill>
              </a:rPr>
              <a:t>Segment Parser in 11ac/ax[6-7]</a:t>
            </a:r>
          </a:p>
          <a:p>
            <a:pPr marL="0" indent="0"/>
            <a:endParaRPr lang="en-US" altLang="zh-CN" sz="1600" dirty="0">
              <a:solidFill>
                <a:schemeClr val="tx1"/>
              </a:solidFill>
            </a:endParaRPr>
          </a:p>
          <a:p>
            <a:pPr marL="457200" lvl="1" indent="0"/>
            <a:endParaRPr lang="en-US" sz="1400" i="1" dirty="0" smtClean="0">
              <a:latin typeface="Cambria Math" panose="02040503050406030204" pitchFamily="18" charset="0"/>
            </a:endParaRPr>
          </a:p>
          <a:p>
            <a:pPr marL="914400" lvl="2" indent="0"/>
            <a:endParaRPr lang="en-US" sz="1400" i="1" dirty="0" smtClean="0">
              <a:latin typeface="Cambria Math" panose="02040503050406030204" pitchFamily="18" charset="0"/>
            </a:endParaRPr>
          </a:p>
        </p:txBody>
      </p:sp>
      <p:sp>
        <p:nvSpPr>
          <p:cNvPr id="16" name="矩形 15"/>
          <p:cNvSpPr/>
          <p:nvPr/>
        </p:nvSpPr>
        <p:spPr>
          <a:xfrm>
            <a:off x="914400" y="5597463"/>
            <a:ext cx="2793666" cy="954107"/>
          </a:xfrm>
          <a:prstGeom prst="rect">
            <a:avLst/>
          </a:prstGeom>
        </p:spPr>
        <p:txBody>
          <a:bodyPr wrap="square">
            <a:spAutoFit/>
          </a:bodyPr>
          <a:lstStyle/>
          <a:p>
            <a:pPr marL="285750" indent="-285750">
              <a:buFont typeface="Wingdings" panose="05000000000000000000" pitchFamily="2" charset="2"/>
              <a:buChar char="Ø"/>
            </a:pPr>
            <a:r>
              <a:rPr lang="en-US" altLang="zh-CN" sz="1400" dirty="0" err="1">
                <a:solidFill>
                  <a:schemeClr val="tx1"/>
                </a:solidFill>
              </a:rPr>
              <a:t>Tx</a:t>
            </a:r>
            <a:r>
              <a:rPr lang="en-US" altLang="zh-CN" sz="1400" dirty="0">
                <a:solidFill>
                  <a:schemeClr val="tx1"/>
                </a:solidFill>
              </a:rPr>
              <a:t> for the </a:t>
            </a:r>
            <a:r>
              <a:rPr lang="en-US" altLang="zh-CN" sz="1400" dirty="0" smtClean="0">
                <a:solidFill>
                  <a:schemeClr val="tx1"/>
                </a:solidFill>
              </a:rPr>
              <a:t>Data field of a VHT SU PPDU and HE SU PPDU in 160 MHz/80+80 MHz with LDPC encoding.</a:t>
            </a:r>
            <a:endParaRPr lang="zh-CN" altLang="en-US" sz="1400" dirty="0">
              <a:solidFill>
                <a:schemeClr val="tx1"/>
              </a:solidFill>
            </a:endParaRPr>
          </a:p>
        </p:txBody>
      </p:sp>
      <p:cxnSp>
        <p:nvCxnSpPr>
          <p:cNvPr id="10" name="直接连接符 9"/>
          <p:cNvCxnSpPr/>
          <p:nvPr/>
        </p:nvCxnSpPr>
        <p:spPr bwMode="auto">
          <a:xfrm>
            <a:off x="4495800" y="1905000"/>
            <a:ext cx="0" cy="4267200"/>
          </a:xfrm>
          <a:prstGeom prst="line">
            <a:avLst/>
          </a:prstGeom>
          <a:solidFill>
            <a:srgbClr val="00B8FF"/>
          </a:solidFill>
          <a:ln w="9525" cap="flat" cmpd="sng" algn="ctr">
            <a:solidFill>
              <a:schemeClr val="tx1"/>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20" name="内容占位符 2"/>
              <p:cNvSpPr txBox="1">
                <a:spLocks/>
              </p:cNvSpPr>
              <p:nvPr/>
            </p:nvSpPr>
            <p:spPr bwMode="auto">
              <a:xfrm>
                <a:off x="4609306" y="2214864"/>
                <a:ext cx="4419600" cy="42687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2000" b="0" kern="0" dirty="0" smtClean="0">
                    <a:solidFill>
                      <a:schemeClr val="tx1"/>
                    </a:solidFill>
                  </a:rPr>
                  <a:t>In 11ax [6]:</a:t>
                </a:r>
              </a:p>
              <a:p>
                <a:pPr lvl="1">
                  <a:buFont typeface="Arial" panose="020B0604020202020204" pitchFamily="34" charset="0"/>
                  <a:buChar char="•"/>
                </a:pPr>
                <a:r>
                  <a:rPr lang="en-US" altLang="zh-CN" sz="1600" kern="0" dirty="0" smtClean="0">
                    <a:solidFill>
                      <a:schemeClr val="tx1"/>
                    </a:solidFill>
                  </a:rPr>
                  <a:t>For OFDMA case:</a:t>
                </a:r>
              </a:p>
              <a:p>
                <a:pPr lvl="2">
                  <a:buFont typeface="Arial" panose="020B0604020202020204" pitchFamily="34" charset="0"/>
                  <a:buChar char="•"/>
                </a:pPr>
                <a:r>
                  <a:rPr lang="en-US" altLang="zh-CN" sz="1400" kern="0" dirty="0" smtClean="0">
                    <a:solidFill>
                      <a:schemeClr val="tx1"/>
                    </a:solidFill>
                  </a:rPr>
                  <a:t>One RU is assigned to a single STA.</a:t>
                </a:r>
                <a:endParaRPr lang="en-US" altLang="zh-CN" sz="1400" kern="0" dirty="0">
                  <a:solidFill>
                    <a:schemeClr val="tx1"/>
                  </a:solidFill>
                </a:endParaRPr>
              </a:p>
              <a:p>
                <a:pPr lvl="2">
                  <a:buFont typeface="Arial" panose="020B0604020202020204" pitchFamily="34" charset="0"/>
                  <a:buChar char="•"/>
                </a:pPr>
                <a:r>
                  <a:rPr lang="en-US" altLang="zh-CN" sz="1600" kern="0" dirty="0" smtClean="0">
                    <a:solidFill>
                      <a:schemeClr val="tx1"/>
                    </a:solidFill>
                  </a:rPr>
                  <a:t>F</a:t>
                </a:r>
                <a:r>
                  <a:rPr lang="en-US" altLang="zh-CN" sz="1600" b="0" kern="0" dirty="0" smtClean="0">
                    <a:solidFill>
                      <a:schemeClr val="tx1"/>
                    </a:solidFill>
                  </a:rPr>
                  <a:t>or a 80MHz, 160MHz and 80+80MHz transmission with a 26-/52-/106-/242-/484-/996-tone RU, the segment parser is bypassed</a:t>
                </a:r>
                <a:r>
                  <a:rPr lang="en-US" altLang="zh-CN" sz="1600" kern="0" dirty="0">
                    <a:solidFill>
                      <a:schemeClr val="tx1"/>
                    </a:solidFill>
                  </a:rPr>
                  <a:t>.</a:t>
                </a:r>
                <a:endParaRPr lang="en-US" altLang="zh-CN" sz="1600" b="0" kern="0" dirty="0" smtClean="0">
                  <a:solidFill>
                    <a:schemeClr val="tx1"/>
                  </a:solidFill>
                </a:endParaRPr>
              </a:p>
              <a:p>
                <a:pPr lvl="1">
                  <a:buFont typeface="Arial" panose="020B0604020202020204" pitchFamily="34" charset="0"/>
                  <a:buChar char="•"/>
                </a:pPr>
                <a:r>
                  <a:rPr lang="en-US" sz="1600" kern="0" dirty="0" smtClean="0">
                    <a:solidFill>
                      <a:schemeClr val="tx1"/>
                    </a:solidFill>
                  </a:rPr>
                  <a:t>For SU case: for a 160MHz and 80+80MHz transmission with a 2*996-tone RU, the output bits of each stream parser are first divided into blocks of </a:t>
                </a:r>
                <a14:m>
                  <m:oMath xmlns:m="http://schemas.openxmlformats.org/officeDocument/2006/math">
                    <m:sSub>
                      <m:sSubPr>
                        <m:ctrlPr>
                          <a:rPr lang="en-US" altLang="zh-CN" sz="1600" i="1" kern="0" smtClean="0">
                            <a:solidFill>
                              <a:schemeClr val="tx1"/>
                            </a:solidFill>
                            <a:latin typeface="Cambria Math" panose="02040503050406030204" pitchFamily="18" charset="0"/>
                          </a:rPr>
                        </m:ctrlPr>
                      </m:sSubPr>
                      <m:e>
                        <m:r>
                          <a:rPr lang="en-US" altLang="zh-CN" sz="1600" b="0" i="1" kern="0" smtClean="0">
                            <a:solidFill>
                              <a:schemeClr val="tx1"/>
                            </a:solidFill>
                            <a:latin typeface="Cambria Math" panose="02040503050406030204" pitchFamily="18" charset="0"/>
                          </a:rPr>
                          <m:t>𝑁</m:t>
                        </m:r>
                      </m:e>
                      <m:sub>
                        <m:r>
                          <a:rPr lang="en-US" altLang="zh-CN" sz="1600" b="0" i="1" kern="0" smtClean="0">
                            <a:solidFill>
                              <a:schemeClr val="tx1"/>
                            </a:solidFill>
                            <a:latin typeface="Cambria Math" panose="02040503050406030204" pitchFamily="18" charset="0"/>
                          </a:rPr>
                          <m:t>𝐶𝐵𝑃𝑆𝑆</m:t>
                        </m:r>
                      </m:sub>
                    </m:sSub>
                  </m:oMath>
                </a14:m>
                <a:r>
                  <a:rPr lang="en-US" sz="1600" kern="0" dirty="0" smtClean="0">
                    <a:solidFill>
                      <a:schemeClr val="tx1"/>
                    </a:solidFill>
                  </a:rPr>
                  <a:t> bits, then each block is further divided into </a:t>
                </a:r>
                <a:r>
                  <a:rPr lang="en-US" sz="1600" b="1" kern="0" dirty="0" smtClean="0">
                    <a:solidFill>
                      <a:schemeClr val="tx1"/>
                    </a:solidFill>
                  </a:rPr>
                  <a:t>two</a:t>
                </a:r>
                <a:r>
                  <a:rPr lang="en-US" sz="1600" kern="0" dirty="0" smtClean="0">
                    <a:solidFill>
                      <a:schemeClr val="tx1"/>
                    </a:solidFill>
                  </a:rPr>
                  <a:t> frequency </a:t>
                </a:r>
                <a:r>
                  <a:rPr lang="en-US" sz="1600" kern="0" dirty="0" err="1" smtClean="0">
                    <a:solidFill>
                      <a:schemeClr val="tx1"/>
                    </a:solidFill>
                  </a:rPr>
                  <a:t>subblock</a:t>
                </a:r>
                <a:r>
                  <a:rPr lang="en-US" sz="1600" kern="0" dirty="0" smtClean="0">
                    <a:solidFill>
                      <a:schemeClr val="tx1"/>
                    </a:solidFill>
                  </a:rPr>
                  <a:t> of </a:t>
                </a:r>
                <a14:m>
                  <m:oMath xmlns:m="http://schemas.openxmlformats.org/officeDocument/2006/math">
                    <m:sSub>
                      <m:sSubPr>
                        <m:ctrlPr>
                          <a:rPr lang="en-US" altLang="zh-CN" sz="1600" i="1" kern="0">
                            <a:solidFill>
                              <a:schemeClr val="tx1"/>
                            </a:solidFill>
                            <a:latin typeface="Cambria Math" panose="02040503050406030204" pitchFamily="18" charset="0"/>
                          </a:rPr>
                        </m:ctrlPr>
                      </m:sSubPr>
                      <m:e>
                        <m:r>
                          <a:rPr lang="en-US" altLang="zh-CN" sz="1600" i="1" kern="0">
                            <a:solidFill>
                              <a:schemeClr val="tx1"/>
                            </a:solidFill>
                            <a:latin typeface="Cambria Math" panose="02040503050406030204" pitchFamily="18" charset="0"/>
                          </a:rPr>
                          <m:t>𝑁</m:t>
                        </m:r>
                      </m:e>
                      <m:sub>
                        <m:r>
                          <a:rPr lang="en-US" altLang="zh-CN" sz="1600" i="1" kern="0">
                            <a:solidFill>
                              <a:schemeClr val="tx1"/>
                            </a:solidFill>
                            <a:latin typeface="Cambria Math" panose="02040503050406030204" pitchFamily="18" charset="0"/>
                          </a:rPr>
                          <m:t>𝐶𝐵𝑃𝑆𝑆</m:t>
                        </m:r>
                      </m:sub>
                    </m:sSub>
                  </m:oMath>
                </a14:m>
                <a:r>
                  <a:rPr lang="en-US" sz="1600" kern="0" dirty="0" smtClean="0">
                    <a:solidFill>
                      <a:schemeClr val="tx1"/>
                    </a:solidFill>
                  </a:rPr>
                  <a:t>/2 bits.</a:t>
                </a:r>
              </a:p>
            </p:txBody>
          </p:sp>
        </mc:Choice>
        <mc:Fallback xmlns="">
          <p:sp>
            <p:nvSpPr>
              <p:cNvPr id="20" name="内容占位符 2"/>
              <p:cNvSpPr txBox="1">
                <a:spLocks noRot="1" noChangeAspect="1" noMove="1" noResize="1" noEditPoints="1" noAdjustHandles="1" noChangeArrowheads="1" noChangeShapeType="1" noTextEdit="1"/>
              </p:cNvSpPr>
              <p:nvPr/>
            </p:nvSpPr>
            <p:spPr bwMode="auto">
              <a:xfrm>
                <a:off x="4609306" y="2214864"/>
                <a:ext cx="4419600" cy="4268787"/>
              </a:xfrm>
              <a:prstGeom prst="rect">
                <a:avLst/>
              </a:prstGeom>
              <a:blipFill rotWithShape="0">
                <a:blip r:embed="rId3"/>
                <a:stretch>
                  <a:fillRect l="-1241" t="-713" r="-1793"/>
                </a:stretch>
              </a:blipFill>
              <a:ln w="9525">
                <a:noFill/>
                <a:round/>
                <a:headEnd/>
                <a:tailEnd/>
              </a:ln>
              <a:effectLst/>
            </p:spPr>
            <p:txBody>
              <a:bodyPr/>
              <a:lstStyle/>
              <a:p>
                <a:r>
                  <a:rPr lang="zh-CN" altLang="en-US">
                    <a:noFill/>
                  </a:rPr>
                  <a:t> </a:t>
                </a:r>
              </a:p>
            </p:txBody>
          </p:sp>
        </mc:Fallback>
      </mc:AlternateContent>
      <p:pic>
        <p:nvPicPr>
          <p:cNvPr id="12" name="图片 11"/>
          <p:cNvPicPr>
            <a:picLocks noChangeAspect="1"/>
          </p:cNvPicPr>
          <p:nvPr/>
        </p:nvPicPr>
        <p:blipFill>
          <a:blip r:embed="rId4"/>
          <a:stretch>
            <a:fillRect/>
          </a:stretch>
        </p:blipFill>
        <p:spPr>
          <a:xfrm>
            <a:off x="580103" y="2133600"/>
            <a:ext cx="3764885" cy="3529013"/>
          </a:xfrm>
          <a:prstGeom prst="rect">
            <a:avLst/>
          </a:prstGeom>
        </p:spPr>
      </p:pic>
    </p:spTree>
    <p:extLst>
      <p:ext uri="{BB962C8B-B14F-4D97-AF65-F5344CB8AC3E}">
        <p14:creationId xmlns:p14="http://schemas.microsoft.com/office/powerpoint/2010/main" val="37423586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Recap</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800" y="1751012"/>
            <a:ext cx="7772400" cy="4268787"/>
          </a:xfrm>
        </p:spPr>
        <p:txBody>
          <a:bodyPr/>
          <a:lstStyle/>
          <a:p>
            <a:pPr marL="914400" lvl="2" indent="0"/>
            <a:endParaRPr lang="en-US" sz="1400" i="1" dirty="0" smtClean="0">
              <a:latin typeface="Cambria Math" panose="02040503050406030204" pitchFamily="18" charset="0"/>
            </a:endParaRPr>
          </a:p>
          <a:p>
            <a:pPr marL="914400" lvl="2" indent="0"/>
            <a:endParaRPr lang="en-US" sz="1400" i="1" dirty="0" smtClean="0">
              <a:latin typeface="Cambria Math" panose="02040503050406030204" pitchFamily="18" charset="0"/>
            </a:endParaRPr>
          </a:p>
        </p:txBody>
      </p:sp>
      <p:sp>
        <p:nvSpPr>
          <p:cNvPr id="20" name="内容占位符 2"/>
          <p:cNvSpPr txBox="1">
            <a:spLocks/>
          </p:cNvSpPr>
          <p:nvPr/>
        </p:nvSpPr>
        <p:spPr bwMode="auto">
          <a:xfrm>
            <a:off x="838200" y="1903412"/>
            <a:ext cx="7772400" cy="42687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2000" b="0" kern="0" dirty="0" smtClean="0">
                <a:solidFill>
                  <a:schemeClr val="tx1"/>
                </a:solidFill>
              </a:rPr>
              <a:t>In 11be:</a:t>
            </a:r>
          </a:p>
          <a:p>
            <a:pPr lvl="1">
              <a:buFont typeface="Arial" panose="020B0604020202020204" pitchFamily="34" charset="0"/>
              <a:buChar char="•"/>
            </a:pPr>
            <a:r>
              <a:rPr lang="en-US" altLang="zh-CN" sz="1600" kern="0" dirty="0" smtClean="0">
                <a:solidFill>
                  <a:schemeClr val="tx1"/>
                </a:solidFill>
              </a:rPr>
              <a:t>More than one RUs can be assigned to a single STA.</a:t>
            </a:r>
          </a:p>
          <a:p>
            <a:pPr lvl="1">
              <a:buFont typeface="Arial" panose="020B0604020202020204" pitchFamily="34" charset="0"/>
              <a:buChar char="•"/>
            </a:pPr>
            <a:r>
              <a:rPr lang="en-US" altLang="zh-CN" sz="1600" b="0" kern="0" dirty="0" smtClean="0">
                <a:solidFill>
                  <a:schemeClr val="tx1"/>
                </a:solidFill>
              </a:rPr>
              <a:t>Preamble </a:t>
            </a:r>
            <a:r>
              <a:rPr lang="en-US" altLang="zh-CN" sz="1600" kern="0" dirty="0" smtClean="0">
                <a:solidFill>
                  <a:schemeClr val="tx1"/>
                </a:solidFill>
              </a:rPr>
              <a:t>puncturing with 20MHz resolution has been defined for various BW.</a:t>
            </a:r>
          </a:p>
          <a:p>
            <a:pPr lvl="1">
              <a:buFont typeface="Arial" panose="020B0604020202020204" pitchFamily="34" charset="0"/>
              <a:buChar char="•"/>
            </a:pPr>
            <a:r>
              <a:rPr lang="en-US" altLang="zh-CN" sz="1600" kern="0" dirty="0" smtClean="0">
                <a:solidFill>
                  <a:schemeClr val="tx1"/>
                </a:solidFill>
              </a:rPr>
              <a:t>RU size in 11be within each 80MHz is the same with 11ax: 26-, 52-, 106-, 242-, 484- and 996-tone RU for OFDMA.</a:t>
            </a:r>
          </a:p>
          <a:p>
            <a:pPr marL="457200" lvl="1" indent="0"/>
            <a:endParaRPr lang="en-US" altLang="zh-CN" sz="1400" kern="0" dirty="0">
              <a:latin typeface="Cambria Math" panose="02040503050406030204" pitchFamily="18" charset="0"/>
            </a:endParaRPr>
          </a:p>
          <a:p>
            <a:pPr marL="457200" lvl="1" indent="0"/>
            <a:endParaRPr lang="en-US" altLang="zh-CN" sz="1600" kern="0" dirty="0" smtClean="0">
              <a:solidFill>
                <a:schemeClr val="tx1"/>
              </a:solidFill>
            </a:endParaRPr>
          </a:p>
        </p:txBody>
      </p:sp>
    </p:spTree>
    <p:extLst>
      <p:ext uri="{BB962C8B-B14F-4D97-AF65-F5344CB8AC3E}">
        <p14:creationId xmlns:p14="http://schemas.microsoft.com/office/powerpoint/2010/main" val="17267022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RU Parser in 11be </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25" name="内容占位符 2"/>
          <p:cNvSpPr>
            <a:spLocks noGrp="1"/>
          </p:cNvSpPr>
          <p:nvPr>
            <p:ph idx="1"/>
          </p:nvPr>
        </p:nvSpPr>
        <p:spPr>
          <a:xfrm>
            <a:off x="685800" y="1751012"/>
            <a:ext cx="7772400" cy="4268787"/>
          </a:xfrm>
        </p:spPr>
        <p:txBody>
          <a:bodyPr/>
          <a:lstStyle/>
          <a:p>
            <a:pPr marL="457200" indent="-457200">
              <a:buFont typeface="Wingdings" panose="05000000000000000000" pitchFamily="2" charset="2"/>
              <a:buChar char="Ø"/>
            </a:pPr>
            <a:r>
              <a:rPr lang="en-US" sz="1600" b="0" dirty="0" smtClean="0"/>
              <a:t>In  11ac/ax, segment parser is applied in a 160MHz/80+80MHz HE SU PPDU. </a:t>
            </a:r>
          </a:p>
          <a:p>
            <a:pPr marL="457200" indent="-457200">
              <a:buFont typeface="Wingdings" panose="05000000000000000000" pitchFamily="2" charset="2"/>
              <a:buChar char="Ø"/>
            </a:pPr>
            <a:r>
              <a:rPr lang="en-US" sz="1600" b="0" dirty="0" smtClean="0"/>
              <a:t>In 11be, the parser shall be redefined in an efficient way because of introducing the important techniques – MRU &amp; Preamble Puncturing.</a:t>
            </a:r>
          </a:p>
          <a:p>
            <a:pPr marL="457200" indent="-457200">
              <a:buFont typeface="Wingdings" panose="05000000000000000000" pitchFamily="2" charset="2"/>
              <a:buChar char="Ø"/>
            </a:pPr>
            <a:r>
              <a:rPr lang="en-US" sz="1600" b="0" dirty="0" smtClean="0"/>
              <a:t>We propose RU parser in 11be</a:t>
            </a:r>
          </a:p>
          <a:p>
            <a:pPr marL="857250" lvl="1" indent="-457200">
              <a:buFont typeface="Wingdings" panose="05000000000000000000" pitchFamily="2" charset="2"/>
              <a:buChar char="Ø"/>
            </a:pPr>
            <a:r>
              <a:rPr lang="en-US" sz="1400" b="0" dirty="0" smtClean="0"/>
              <a:t>T</a:t>
            </a:r>
            <a:r>
              <a:rPr lang="en-US" altLang="zh-CN" sz="1400" b="0" dirty="0" smtClean="0"/>
              <a:t>he RU parser </a:t>
            </a:r>
            <a:r>
              <a:rPr lang="en-US" altLang="zh-CN" sz="1400" dirty="0" smtClean="0"/>
              <a:t>is based on the RU size of  </a:t>
            </a:r>
            <a:r>
              <a:rPr lang="en-US" altLang="zh-CN" sz="1400" b="0" dirty="0" smtClean="0"/>
              <a:t>242-, </a:t>
            </a:r>
            <a:r>
              <a:rPr lang="en-US" altLang="zh-CN" sz="1400" dirty="0" smtClean="0"/>
              <a:t>484-tone and 996-tone RU.</a:t>
            </a:r>
          </a:p>
          <a:p>
            <a:pPr marL="857250" lvl="1" indent="-457200">
              <a:buFont typeface="Wingdings" panose="05000000000000000000" pitchFamily="2" charset="2"/>
              <a:buChar char="Ø"/>
            </a:pPr>
            <a:endParaRPr lang="en-US" sz="1200" b="0" dirty="0" smtClean="0"/>
          </a:p>
          <a:p>
            <a:pPr marL="0" indent="0"/>
            <a:r>
              <a:rPr lang="en-US" sz="1600" b="0" dirty="0"/>
              <a:t>	</a:t>
            </a:r>
            <a:endParaRPr lang="en-US" sz="1600" b="0" dirty="0" smtClean="0"/>
          </a:p>
        </p:txBody>
      </p:sp>
      <p:grpSp>
        <p:nvGrpSpPr>
          <p:cNvPr id="98" name="组合 97"/>
          <p:cNvGrpSpPr/>
          <p:nvPr/>
        </p:nvGrpSpPr>
        <p:grpSpPr>
          <a:xfrm>
            <a:off x="1912118" y="3438290"/>
            <a:ext cx="5174482" cy="2429110"/>
            <a:chOff x="457200" y="2295290"/>
            <a:chExt cx="5169174" cy="2886310"/>
          </a:xfrm>
        </p:grpSpPr>
        <p:sp>
          <p:nvSpPr>
            <p:cNvPr id="99" name="Rounded Rectangle 176"/>
            <p:cNvSpPr/>
            <p:nvPr/>
          </p:nvSpPr>
          <p:spPr bwMode="auto">
            <a:xfrm>
              <a:off x="2796074" y="3817601"/>
              <a:ext cx="2638839" cy="1363999"/>
            </a:xfrm>
            <a:prstGeom prst="roundRect">
              <a:avLst>
                <a:gd name="adj" fmla="val 6307"/>
              </a:avLst>
            </a:prstGeom>
            <a:solidFill>
              <a:schemeClr val="bg1"/>
            </a:solidFill>
            <a:ln w="12700" cap="flat"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zh-CN" altLang="zh-CN">
                <a:latin typeface="Garamond" panose="02020404030301010803" pitchFamily="18" charset="0"/>
              </a:endParaRPr>
            </a:p>
          </p:txBody>
        </p:sp>
        <p:sp>
          <p:nvSpPr>
            <p:cNvPr id="100" name="Rounded Rectangle 176"/>
            <p:cNvSpPr/>
            <p:nvPr/>
          </p:nvSpPr>
          <p:spPr bwMode="auto">
            <a:xfrm>
              <a:off x="2541703" y="2295290"/>
              <a:ext cx="2638839" cy="2094896"/>
            </a:xfrm>
            <a:prstGeom prst="roundRect">
              <a:avLst>
                <a:gd name="adj" fmla="val 6307"/>
              </a:avLst>
            </a:prstGeom>
            <a:solidFill>
              <a:schemeClr val="bg1"/>
            </a:solidFill>
            <a:ln w="12700" cap="flat"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zh-CN" altLang="zh-CN">
                <a:latin typeface="Garamond" panose="02020404030301010803" pitchFamily="18" charset="0"/>
              </a:endParaRPr>
            </a:p>
          </p:txBody>
        </p:sp>
        <p:sp>
          <p:nvSpPr>
            <p:cNvPr id="101" name="Trapezoid 97"/>
            <p:cNvSpPr/>
            <p:nvPr/>
          </p:nvSpPr>
          <p:spPr bwMode="auto">
            <a:xfrm rot="16200000">
              <a:off x="-330147" y="3885709"/>
              <a:ext cx="2190745" cy="284766"/>
            </a:xfrm>
            <a:prstGeom prst="trapezoid">
              <a:avLst/>
            </a:prstGeom>
            <a:solidFill>
              <a:schemeClr val="bg1"/>
            </a:solidFill>
            <a:ln w="25400" cap="flat" cmpd="sng" algn="ctr">
              <a:solidFill>
                <a:srgbClr val="3333CC">
                  <a:lumMod val="75000"/>
                </a:srgbClr>
              </a:solidFill>
              <a:prstDash val="solid"/>
              <a:tailEnd type="arrow"/>
            </a:ln>
            <a:effectLst/>
          </p:spPr>
          <p:txBody>
            <a:bodyPr lIns="0" rIns="0"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effectLst/>
                  <a:uLnTx/>
                  <a:uFillTx/>
                  <a:latin typeface="Garamond" panose="02020404030301010803" pitchFamily="18" charset="0"/>
                  <a:ea typeface="宋体" panose="02010600030101010101" pitchFamily="2" charset="-122"/>
                  <a:cs typeface="+mn-cs"/>
                </a:rPr>
                <a:t>Stream Parser</a:t>
              </a:r>
            </a:p>
          </p:txBody>
        </p:sp>
        <p:cxnSp>
          <p:nvCxnSpPr>
            <p:cNvPr id="102" name="Straight Arrow Connector 115"/>
            <p:cNvCxnSpPr/>
            <p:nvPr/>
          </p:nvCxnSpPr>
          <p:spPr bwMode="auto">
            <a:xfrm>
              <a:off x="457200" y="3939958"/>
              <a:ext cx="189845" cy="3148"/>
            </a:xfrm>
            <a:prstGeom prst="straightConnector1">
              <a:avLst/>
            </a:prstGeom>
            <a:noFill/>
            <a:ln w="9525" cap="flat" cmpd="sng" algn="ctr">
              <a:solidFill>
                <a:srgbClr val="3333CC">
                  <a:lumMod val="75000"/>
                </a:srgbClr>
              </a:solidFill>
              <a:prstDash val="solid"/>
              <a:tailEnd type="arrow"/>
            </a:ln>
            <a:effectLst/>
          </p:spPr>
        </p:cxnSp>
        <p:sp>
          <p:nvSpPr>
            <p:cNvPr id="103" name="Rectangle 178"/>
            <p:cNvSpPr/>
            <p:nvPr/>
          </p:nvSpPr>
          <p:spPr bwMode="auto">
            <a:xfrm>
              <a:off x="2656802" y="2719078"/>
              <a:ext cx="1217260" cy="394925"/>
            </a:xfrm>
            <a:prstGeom prst="rect">
              <a:avLst/>
            </a:prstGeom>
            <a:solidFill>
              <a:schemeClr val="bg1"/>
            </a:solidFill>
            <a:ln w="25400" cap="flat" cmpd="sng" algn="ctr">
              <a:solidFill>
                <a:srgbClr val="3333CC">
                  <a:lumMod val="75000"/>
                </a:srgbClr>
              </a:solidFill>
              <a:prstDash val="solid"/>
              <a:tailEnd type="arrow"/>
            </a:ln>
            <a:effectLst/>
          </p:spPr>
          <p:txBody>
            <a:bodyPr lIns="0" tIns="0" rIns="0" bIns="0"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effectLst/>
                  <a:uLnTx/>
                  <a:uFillTx/>
                  <a:latin typeface="Garamond" panose="02020404030301010803" pitchFamily="18" charset="0"/>
                  <a:ea typeface="宋体" panose="02010600030101010101" pitchFamily="2" charset="-122"/>
                  <a:cs typeface="+mn-cs"/>
                </a:rPr>
                <a:t>Constellation</a:t>
              </a:r>
            </a:p>
            <a:p>
              <a:pPr marL="0" marR="0" lvl="0" indent="0" algn="ctr" defTabSz="914400" eaLnBrk="0" fontAlgn="auto" latinLnBrk="0" hangingPunct="0">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effectLst/>
                  <a:uLnTx/>
                  <a:uFillTx/>
                  <a:latin typeface="Garamond" panose="02020404030301010803" pitchFamily="18" charset="0"/>
                  <a:ea typeface="宋体" panose="02010600030101010101" pitchFamily="2" charset="-122"/>
                  <a:cs typeface="+mn-cs"/>
                </a:rPr>
                <a:t>Mapper</a:t>
              </a:r>
            </a:p>
          </p:txBody>
        </p:sp>
        <p:sp>
          <p:nvSpPr>
            <p:cNvPr id="104" name="Rectangle 179"/>
            <p:cNvSpPr/>
            <p:nvPr/>
          </p:nvSpPr>
          <p:spPr bwMode="auto">
            <a:xfrm>
              <a:off x="4055011" y="2719078"/>
              <a:ext cx="980449" cy="404669"/>
            </a:xfrm>
            <a:prstGeom prst="rect">
              <a:avLst/>
            </a:prstGeom>
            <a:solidFill>
              <a:schemeClr val="bg1"/>
            </a:solidFill>
            <a:ln w="25400" cap="flat" cmpd="sng" algn="ctr">
              <a:solidFill>
                <a:srgbClr val="3333CC">
                  <a:lumMod val="75000"/>
                </a:srgbClr>
              </a:solidFill>
              <a:prstDash val="solid"/>
              <a:tailEnd type="arrow"/>
            </a:ln>
            <a:effectLst/>
          </p:spPr>
          <p:txBody>
            <a:bodyPr lIns="0" tIns="0" rIns="0" bIns="0"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effectLst/>
                  <a:uLnTx/>
                  <a:uFillTx/>
                  <a:latin typeface="Garamond" panose="02020404030301010803" pitchFamily="18" charset="0"/>
                  <a:ea typeface="宋体" panose="02010600030101010101" pitchFamily="2" charset="-122"/>
                  <a:cs typeface="+mn-cs"/>
                </a:rPr>
                <a:t>LDPC Mapper</a:t>
              </a:r>
            </a:p>
          </p:txBody>
        </p:sp>
        <p:cxnSp>
          <p:nvCxnSpPr>
            <p:cNvPr id="105" name="Straight Arrow Connector 180"/>
            <p:cNvCxnSpPr>
              <a:stCxn id="103" idx="3"/>
              <a:endCxn id="104" idx="1"/>
            </p:cNvCxnSpPr>
            <p:nvPr/>
          </p:nvCxnSpPr>
          <p:spPr bwMode="auto">
            <a:xfrm>
              <a:off x="3874062" y="2916541"/>
              <a:ext cx="180949" cy="4872"/>
            </a:xfrm>
            <a:prstGeom prst="straightConnector1">
              <a:avLst/>
            </a:prstGeom>
            <a:noFill/>
            <a:ln w="9525" cap="flat" cmpd="sng" algn="ctr">
              <a:solidFill>
                <a:srgbClr val="3333CC">
                  <a:lumMod val="75000"/>
                </a:srgbClr>
              </a:solidFill>
              <a:prstDash val="solid"/>
              <a:tailEnd type="arrow"/>
            </a:ln>
            <a:effectLst/>
          </p:spPr>
        </p:cxnSp>
        <p:cxnSp>
          <p:nvCxnSpPr>
            <p:cNvPr id="106" name="Straight Arrow Connector 184"/>
            <p:cNvCxnSpPr/>
            <p:nvPr/>
          </p:nvCxnSpPr>
          <p:spPr bwMode="auto">
            <a:xfrm>
              <a:off x="5049247" y="2931144"/>
              <a:ext cx="577127" cy="1575"/>
            </a:xfrm>
            <a:prstGeom prst="straightConnector1">
              <a:avLst/>
            </a:prstGeom>
            <a:noFill/>
            <a:ln w="9525" cap="flat" cmpd="sng" algn="ctr">
              <a:solidFill>
                <a:srgbClr val="3333CC">
                  <a:lumMod val="75000"/>
                </a:srgbClr>
              </a:solidFill>
              <a:prstDash val="solid"/>
              <a:tailEnd type="arrow"/>
            </a:ln>
            <a:effectLst/>
          </p:spPr>
        </p:cxnSp>
        <p:cxnSp>
          <p:nvCxnSpPr>
            <p:cNvPr id="107" name="Straight Arrow Connector 189"/>
            <p:cNvCxnSpPr/>
            <p:nvPr/>
          </p:nvCxnSpPr>
          <p:spPr bwMode="auto">
            <a:xfrm>
              <a:off x="2121455" y="2916541"/>
              <a:ext cx="535347" cy="3588"/>
            </a:xfrm>
            <a:prstGeom prst="straightConnector1">
              <a:avLst/>
            </a:prstGeom>
            <a:noFill/>
            <a:ln w="9525" cap="flat" cmpd="sng" algn="ctr">
              <a:solidFill>
                <a:srgbClr val="3333CC">
                  <a:lumMod val="75000"/>
                </a:srgbClr>
              </a:solidFill>
              <a:prstDash val="solid"/>
              <a:tailEnd type="arrow"/>
            </a:ln>
            <a:effectLst/>
          </p:spPr>
        </p:cxnSp>
        <p:cxnSp>
          <p:nvCxnSpPr>
            <p:cNvPr id="108" name="Straight Arrow Connector 180"/>
            <p:cNvCxnSpPr/>
            <p:nvPr/>
          </p:nvCxnSpPr>
          <p:spPr bwMode="auto">
            <a:xfrm>
              <a:off x="3892016" y="4035081"/>
              <a:ext cx="164857" cy="0"/>
            </a:xfrm>
            <a:prstGeom prst="straightConnector1">
              <a:avLst/>
            </a:prstGeom>
            <a:noFill/>
            <a:ln w="9525" cap="flat" cmpd="sng" algn="ctr">
              <a:solidFill>
                <a:srgbClr val="3333CC">
                  <a:lumMod val="75000"/>
                </a:srgbClr>
              </a:solidFill>
              <a:prstDash val="solid"/>
              <a:tailEnd type="arrow"/>
            </a:ln>
            <a:effectLst/>
          </p:spPr>
        </p:cxnSp>
        <p:cxnSp>
          <p:nvCxnSpPr>
            <p:cNvPr id="109" name="Straight Arrow Connector 184"/>
            <p:cNvCxnSpPr/>
            <p:nvPr/>
          </p:nvCxnSpPr>
          <p:spPr bwMode="auto">
            <a:xfrm>
              <a:off x="5007824" y="4095078"/>
              <a:ext cx="618550" cy="3357"/>
            </a:xfrm>
            <a:prstGeom prst="straightConnector1">
              <a:avLst/>
            </a:prstGeom>
            <a:noFill/>
            <a:ln w="9525" cap="flat" cmpd="sng" algn="ctr">
              <a:solidFill>
                <a:srgbClr val="3333CC">
                  <a:lumMod val="75000"/>
                </a:srgbClr>
              </a:solidFill>
              <a:prstDash val="solid"/>
              <a:tailEnd type="arrow"/>
            </a:ln>
            <a:effectLst/>
          </p:spPr>
        </p:cxnSp>
        <p:sp>
          <p:nvSpPr>
            <p:cNvPr id="110" name="Rectangle 179"/>
            <p:cNvSpPr/>
            <p:nvPr/>
          </p:nvSpPr>
          <p:spPr bwMode="auto">
            <a:xfrm>
              <a:off x="1358021" y="2848264"/>
              <a:ext cx="753205" cy="1115835"/>
            </a:xfrm>
            <a:prstGeom prst="rect">
              <a:avLst/>
            </a:prstGeom>
            <a:solidFill>
              <a:schemeClr val="bg1"/>
            </a:solidFill>
            <a:ln w="25400" cap="flat" cmpd="sng" algn="ctr">
              <a:solidFill>
                <a:srgbClr val="3333CC">
                  <a:lumMod val="75000"/>
                </a:srgbClr>
              </a:solidFill>
              <a:prstDash val="solid"/>
              <a:tailEnd type="arrow"/>
            </a:ln>
            <a:effectLst/>
          </p:spPr>
          <p:txBody>
            <a:bodyPr lIns="0" tIns="0" rIns="0" bIns="0"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lang="en-US" altLang="zh-CN" kern="0" dirty="0" smtClean="0">
                  <a:latin typeface="Garamond" panose="02020404030301010803" pitchFamily="18" charset="0"/>
                  <a:ea typeface="宋体" panose="02010600030101010101" pitchFamily="2" charset="-122"/>
                </a:rPr>
                <a:t>RU </a:t>
              </a:r>
              <a:r>
                <a:rPr kumimoji="0" lang="en-US" altLang="zh-CN" b="0" i="0" u="none" strike="noStrike" kern="0" cap="none" spc="0" normalizeH="0" baseline="0" noProof="0" dirty="0" smtClean="0">
                  <a:ln>
                    <a:noFill/>
                  </a:ln>
                  <a:effectLst/>
                  <a:uLnTx/>
                  <a:uFillTx/>
                  <a:latin typeface="Garamond" panose="02020404030301010803" pitchFamily="18" charset="0"/>
                  <a:ea typeface="宋体" panose="02010600030101010101" pitchFamily="2" charset="-122"/>
                </a:rPr>
                <a:t>Parser</a:t>
              </a:r>
            </a:p>
          </p:txBody>
        </p:sp>
        <p:sp>
          <p:nvSpPr>
            <p:cNvPr id="111" name="Rectangle 179"/>
            <p:cNvSpPr/>
            <p:nvPr/>
          </p:nvSpPr>
          <p:spPr bwMode="auto">
            <a:xfrm>
              <a:off x="1356934" y="4073888"/>
              <a:ext cx="753205" cy="949622"/>
            </a:xfrm>
            <a:prstGeom prst="rect">
              <a:avLst/>
            </a:prstGeom>
            <a:solidFill>
              <a:schemeClr val="bg1"/>
            </a:solidFill>
            <a:ln w="25400" cap="flat" cmpd="sng" algn="ctr">
              <a:solidFill>
                <a:srgbClr val="3333CC">
                  <a:lumMod val="75000"/>
                </a:srgbClr>
              </a:solidFill>
              <a:prstDash val="solid"/>
              <a:tailEnd type="arrow"/>
            </a:ln>
            <a:effectLst/>
          </p:spPr>
          <p:txBody>
            <a:bodyPr lIns="0" tIns="0" rIns="0" bIns="0"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lang="en-US" altLang="zh-CN" kern="0" dirty="0" smtClean="0">
                  <a:latin typeface="Garamond" panose="02020404030301010803" pitchFamily="18" charset="0"/>
                  <a:ea typeface="宋体" panose="02010600030101010101" pitchFamily="2" charset="-122"/>
                </a:rPr>
                <a:t>RU</a:t>
              </a:r>
              <a:r>
                <a:rPr kumimoji="0" lang="en-US" altLang="zh-CN" b="0" i="0" u="none" strike="noStrike" kern="0" cap="none" spc="0" normalizeH="0" baseline="0" noProof="0" dirty="0" smtClean="0">
                  <a:ln>
                    <a:noFill/>
                  </a:ln>
                  <a:effectLst/>
                  <a:uLnTx/>
                  <a:uFillTx/>
                  <a:latin typeface="Garamond" panose="02020404030301010803" pitchFamily="18" charset="0"/>
                  <a:ea typeface="宋体" panose="02010600030101010101" pitchFamily="2" charset="-122"/>
                </a:rPr>
                <a:t> Parser</a:t>
              </a:r>
            </a:p>
          </p:txBody>
        </p:sp>
        <p:cxnSp>
          <p:nvCxnSpPr>
            <p:cNvPr id="112" name="Straight Arrow Connector 189"/>
            <p:cNvCxnSpPr>
              <a:endCxn id="110" idx="1"/>
            </p:cNvCxnSpPr>
            <p:nvPr/>
          </p:nvCxnSpPr>
          <p:spPr bwMode="auto">
            <a:xfrm>
              <a:off x="899991" y="3406180"/>
              <a:ext cx="458031" cy="3"/>
            </a:xfrm>
            <a:prstGeom prst="straightConnector1">
              <a:avLst/>
            </a:prstGeom>
            <a:noFill/>
            <a:ln w="9525" cap="flat" cmpd="sng" algn="ctr">
              <a:solidFill>
                <a:srgbClr val="3333CC">
                  <a:lumMod val="75000"/>
                </a:srgbClr>
              </a:solidFill>
              <a:prstDash val="solid"/>
              <a:tailEnd type="arrow"/>
            </a:ln>
            <a:effectLst/>
          </p:spPr>
        </p:cxnSp>
        <p:cxnSp>
          <p:nvCxnSpPr>
            <p:cNvPr id="113" name="Straight Arrow Connector 189"/>
            <p:cNvCxnSpPr>
              <a:endCxn id="111" idx="1"/>
            </p:cNvCxnSpPr>
            <p:nvPr/>
          </p:nvCxnSpPr>
          <p:spPr bwMode="auto">
            <a:xfrm>
              <a:off x="922433" y="4548699"/>
              <a:ext cx="434501" cy="0"/>
            </a:xfrm>
            <a:prstGeom prst="straightConnector1">
              <a:avLst/>
            </a:prstGeom>
            <a:noFill/>
            <a:ln w="9525" cap="flat" cmpd="sng" algn="ctr">
              <a:solidFill>
                <a:srgbClr val="3333CC">
                  <a:lumMod val="75000"/>
                </a:srgbClr>
              </a:solidFill>
              <a:prstDash val="solid"/>
              <a:tailEnd type="arrow"/>
            </a:ln>
            <a:effectLst/>
          </p:spPr>
        </p:cxnSp>
        <p:cxnSp>
          <p:nvCxnSpPr>
            <p:cNvPr id="114" name="Straight Arrow Connector 180"/>
            <p:cNvCxnSpPr/>
            <p:nvPr/>
          </p:nvCxnSpPr>
          <p:spPr bwMode="auto">
            <a:xfrm flipV="1">
              <a:off x="4004277" y="4831063"/>
              <a:ext cx="305681" cy="1479"/>
            </a:xfrm>
            <a:prstGeom prst="straightConnector1">
              <a:avLst/>
            </a:prstGeom>
            <a:noFill/>
            <a:ln w="9525" cap="flat" cmpd="sng" algn="ctr">
              <a:solidFill>
                <a:srgbClr val="3333CC">
                  <a:lumMod val="75000"/>
                </a:srgbClr>
              </a:solidFill>
              <a:prstDash val="solid"/>
              <a:tailEnd type="arrow"/>
            </a:ln>
            <a:effectLst/>
          </p:spPr>
        </p:cxnSp>
        <p:cxnSp>
          <p:nvCxnSpPr>
            <p:cNvPr id="115" name="Straight Arrow Connector 184"/>
            <p:cNvCxnSpPr/>
            <p:nvPr/>
          </p:nvCxnSpPr>
          <p:spPr bwMode="auto">
            <a:xfrm>
              <a:off x="5294176" y="4824798"/>
              <a:ext cx="316843" cy="6265"/>
            </a:xfrm>
            <a:prstGeom prst="straightConnector1">
              <a:avLst/>
            </a:prstGeom>
            <a:noFill/>
            <a:ln w="9525" cap="flat" cmpd="sng" algn="ctr">
              <a:solidFill>
                <a:srgbClr val="3333CC">
                  <a:lumMod val="75000"/>
                </a:srgbClr>
              </a:solidFill>
              <a:prstDash val="solid"/>
              <a:tailEnd type="arrow"/>
            </a:ln>
            <a:effectLst/>
          </p:spPr>
        </p:cxnSp>
        <p:cxnSp>
          <p:nvCxnSpPr>
            <p:cNvPr id="116" name="Straight Arrow Connector 189"/>
            <p:cNvCxnSpPr/>
            <p:nvPr/>
          </p:nvCxnSpPr>
          <p:spPr bwMode="auto">
            <a:xfrm flipV="1">
              <a:off x="2087697" y="4843733"/>
              <a:ext cx="830376" cy="5576"/>
            </a:xfrm>
            <a:prstGeom prst="straightConnector1">
              <a:avLst/>
            </a:prstGeom>
            <a:noFill/>
            <a:ln w="9525" cap="flat" cmpd="sng" algn="ctr">
              <a:solidFill>
                <a:srgbClr val="3333CC">
                  <a:lumMod val="75000"/>
                </a:srgbClr>
              </a:solidFill>
              <a:prstDash val="solid"/>
              <a:tailEnd type="arrow"/>
            </a:ln>
            <a:effectLst/>
          </p:spPr>
        </p:cxnSp>
        <p:cxnSp>
          <p:nvCxnSpPr>
            <p:cNvPr id="117" name="直接连接符 116"/>
            <p:cNvCxnSpPr/>
            <p:nvPr/>
          </p:nvCxnSpPr>
          <p:spPr bwMode="auto">
            <a:xfrm>
              <a:off x="2121455" y="3897072"/>
              <a:ext cx="420248" cy="4073"/>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18" name="Straight Arrow Connector 184"/>
            <p:cNvCxnSpPr/>
            <p:nvPr/>
          </p:nvCxnSpPr>
          <p:spPr bwMode="auto">
            <a:xfrm>
              <a:off x="5434913" y="3897072"/>
              <a:ext cx="176106" cy="0"/>
            </a:xfrm>
            <a:prstGeom prst="straightConnector1">
              <a:avLst/>
            </a:prstGeom>
            <a:noFill/>
            <a:ln w="9525" cap="flat" cmpd="sng" algn="ctr">
              <a:solidFill>
                <a:schemeClr val="tx1"/>
              </a:solidFill>
              <a:prstDash val="solid"/>
              <a:tailEnd type="arrow"/>
            </a:ln>
            <a:effectLst/>
          </p:spPr>
        </p:cxnSp>
        <p:sp>
          <p:nvSpPr>
            <p:cNvPr id="119" name="Rectangle 178"/>
            <p:cNvSpPr/>
            <p:nvPr/>
          </p:nvSpPr>
          <p:spPr bwMode="auto">
            <a:xfrm>
              <a:off x="2643863" y="3843745"/>
              <a:ext cx="1217260" cy="394924"/>
            </a:xfrm>
            <a:prstGeom prst="rect">
              <a:avLst/>
            </a:prstGeom>
            <a:solidFill>
              <a:schemeClr val="bg1"/>
            </a:solidFill>
            <a:ln w="25400" cap="flat" cmpd="sng" algn="ctr">
              <a:solidFill>
                <a:srgbClr val="3333CC">
                  <a:lumMod val="75000"/>
                </a:srgbClr>
              </a:solidFill>
              <a:prstDash val="solid"/>
              <a:tailEnd type="arrow"/>
            </a:ln>
            <a:effectLst/>
          </p:spPr>
          <p:txBody>
            <a:bodyPr lIns="0" tIns="0" rIns="0" bIns="0"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effectLst/>
                  <a:uLnTx/>
                  <a:uFillTx/>
                  <a:latin typeface="Garamond" panose="02020404030301010803" pitchFamily="18" charset="0"/>
                  <a:ea typeface="宋体" panose="02010600030101010101" pitchFamily="2" charset="-122"/>
                  <a:cs typeface="+mn-cs"/>
                </a:rPr>
                <a:t>Constellation</a:t>
              </a:r>
            </a:p>
            <a:p>
              <a:pPr marL="0" marR="0" lvl="0" indent="0" algn="ctr" defTabSz="914400" eaLnBrk="0" fontAlgn="auto" latinLnBrk="0" hangingPunct="0">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effectLst/>
                  <a:uLnTx/>
                  <a:uFillTx/>
                  <a:latin typeface="Garamond" panose="02020404030301010803" pitchFamily="18" charset="0"/>
                  <a:ea typeface="宋体" panose="02010600030101010101" pitchFamily="2" charset="-122"/>
                  <a:cs typeface="+mn-cs"/>
                </a:rPr>
                <a:t>Mapper</a:t>
              </a:r>
            </a:p>
          </p:txBody>
        </p:sp>
        <p:sp>
          <p:nvSpPr>
            <p:cNvPr id="120" name="Rectangle 179"/>
            <p:cNvSpPr/>
            <p:nvPr/>
          </p:nvSpPr>
          <p:spPr bwMode="auto">
            <a:xfrm>
              <a:off x="4058704" y="3832747"/>
              <a:ext cx="980449" cy="404669"/>
            </a:xfrm>
            <a:prstGeom prst="rect">
              <a:avLst/>
            </a:prstGeom>
            <a:solidFill>
              <a:schemeClr val="bg1"/>
            </a:solidFill>
            <a:ln w="25400" cap="flat" cmpd="sng" algn="ctr">
              <a:solidFill>
                <a:srgbClr val="3333CC">
                  <a:lumMod val="75000"/>
                </a:srgbClr>
              </a:solidFill>
              <a:prstDash val="solid"/>
              <a:tailEnd type="arrow"/>
            </a:ln>
            <a:effectLst/>
          </p:spPr>
          <p:txBody>
            <a:bodyPr lIns="0" tIns="0" rIns="0" bIns="0"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effectLst/>
                  <a:uLnTx/>
                  <a:uFillTx/>
                  <a:latin typeface="Garamond" panose="02020404030301010803" pitchFamily="18" charset="0"/>
                  <a:ea typeface="宋体" panose="02010600030101010101" pitchFamily="2" charset="-122"/>
                  <a:cs typeface="+mn-cs"/>
                </a:rPr>
                <a:t>LDPC Mapper</a:t>
              </a:r>
            </a:p>
          </p:txBody>
        </p:sp>
        <p:sp>
          <p:nvSpPr>
            <p:cNvPr id="121" name="Rectangle 179"/>
            <p:cNvSpPr/>
            <p:nvPr/>
          </p:nvSpPr>
          <p:spPr bwMode="auto">
            <a:xfrm>
              <a:off x="4302269" y="4591808"/>
              <a:ext cx="980449" cy="404669"/>
            </a:xfrm>
            <a:prstGeom prst="rect">
              <a:avLst/>
            </a:prstGeom>
            <a:solidFill>
              <a:schemeClr val="bg1"/>
            </a:solidFill>
            <a:ln w="25400" cap="flat" cmpd="sng" algn="ctr">
              <a:solidFill>
                <a:srgbClr val="3333CC">
                  <a:lumMod val="75000"/>
                </a:srgbClr>
              </a:solidFill>
              <a:prstDash val="solid"/>
              <a:tailEnd type="arrow"/>
            </a:ln>
            <a:effectLst/>
          </p:spPr>
          <p:txBody>
            <a:bodyPr lIns="0" tIns="0" rIns="0" bIns="0"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effectLst/>
                  <a:uLnTx/>
                  <a:uFillTx/>
                  <a:latin typeface="Garamond" panose="02020404030301010803" pitchFamily="18" charset="0"/>
                  <a:ea typeface="宋体" panose="02010600030101010101" pitchFamily="2" charset="-122"/>
                  <a:cs typeface="+mn-cs"/>
                </a:rPr>
                <a:t>LDPC Mapper</a:t>
              </a:r>
            </a:p>
          </p:txBody>
        </p:sp>
        <p:sp>
          <p:nvSpPr>
            <p:cNvPr id="122" name="Rectangle 178"/>
            <p:cNvSpPr/>
            <p:nvPr/>
          </p:nvSpPr>
          <p:spPr bwMode="auto">
            <a:xfrm>
              <a:off x="2922728" y="4596679"/>
              <a:ext cx="1217260" cy="394925"/>
            </a:xfrm>
            <a:prstGeom prst="rect">
              <a:avLst/>
            </a:prstGeom>
            <a:solidFill>
              <a:schemeClr val="bg1"/>
            </a:solidFill>
            <a:ln w="25400" cap="flat" cmpd="sng" algn="ctr">
              <a:solidFill>
                <a:srgbClr val="3333CC">
                  <a:lumMod val="75000"/>
                </a:srgbClr>
              </a:solidFill>
              <a:prstDash val="solid"/>
              <a:tailEnd type="arrow"/>
            </a:ln>
            <a:effectLst/>
          </p:spPr>
          <p:txBody>
            <a:bodyPr lIns="0" tIns="0" rIns="0" bIns="0"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effectLst/>
                  <a:uLnTx/>
                  <a:uFillTx/>
                  <a:latin typeface="Garamond" panose="02020404030301010803" pitchFamily="18" charset="0"/>
                  <a:ea typeface="宋体" panose="02010600030101010101" pitchFamily="2" charset="-122"/>
                  <a:cs typeface="+mn-cs"/>
                </a:rPr>
                <a:t>Constellation</a:t>
              </a:r>
            </a:p>
            <a:p>
              <a:pPr marL="0" marR="0" lvl="0" indent="0" algn="ctr" defTabSz="914400" eaLnBrk="0" fontAlgn="auto" latinLnBrk="0" hangingPunct="0">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effectLst/>
                  <a:uLnTx/>
                  <a:uFillTx/>
                  <a:latin typeface="Garamond" panose="02020404030301010803" pitchFamily="18" charset="0"/>
                  <a:ea typeface="宋体" panose="02010600030101010101" pitchFamily="2" charset="-122"/>
                  <a:cs typeface="+mn-cs"/>
                </a:rPr>
                <a:t>Mapper</a:t>
              </a:r>
            </a:p>
          </p:txBody>
        </p:sp>
        <p:sp>
          <p:nvSpPr>
            <p:cNvPr id="123" name="文本框 122"/>
            <p:cNvSpPr txBox="1"/>
            <p:nvPr/>
          </p:nvSpPr>
          <p:spPr>
            <a:xfrm>
              <a:off x="943831" y="3796074"/>
              <a:ext cx="398279" cy="490264"/>
            </a:xfrm>
            <a:prstGeom prst="rect">
              <a:avLst/>
            </a:prstGeom>
            <a:noFill/>
          </p:spPr>
          <p:txBody>
            <a:bodyPr vert="eaVert" wrap="square" rtlCol="0">
              <a:spAutoFit/>
            </a:bodyPr>
            <a:lstStyle/>
            <a:p>
              <a:r>
                <a:rPr lang="en-US" altLang="zh-CN" sz="1200" dirty="0" smtClean="0">
                  <a:solidFill>
                    <a:srgbClr val="262699"/>
                  </a:solidFill>
                </a:rPr>
                <a:t>. . .</a:t>
              </a:r>
              <a:endParaRPr lang="zh-CN" altLang="en-US" sz="1200" dirty="0">
                <a:solidFill>
                  <a:srgbClr val="262699"/>
                </a:solidFill>
              </a:endParaRPr>
            </a:p>
          </p:txBody>
        </p:sp>
        <p:cxnSp>
          <p:nvCxnSpPr>
            <p:cNvPr id="124" name="Straight Arrow Connector 189"/>
            <p:cNvCxnSpPr/>
            <p:nvPr/>
          </p:nvCxnSpPr>
          <p:spPr bwMode="auto">
            <a:xfrm>
              <a:off x="2131653" y="4161466"/>
              <a:ext cx="535347" cy="3588"/>
            </a:xfrm>
            <a:prstGeom prst="straightConnector1">
              <a:avLst/>
            </a:prstGeom>
            <a:noFill/>
            <a:ln w="9525" cap="flat" cmpd="sng" algn="ctr">
              <a:solidFill>
                <a:srgbClr val="3333CC">
                  <a:lumMod val="75000"/>
                </a:srgbClr>
              </a:solidFill>
              <a:prstDash val="solid"/>
              <a:tailEnd type="arrow"/>
            </a:ln>
            <a:effectLst/>
          </p:spPr>
        </p:cxnSp>
      </p:grpSp>
      <p:sp>
        <p:nvSpPr>
          <p:cNvPr id="154" name="文本框 153"/>
          <p:cNvSpPr txBox="1"/>
          <p:nvPr/>
        </p:nvSpPr>
        <p:spPr>
          <a:xfrm>
            <a:off x="5187258" y="4328860"/>
            <a:ext cx="369332" cy="412604"/>
          </a:xfrm>
          <a:prstGeom prst="rect">
            <a:avLst/>
          </a:prstGeom>
          <a:noFill/>
        </p:spPr>
        <p:txBody>
          <a:bodyPr vert="eaVert" wrap="square" rtlCol="0">
            <a:spAutoFit/>
          </a:bodyPr>
          <a:lstStyle/>
          <a:p>
            <a:r>
              <a:rPr lang="en-US" altLang="zh-CN" sz="1200" dirty="0" smtClean="0">
                <a:solidFill>
                  <a:srgbClr val="262699"/>
                </a:solidFill>
              </a:rPr>
              <a:t>. . .</a:t>
            </a:r>
            <a:endParaRPr lang="zh-CN" altLang="en-US" sz="1200" dirty="0">
              <a:solidFill>
                <a:srgbClr val="262699"/>
              </a:solidFill>
            </a:endParaRPr>
          </a:p>
        </p:txBody>
      </p:sp>
    </p:spTree>
    <p:extLst>
      <p:ext uri="{BB962C8B-B14F-4D97-AF65-F5344CB8AC3E}">
        <p14:creationId xmlns:p14="http://schemas.microsoft.com/office/powerpoint/2010/main" val="4434956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圆角矩形 13"/>
          <p:cNvSpPr/>
          <p:nvPr/>
        </p:nvSpPr>
        <p:spPr bwMode="auto">
          <a:xfrm>
            <a:off x="7472267" y="3818686"/>
            <a:ext cx="1108063" cy="1439114"/>
          </a:xfrm>
          <a:prstGeom prst="roundRect">
            <a:avLst/>
          </a:prstGeom>
          <a:solidFill>
            <a:schemeClr val="bg2">
              <a:lumMod val="20000"/>
              <a:lumOff val="80000"/>
              <a:alpha val="20000"/>
            </a:scheme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标题 1"/>
          <p:cNvSpPr>
            <a:spLocks noGrp="1"/>
          </p:cNvSpPr>
          <p:nvPr>
            <p:ph type="title"/>
          </p:nvPr>
        </p:nvSpPr>
        <p:spPr/>
        <p:txBody>
          <a:bodyPr/>
          <a:lstStyle/>
          <a:p>
            <a:r>
              <a:rPr lang="en-US" altLang="zh-CN" dirty="0" smtClean="0"/>
              <a:t>RU Parser in 11be </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25" name="内容占位符 2"/>
          <p:cNvSpPr>
            <a:spLocks noGrp="1"/>
          </p:cNvSpPr>
          <p:nvPr>
            <p:ph idx="1"/>
          </p:nvPr>
        </p:nvSpPr>
        <p:spPr>
          <a:xfrm>
            <a:off x="685800" y="1751012"/>
            <a:ext cx="7772400" cy="4268787"/>
          </a:xfrm>
        </p:spPr>
        <p:txBody>
          <a:bodyPr/>
          <a:lstStyle/>
          <a:p>
            <a:pPr marL="457200" indent="-457200">
              <a:buFont typeface="Wingdings" panose="05000000000000000000" pitchFamily="2" charset="2"/>
              <a:buChar char="Ø"/>
            </a:pPr>
            <a:r>
              <a:rPr lang="en-US" sz="1800" b="0" dirty="0" smtClean="0"/>
              <a:t>Examples:</a:t>
            </a:r>
          </a:p>
          <a:p>
            <a:pPr marL="457200" indent="-457200">
              <a:buFont typeface="Wingdings" panose="05000000000000000000" pitchFamily="2" charset="2"/>
              <a:buChar char="Ø"/>
            </a:pPr>
            <a:endParaRPr lang="en-US" sz="1800" b="0" dirty="0"/>
          </a:p>
          <a:p>
            <a:pPr marL="457200" indent="-457200">
              <a:buFont typeface="Wingdings" panose="05000000000000000000" pitchFamily="2" charset="2"/>
              <a:buChar char="Ø"/>
            </a:pPr>
            <a:endParaRPr lang="en-US" sz="1800" b="0" dirty="0" smtClean="0"/>
          </a:p>
          <a:p>
            <a:pPr marL="457200" indent="-457200">
              <a:buFont typeface="Wingdings" panose="05000000000000000000" pitchFamily="2" charset="2"/>
              <a:buChar char="Ø"/>
            </a:pPr>
            <a:endParaRPr lang="en-US" sz="1800" b="0" dirty="0"/>
          </a:p>
          <a:p>
            <a:pPr marL="457200" indent="-457200">
              <a:buFont typeface="Wingdings" panose="05000000000000000000" pitchFamily="2" charset="2"/>
              <a:buChar char="Ø"/>
            </a:pPr>
            <a:endParaRPr lang="en-US" sz="1800" b="0" dirty="0" smtClean="0"/>
          </a:p>
          <a:p>
            <a:pPr marL="457200" indent="-457200">
              <a:buFont typeface="Wingdings" panose="05000000000000000000" pitchFamily="2" charset="2"/>
              <a:buChar char="Ø"/>
            </a:pPr>
            <a:endParaRPr lang="en-US" sz="1800" b="0" dirty="0"/>
          </a:p>
          <a:p>
            <a:pPr marL="457200" indent="-457200">
              <a:buFont typeface="Wingdings" panose="05000000000000000000" pitchFamily="2" charset="2"/>
              <a:buChar char="Ø"/>
            </a:pPr>
            <a:endParaRPr lang="en-US" sz="1800" b="0" dirty="0" smtClean="0"/>
          </a:p>
          <a:p>
            <a:pPr marL="457200" indent="-457200">
              <a:buFont typeface="Wingdings" panose="05000000000000000000" pitchFamily="2" charset="2"/>
              <a:buChar char="Ø"/>
            </a:pPr>
            <a:endParaRPr lang="en-US" sz="1800" b="0" dirty="0"/>
          </a:p>
          <a:p>
            <a:pPr marL="457200" indent="-457200">
              <a:buFont typeface="Wingdings" panose="05000000000000000000" pitchFamily="2" charset="2"/>
              <a:buChar char="Ø"/>
            </a:pPr>
            <a:endParaRPr lang="en-US" sz="1800" b="0" dirty="0" smtClean="0"/>
          </a:p>
          <a:p>
            <a:pPr marL="457200" indent="-457200">
              <a:buFont typeface="Wingdings" panose="05000000000000000000" pitchFamily="2" charset="2"/>
              <a:buChar char="Ø"/>
            </a:pPr>
            <a:endParaRPr lang="en-US" sz="1800" b="0" dirty="0"/>
          </a:p>
          <a:p>
            <a:pPr marL="0" indent="0"/>
            <a:endParaRPr lang="en-US" sz="1800" b="0" dirty="0" smtClean="0"/>
          </a:p>
          <a:p>
            <a:pPr marL="0" indent="0"/>
            <a:r>
              <a:rPr lang="en-US" sz="1600" b="0" dirty="0"/>
              <a:t>	</a:t>
            </a:r>
            <a:endParaRPr lang="en-US" sz="1600" b="0" dirty="0" smtClean="0"/>
          </a:p>
        </p:txBody>
      </p:sp>
      <p:sp>
        <p:nvSpPr>
          <p:cNvPr id="10" name="文本框 9"/>
          <p:cNvSpPr txBox="1"/>
          <p:nvPr/>
        </p:nvSpPr>
        <p:spPr>
          <a:xfrm>
            <a:off x="4056488" y="2354010"/>
            <a:ext cx="2412224" cy="461665"/>
          </a:xfrm>
          <a:prstGeom prst="rect">
            <a:avLst/>
          </a:prstGeom>
          <a:noFill/>
        </p:spPr>
        <p:txBody>
          <a:bodyPr wrap="square" rtlCol="0">
            <a:spAutoFit/>
          </a:bodyPr>
          <a:lstStyle/>
          <a:p>
            <a:r>
              <a:rPr lang="en-US" altLang="zh-CN" sz="1200" dirty="0" smtClean="0">
                <a:solidFill>
                  <a:schemeClr val="tx1"/>
                </a:solidFill>
              </a:rPr>
              <a:t>Case 2A: reusing 11ax existing LDPC tone mapper</a:t>
            </a:r>
            <a:endParaRPr lang="zh-CN" altLang="en-US" sz="1200" dirty="0">
              <a:solidFill>
                <a:schemeClr val="tx1"/>
              </a:solidFill>
            </a:endParaRPr>
          </a:p>
        </p:txBody>
      </p:sp>
      <p:sp>
        <p:nvSpPr>
          <p:cNvPr id="48" name="矩形 47"/>
          <p:cNvSpPr/>
          <p:nvPr/>
        </p:nvSpPr>
        <p:spPr bwMode="auto">
          <a:xfrm>
            <a:off x="5167565" y="2856621"/>
            <a:ext cx="792088" cy="884243"/>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lang="en-US" sz="1050" dirty="0" smtClean="0">
                <a:solidFill>
                  <a:schemeClr val="tx1"/>
                </a:solidFill>
                <a:latin typeface="Arial" charset="0"/>
                <a:ea typeface="宋体" charset="-122"/>
              </a:rPr>
              <a:t>RU 996</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52" name="矩形 51"/>
          <p:cNvSpPr/>
          <p:nvPr/>
        </p:nvSpPr>
        <p:spPr bwMode="auto">
          <a:xfrm>
            <a:off x="5167565" y="3908948"/>
            <a:ext cx="792088" cy="38016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smtClean="0">
                <a:ln>
                  <a:noFill/>
                </a:ln>
                <a:solidFill>
                  <a:schemeClr val="tx1"/>
                </a:solidFill>
                <a:effectLst/>
                <a:latin typeface="Arial" charset="0"/>
                <a:ea typeface="宋体" charset="-122"/>
              </a:rPr>
              <a:t>RU</a:t>
            </a:r>
            <a:r>
              <a:rPr kumimoji="0" lang="en-US" sz="1050" b="0" i="0" u="none" strike="noStrike" cap="none" normalizeH="0" dirty="0" smtClean="0">
                <a:ln>
                  <a:noFill/>
                </a:ln>
                <a:solidFill>
                  <a:schemeClr val="tx1"/>
                </a:solidFill>
                <a:effectLst/>
                <a:latin typeface="Arial" charset="0"/>
                <a:ea typeface="宋体" charset="-122"/>
              </a:rPr>
              <a:t> 242</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54" name="矩形 53"/>
          <p:cNvSpPr/>
          <p:nvPr/>
        </p:nvSpPr>
        <p:spPr bwMode="auto">
          <a:xfrm>
            <a:off x="5179509" y="4457195"/>
            <a:ext cx="792088" cy="65653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lang="en-US" sz="1050" dirty="0" smtClean="0">
                <a:solidFill>
                  <a:schemeClr val="tx1"/>
                </a:solidFill>
                <a:latin typeface="Arial" charset="0"/>
                <a:ea typeface="宋体" charset="-122"/>
              </a:rPr>
              <a:t>RU 484</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56" name="TextBox 26"/>
          <p:cNvSpPr txBox="1"/>
          <p:nvPr/>
        </p:nvSpPr>
        <p:spPr>
          <a:xfrm>
            <a:off x="4267200" y="3440816"/>
            <a:ext cx="257369" cy="890808"/>
          </a:xfrm>
          <a:prstGeom prst="rect">
            <a:avLst/>
          </a:prstGeom>
          <a:solidFill>
            <a:schemeClr val="bg1"/>
          </a:solidFill>
          <a:ln>
            <a:solidFill>
              <a:srgbClr val="262699"/>
            </a:solidFill>
          </a:ln>
        </p:spPr>
        <p:txBody>
          <a:bodyPr vert="eaVert" wrap="square" lIns="36000" tIns="36000" rIns="36000" bIns="36000" rtlCol="0" anchor="ctr" anchorCtr="1">
            <a:spAutoFit/>
          </a:bodyPr>
          <a:lstStyle/>
          <a:p>
            <a:r>
              <a:rPr lang="en-US" altLang="zh-CN" sz="1200" b="1" dirty="0" smtClean="0">
                <a:solidFill>
                  <a:schemeClr val="tx1"/>
                </a:solidFill>
                <a:latin typeface="+mn-lt"/>
                <a:ea typeface="Arial Unicode MS" pitchFamily="34" charset="-122"/>
                <a:cs typeface="Arial Unicode MS" pitchFamily="34" charset="-122"/>
              </a:rPr>
              <a:t>RU Parser</a:t>
            </a:r>
            <a:endParaRPr lang="zh-CN" altLang="en-US" sz="1200" b="1" dirty="0">
              <a:solidFill>
                <a:schemeClr val="tx1"/>
              </a:solidFill>
              <a:latin typeface="+mn-lt"/>
              <a:ea typeface="Arial Unicode MS" pitchFamily="34" charset="-122"/>
              <a:cs typeface="Arial Unicode MS" pitchFamily="34" charset="-122"/>
            </a:endParaRPr>
          </a:p>
        </p:txBody>
      </p:sp>
      <p:cxnSp>
        <p:nvCxnSpPr>
          <p:cNvPr id="67" name="肘形连接符 66"/>
          <p:cNvCxnSpPr>
            <a:stCxn id="56" idx="0"/>
            <a:endCxn id="48" idx="1"/>
          </p:cNvCxnSpPr>
          <p:nvPr/>
        </p:nvCxnSpPr>
        <p:spPr bwMode="auto">
          <a:xfrm rot="5400000" flipH="1" flipV="1">
            <a:off x="4710689" y="2983940"/>
            <a:ext cx="142073" cy="771680"/>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68" name="肘形连接符 67"/>
          <p:cNvCxnSpPr>
            <a:stCxn id="56" idx="3"/>
            <a:endCxn id="52" idx="1"/>
          </p:cNvCxnSpPr>
          <p:nvPr/>
        </p:nvCxnSpPr>
        <p:spPr bwMode="auto">
          <a:xfrm>
            <a:off x="4524569" y="3886220"/>
            <a:ext cx="642996" cy="212809"/>
          </a:xfrm>
          <a:prstGeom prst="bentConnector3">
            <a:avLst/>
          </a:prstGeom>
          <a:solidFill>
            <a:srgbClr val="00B8FF"/>
          </a:solidFill>
          <a:ln w="9525" cap="flat" cmpd="sng" algn="ctr">
            <a:solidFill>
              <a:schemeClr val="tx1"/>
            </a:solidFill>
            <a:prstDash val="solid"/>
            <a:round/>
            <a:headEnd type="none" w="med" len="med"/>
            <a:tailEnd type="triangle"/>
          </a:ln>
          <a:effectLst/>
        </p:spPr>
      </p:cxnSp>
      <p:cxnSp>
        <p:nvCxnSpPr>
          <p:cNvPr id="69" name="肘形连接符 68"/>
          <p:cNvCxnSpPr>
            <a:stCxn id="56" idx="2"/>
            <a:endCxn id="54" idx="1"/>
          </p:cNvCxnSpPr>
          <p:nvPr/>
        </p:nvCxnSpPr>
        <p:spPr bwMode="auto">
          <a:xfrm rot="16200000" flipH="1">
            <a:off x="4560779" y="4166730"/>
            <a:ext cx="453837" cy="783624"/>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70" name="矩形 69"/>
          <p:cNvSpPr/>
          <p:nvPr/>
        </p:nvSpPr>
        <p:spPr bwMode="auto">
          <a:xfrm>
            <a:off x="7620000" y="2828881"/>
            <a:ext cx="792088" cy="884243"/>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lang="en-US" sz="1050" dirty="0" smtClean="0">
                <a:solidFill>
                  <a:schemeClr val="tx1"/>
                </a:solidFill>
                <a:latin typeface="Arial" charset="0"/>
                <a:ea typeface="宋体" charset="-122"/>
              </a:rPr>
              <a:t>RU 996</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71" name="矩形 70"/>
          <p:cNvSpPr/>
          <p:nvPr/>
        </p:nvSpPr>
        <p:spPr bwMode="auto">
          <a:xfrm>
            <a:off x="7630254" y="3912870"/>
            <a:ext cx="792088" cy="38016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smtClean="0">
                <a:ln>
                  <a:noFill/>
                </a:ln>
                <a:solidFill>
                  <a:schemeClr val="tx1"/>
                </a:solidFill>
                <a:effectLst/>
                <a:latin typeface="Arial" charset="0"/>
                <a:ea typeface="宋体" charset="-122"/>
              </a:rPr>
              <a:t>RU</a:t>
            </a:r>
            <a:r>
              <a:rPr kumimoji="0" lang="en-US" sz="1050" b="0" i="0" u="none" strike="noStrike" cap="none" normalizeH="0" dirty="0" smtClean="0">
                <a:ln>
                  <a:noFill/>
                </a:ln>
                <a:solidFill>
                  <a:schemeClr val="tx1"/>
                </a:solidFill>
                <a:effectLst/>
                <a:latin typeface="Arial" charset="0"/>
                <a:ea typeface="宋体" charset="-122"/>
              </a:rPr>
              <a:t> 242</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72" name="矩形 71"/>
          <p:cNvSpPr/>
          <p:nvPr/>
        </p:nvSpPr>
        <p:spPr bwMode="auto">
          <a:xfrm>
            <a:off x="7630254" y="4457195"/>
            <a:ext cx="792088" cy="65653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lang="en-US" sz="1050" dirty="0" smtClean="0">
                <a:solidFill>
                  <a:schemeClr val="tx1"/>
                </a:solidFill>
                <a:latin typeface="Arial" charset="0"/>
                <a:ea typeface="宋体" charset="-122"/>
              </a:rPr>
              <a:t>RU 484</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73" name="TextBox 26"/>
          <p:cNvSpPr txBox="1"/>
          <p:nvPr/>
        </p:nvSpPr>
        <p:spPr>
          <a:xfrm>
            <a:off x="6638880" y="3440816"/>
            <a:ext cx="257369" cy="890808"/>
          </a:xfrm>
          <a:prstGeom prst="rect">
            <a:avLst/>
          </a:prstGeom>
          <a:solidFill>
            <a:schemeClr val="bg1"/>
          </a:solidFill>
          <a:ln>
            <a:solidFill>
              <a:srgbClr val="262699"/>
            </a:solidFill>
          </a:ln>
        </p:spPr>
        <p:txBody>
          <a:bodyPr vert="eaVert" wrap="square" lIns="36000" tIns="36000" rIns="36000" bIns="36000" rtlCol="0" anchor="ctr" anchorCtr="1">
            <a:spAutoFit/>
          </a:bodyPr>
          <a:lstStyle/>
          <a:p>
            <a:r>
              <a:rPr lang="en-US" altLang="zh-CN" sz="1200" b="1" dirty="0" smtClean="0">
                <a:solidFill>
                  <a:schemeClr val="tx1"/>
                </a:solidFill>
                <a:latin typeface="+mn-lt"/>
                <a:ea typeface="Arial Unicode MS" pitchFamily="34" charset="-122"/>
                <a:cs typeface="Arial Unicode MS" pitchFamily="34" charset="-122"/>
              </a:rPr>
              <a:t>RU Parser</a:t>
            </a:r>
            <a:endParaRPr lang="zh-CN" altLang="en-US" sz="1200" b="1" dirty="0">
              <a:solidFill>
                <a:schemeClr val="tx1"/>
              </a:solidFill>
              <a:latin typeface="+mn-lt"/>
              <a:ea typeface="Arial Unicode MS" pitchFamily="34" charset="-122"/>
              <a:cs typeface="Arial Unicode MS" pitchFamily="34" charset="-122"/>
            </a:endParaRPr>
          </a:p>
        </p:txBody>
      </p:sp>
      <p:cxnSp>
        <p:nvCxnSpPr>
          <p:cNvPr id="77" name="肘形连接符 76"/>
          <p:cNvCxnSpPr>
            <a:stCxn id="73" idx="0"/>
            <a:endCxn id="70" idx="1"/>
          </p:cNvCxnSpPr>
          <p:nvPr/>
        </p:nvCxnSpPr>
        <p:spPr bwMode="auto">
          <a:xfrm rot="5400000" flipH="1" flipV="1">
            <a:off x="7108876" y="2929693"/>
            <a:ext cx="169813" cy="852435"/>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79" name="肘形连接符 78"/>
          <p:cNvCxnSpPr>
            <a:stCxn id="73" idx="2"/>
            <a:endCxn id="14" idx="1"/>
          </p:cNvCxnSpPr>
          <p:nvPr/>
        </p:nvCxnSpPr>
        <p:spPr bwMode="auto">
          <a:xfrm rot="16200000" flipH="1">
            <a:off x="7016607" y="4082582"/>
            <a:ext cx="206619" cy="704702"/>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92" name="文本框 91"/>
          <p:cNvSpPr txBox="1"/>
          <p:nvPr/>
        </p:nvSpPr>
        <p:spPr>
          <a:xfrm>
            <a:off x="1102070" y="2126880"/>
            <a:ext cx="3235337" cy="307777"/>
          </a:xfrm>
          <a:prstGeom prst="rect">
            <a:avLst/>
          </a:prstGeom>
          <a:noFill/>
        </p:spPr>
        <p:txBody>
          <a:bodyPr wrap="square" rtlCol="0">
            <a:spAutoFit/>
          </a:bodyPr>
          <a:lstStyle/>
          <a:p>
            <a:r>
              <a:rPr lang="en-US" altLang="zh-CN" sz="1400" u="sng" dirty="0" smtClean="0">
                <a:solidFill>
                  <a:schemeClr val="tx1"/>
                </a:solidFill>
              </a:rPr>
              <a:t>Case 1:RU484+996+996</a:t>
            </a:r>
            <a:endParaRPr lang="zh-CN" altLang="en-US" sz="1400" u="sng" dirty="0">
              <a:solidFill>
                <a:schemeClr val="tx1"/>
              </a:solidFill>
            </a:endParaRPr>
          </a:p>
        </p:txBody>
      </p:sp>
      <p:sp>
        <p:nvSpPr>
          <p:cNvPr id="93" name="矩形 92"/>
          <p:cNvSpPr/>
          <p:nvPr/>
        </p:nvSpPr>
        <p:spPr bwMode="auto">
          <a:xfrm>
            <a:off x="2177024" y="2738789"/>
            <a:ext cx="792088" cy="884243"/>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lang="en-US" sz="1050" dirty="0" smtClean="0">
                <a:solidFill>
                  <a:schemeClr val="tx1"/>
                </a:solidFill>
                <a:latin typeface="Arial" charset="0"/>
                <a:ea typeface="宋体" charset="-122"/>
              </a:rPr>
              <a:t>RU 996</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94" name="矩形 93"/>
          <p:cNvSpPr/>
          <p:nvPr/>
        </p:nvSpPr>
        <p:spPr bwMode="auto">
          <a:xfrm>
            <a:off x="2188967" y="3799636"/>
            <a:ext cx="792088" cy="38016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smtClean="0">
                <a:ln>
                  <a:noFill/>
                </a:ln>
                <a:solidFill>
                  <a:schemeClr val="tx1"/>
                </a:solidFill>
                <a:effectLst/>
                <a:latin typeface="Arial" charset="0"/>
                <a:ea typeface="宋体" charset="-122"/>
              </a:rPr>
              <a:t>RU</a:t>
            </a:r>
            <a:r>
              <a:rPr kumimoji="0" lang="en-US" sz="1050" b="0" i="0" u="none" strike="noStrike" cap="none" normalizeH="0" dirty="0" smtClean="0">
                <a:ln>
                  <a:noFill/>
                </a:ln>
                <a:solidFill>
                  <a:schemeClr val="tx1"/>
                </a:solidFill>
                <a:effectLst/>
                <a:latin typeface="Arial" charset="0"/>
                <a:ea typeface="宋体" charset="-122"/>
              </a:rPr>
              <a:t> 484</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95" name="矩形 94"/>
          <p:cNvSpPr/>
          <p:nvPr/>
        </p:nvSpPr>
        <p:spPr bwMode="auto">
          <a:xfrm>
            <a:off x="2177024" y="4350036"/>
            <a:ext cx="792088" cy="671504"/>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lang="en-US" sz="1050" dirty="0" smtClean="0">
                <a:solidFill>
                  <a:schemeClr val="tx1"/>
                </a:solidFill>
                <a:latin typeface="Arial" charset="0"/>
                <a:ea typeface="宋体" charset="-122"/>
              </a:rPr>
              <a:t>RU 996</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100" name="TextBox 26"/>
          <p:cNvSpPr txBox="1"/>
          <p:nvPr/>
        </p:nvSpPr>
        <p:spPr>
          <a:xfrm>
            <a:off x="1303135" y="3299392"/>
            <a:ext cx="257369" cy="932111"/>
          </a:xfrm>
          <a:prstGeom prst="rect">
            <a:avLst/>
          </a:prstGeom>
          <a:solidFill>
            <a:schemeClr val="bg1"/>
          </a:solidFill>
          <a:ln>
            <a:solidFill>
              <a:srgbClr val="262699"/>
            </a:solidFill>
          </a:ln>
        </p:spPr>
        <p:txBody>
          <a:bodyPr vert="eaVert" wrap="square" lIns="36000" tIns="36000" rIns="36000" bIns="36000" rtlCol="0" anchor="ctr" anchorCtr="1">
            <a:spAutoFit/>
          </a:bodyPr>
          <a:lstStyle/>
          <a:p>
            <a:r>
              <a:rPr lang="en-US" altLang="zh-CN" sz="1200" b="1" dirty="0" smtClean="0">
                <a:solidFill>
                  <a:schemeClr val="tx1"/>
                </a:solidFill>
                <a:latin typeface="+mn-lt"/>
                <a:ea typeface="Arial Unicode MS" pitchFamily="34" charset="-122"/>
                <a:cs typeface="Arial Unicode MS" pitchFamily="34" charset="-122"/>
              </a:rPr>
              <a:t>RU Parser</a:t>
            </a:r>
            <a:endParaRPr lang="zh-CN" altLang="en-US" sz="1200" b="1" dirty="0">
              <a:solidFill>
                <a:schemeClr val="tx1"/>
              </a:solidFill>
              <a:latin typeface="+mn-lt"/>
              <a:ea typeface="Arial Unicode MS" pitchFamily="34" charset="-122"/>
              <a:cs typeface="Arial Unicode MS" pitchFamily="34" charset="-122"/>
            </a:endParaRPr>
          </a:p>
        </p:txBody>
      </p:sp>
      <p:cxnSp>
        <p:nvCxnSpPr>
          <p:cNvPr id="101" name="肘形连接符 100"/>
          <p:cNvCxnSpPr>
            <a:stCxn id="100" idx="0"/>
            <a:endCxn id="93" idx="1"/>
          </p:cNvCxnSpPr>
          <p:nvPr/>
        </p:nvCxnSpPr>
        <p:spPr bwMode="auto">
          <a:xfrm rot="5400000" flipH="1" flipV="1">
            <a:off x="1745182" y="2867550"/>
            <a:ext cx="118481" cy="745204"/>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102" name="肘形连接符 101"/>
          <p:cNvCxnSpPr>
            <a:stCxn id="100" idx="3"/>
            <a:endCxn id="94" idx="1"/>
          </p:cNvCxnSpPr>
          <p:nvPr/>
        </p:nvCxnSpPr>
        <p:spPr bwMode="auto">
          <a:xfrm>
            <a:off x="1560504" y="3765448"/>
            <a:ext cx="628463" cy="224269"/>
          </a:xfrm>
          <a:prstGeom prst="bentConnector3">
            <a:avLst/>
          </a:prstGeom>
          <a:solidFill>
            <a:srgbClr val="00B8FF"/>
          </a:solidFill>
          <a:ln w="9525" cap="flat" cmpd="sng" algn="ctr">
            <a:solidFill>
              <a:schemeClr val="tx1"/>
            </a:solidFill>
            <a:prstDash val="solid"/>
            <a:round/>
            <a:headEnd type="none" w="med" len="med"/>
            <a:tailEnd type="triangle"/>
          </a:ln>
          <a:effectLst/>
        </p:spPr>
      </p:cxnSp>
      <p:cxnSp>
        <p:nvCxnSpPr>
          <p:cNvPr id="103" name="肘形连接符 102"/>
          <p:cNvCxnSpPr/>
          <p:nvPr/>
        </p:nvCxnSpPr>
        <p:spPr bwMode="auto">
          <a:xfrm rot="16200000" flipH="1">
            <a:off x="1577281" y="4086044"/>
            <a:ext cx="454285" cy="745204"/>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104" name="直接连接符 103"/>
          <p:cNvCxnSpPr/>
          <p:nvPr/>
        </p:nvCxnSpPr>
        <p:spPr bwMode="auto">
          <a:xfrm>
            <a:off x="3886200" y="2192659"/>
            <a:ext cx="0" cy="29718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5" name="文本框 104"/>
          <p:cNvSpPr txBox="1"/>
          <p:nvPr/>
        </p:nvSpPr>
        <p:spPr>
          <a:xfrm>
            <a:off x="6638998" y="2323816"/>
            <a:ext cx="2280213" cy="461665"/>
          </a:xfrm>
          <a:prstGeom prst="rect">
            <a:avLst/>
          </a:prstGeom>
          <a:noFill/>
        </p:spPr>
        <p:txBody>
          <a:bodyPr wrap="square" rtlCol="0">
            <a:spAutoFit/>
          </a:bodyPr>
          <a:lstStyle/>
          <a:p>
            <a:r>
              <a:rPr lang="en-US" altLang="zh-CN" sz="1200" dirty="0" smtClean="0">
                <a:solidFill>
                  <a:schemeClr val="tx1"/>
                </a:solidFill>
              </a:rPr>
              <a:t>Case 2B: joint tone mapper for RU242+484</a:t>
            </a:r>
            <a:endParaRPr lang="zh-CN" altLang="en-US" sz="1200" dirty="0">
              <a:solidFill>
                <a:schemeClr val="tx1"/>
              </a:solidFill>
            </a:endParaRPr>
          </a:p>
        </p:txBody>
      </p:sp>
      <p:sp>
        <p:nvSpPr>
          <p:cNvPr id="106" name="文本框 105"/>
          <p:cNvSpPr txBox="1"/>
          <p:nvPr/>
        </p:nvSpPr>
        <p:spPr>
          <a:xfrm>
            <a:off x="5411779" y="2057400"/>
            <a:ext cx="2152142" cy="307777"/>
          </a:xfrm>
          <a:prstGeom prst="rect">
            <a:avLst/>
          </a:prstGeom>
          <a:noFill/>
        </p:spPr>
        <p:txBody>
          <a:bodyPr wrap="square" rtlCol="0">
            <a:spAutoFit/>
          </a:bodyPr>
          <a:lstStyle/>
          <a:p>
            <a:r>
              <a:rPr lang="en-US" altLang="zh-CN" sz="1400" u="sng" dirty="0" smtClean="0">
                <a:solidFill>
                  <a:schemeClr val="tx1"/>
                </a:solidFill>
              </a:rPr>
              <a:t>Case 2:RU242+484+996</a:t>
            </a:r>
            <a:endParaRPr lang="zh-CN" altLang="en-US" sz="1400" u="sng" dirty="0">
              <a:solidFill>
                <a:schemeClr val="tx1"/>
              </a:solidFill>
            </a:endParaRPr>
          </a:p>
        </p:txBody>
      </p:sp>
      <p:sp>
        <p:nvSpPr>
          <p:cNvPr id="107" name="文本框 106"/>
          <p:cNvSpPr txBox="1"/>
          <p:nvPr/>
        </p:nvSpPr>
        <p:spPr>
          <a:xfrm>
            <a:off x="914400" y="5296304"/>
            <a:ext cx="2854337" cy="523220"/>
          </a:xfrm>
          <a:prstGeom prst="rect">
            <a:avLst/>
          </a:prstGeom>
          <a:noFill/>
        </p:spPr>
        <p:txBody>
          <a:bodyPr wrap="square" rtlCol="0">
            <a:spAutoFit/>
          </a:bodyPr>
          <a:lstStyle/>
          <a:p>
            <a:r>
              <a:rPr lang="en-US" altLang="zh-CN" sz="1400" u="sng" dirty="0" smtClean="0">
                <a:solidFill>
                  <a:schemeClr val="tx1"/>
                </a:solidFill>
              </a:rPr>
              <a:t>Case 1: </a:t>
            </a:r>
            <a:r>
              <a:rPr lang="en-US" altLang="zh-CN" sz="1400" dirty="0" smtClean="0">
                <a:solidFill>
                  <a:schemeClr val="tx1"/>
                </a:solidFill>
              </a:rPr>
              <a:t>There are 3 branches of RU Parser for RU484+996+996</a:t>
            </a:r>
            <a:endParaRPr lang="zh-CN" altLang="en-US" sz="1400" dirty="0">
              <a:solidFill>
                <a:schemeClr val="tx1"/>
              </a:solidFill>
            </a:endParaRPr>
          </a:p>
        </p:txBody>
      </p:sp>
      <p:sp>
        <p:nvSpPr>
          <p:cNvPr id="109" name="文本框 108"/>
          <p:cNvSpPr txBox="1"/>
          <p:nvPr/>
        </p:nvSpPr>
        <p:spPr>
          <a:xfrm>
            <a:off x="3896139" y="5253235"/>
            <a:ext cx="2199861" cy="954107"/>
          </a:xfrm>
          <a:prstGeom prst="rect">
            <a:avLst/>
          </a:prstGeom>
          <a:noFill/>
        </p:spPr>
        <p:txBody>
          <a:bodyPr wrap="square" rtlCol="0">
            <a:spAutoFit/>
          </a:bodyPr>
          <a:lstStyle/>
          <a:p>
            <a:r>
              <a:rPr lang="en-US" altLang="zh-CN" sz="1400" u="sng" dirty="0" smtClean="0">
                <a:solidFill>
                  <a:schemeClr val="tx1"/>
                </a:solidFill>
              </a:rPr>
              <a:t>Case 2A: </a:t>
            </a:r>
            <a:r>
              <a:rPr lang="en-US" altLang="zh-CN" sz="1400" dirty="0" smtClean="0">
                <a:solidFill>
                  <a:schemeClr val="tx1"/>
                </a:solidFill>
              </a:rPr>
              <a:t>Same with Case 1, there are 3 branches of RU parser, and can reuse 11ax tone mapper.</a:t>
            </a:r>
            <a:endParaRPr lang="zh-CN" altLang="en-US" sz="1400" dirty="0">
              <a:solidFill>
                <a:schemeClr val="tx1"/>
              </a:solidFill>
            </a:endParaRPr>
          </a:p>
        </p:txBody>
      </p:sp>
      <p:sp>
        <p:nvSpPr>
          <p:cNvPr id="110" name="文本框 109"/>
          <p:cNvSpPr txBox="1"/>
          <p:nvPr/>
        </p:nvSpPr>
        <p:spPr>
          <a:xfrm>
            <a:off x="6486939" y="5253235"/>
            <a:ext cx="2199861" cy="1169551"/>
          </a:xfrm>
          <a:prstGeom prst="rect">
            <a:avLst/>
          </a:prstGeom>
          <a:noFill/>
        </p:spPr>
        <p:txBody>
          <a:bodyPr wrap="square" rtlCol="0">
            <a:spAutoFit/>
          </a:bodyPr>
          <a:lstStyle/>
          <a:p>
            <a:r>
              <a:rPr lang="en-US" altLang="zh-CN" sz="1400" u="sng" dirty="0" smtClean="0">
                <a:solidFill>
                  <a:schemeClr val="tx1"/>
                </a:solidFill>
              </a:rPr>
              <a:t>Case 2B: </a:t>
            </a:r>
            <a:r>
              <a:rPr lang="en-US" altLang="zh-CN" sz="1400" dirty="0" smtClean="0">
                <a:solidFill>
                  <a:schemeClr val="tx1"/>
                </a:solidFill>
              </a:rPr>
              <a:t> There are 2 branches of RU parser, but with extra implementation – adding new joint tone mapper RU242+484.</a:t>
            </a:r>
            <a:endParaRPr lang="zh-CN" altLang="en-US" sz="1400" dirty="0">
              <a:solidFill>
                <a:schemeClr val="tx1"/>
              </a:solidFill>
            </a:endParaRPr>
          </a:p>
        </p:txBody>
      </p:sp>
    </p:spTree>
    <p:extLst>
      <p:ext uri="{BB962C8B-B14F-4D97-AF65-F5344CB8AC3E}">
        <p14:creationId xmlns:p14="http://schemas.microsoft.com/office/powerpoint/2010/main" val="35077761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Proportional R</a:t>
            </a:r>
            <a:r>
              <a:rPr lang="en-US" altLang="zh-CN" dirty="0" smtClean="0"/>
              <a:t>ound </a:t>
            </a:r>
            <a:r>
              <a:rPr lang="en-US" altLang="zh-CN" dirty="0"/>
              <a:t>R</a:t>
            </a:r>
            <a:r>
              <a:rPr lang="en-US" altLang="zh-CN" dirty="0" smtClean="0"/>
              <a:t>obin Parsing</a:t>
            </a:r>
            <a:endParaRPr lang="zh-CN" altLang="en-US" dirty="0"/>
          </a:p>
        </p:txBody>
      </p:sp>
      <p:sp>
        <p:nvSpPr>
          <p:cNvPr id="3" name="内容占位符 2"/>
          <p:cNvSpPr>
            <a:spLocks noGrp="1"/>
          </p:cNvSpPr>
          <p:nvPr>
            <p:ph idx="1"/>
          </p:nvPr>
        </p:nvSpPr>
        <p:spPr>
          <a:xfrm>
            <a:off x="674340" y="1613453"/>
            <a:ext cx="7770813" cy="4113213"/>
          </a:xfrm>
        </p:spPr>
        <p:txBody>
          <a:bodyPr/>
          <a:lstStyle/>
          <a:p>
            <a:pPr>
              <a:buFont typeface="Wingdings" panose="05000000000000000000" pitchFamily="2" charset="2"/>
              <a:buChar char="Ø"/>
            </a:pPr>
            <a:r>
              <a:rPr lang="en-US" altLang="zh-CN" sz="1800" b="0" dirty="0"/>
              <a:t>[1-5] have proposed the proportional round robin parsing. We also propose the proportional round robin parser with the smallest proportion, and if there are residual bits, the same proportion ration applied for the residual </a:t>
            </a:r>
            <a:r>
              <a:rPr lang="en-US" altLang="zh-CN" sz="1800" b="0" dirty="0" smtClean="0"/>
              <a:t>bits.</a:t>
            </a:r>
            <a:endParaRPr lang="en-US" altLang="zh-CN" sz="1800" b="0" dirty="0"/>
          </a:p>
          <a:p>
            <a:pPr>
              <a:buFont typeface="Wingdings" panose="05000000000000000000" pitchFamily="2" charset="2"/>
              <a:buChar char="Ø"/>
            </a:pPr>
            <a:r>
              <a:rPr lang="en-US" altLang="zh-CN" sz="1800" b="0" dirty="0" smtClean="0"/>
              <a:t>Propose the proportional round robin parsing method without adding joint tone mapper for RU242+484.</a:t>
            </a:r>
          </a:p>
          <a:p>
            <a:pPr>
              <a:buFont typeface="Wingdings" panose="05000000000000000000" pitchFamily="2" charset="2"/>
              <a:buChar char="Ø"/>
            </a:pPr>
            <a:r>
              <a:rPr lang="en-US" altLang="zh-CN" sz="1800" b="0" dirty="0" smtClean="0"/>
              <a:t>Examples:</a:t>
            </a:r>
          </a:p>
          <a:p>
            <a:pPr marL="0" indent="0" eaLnBrk="0" hangingPunct="0">
              <a:spcBef>
                <a:spcPct val="0"/>
              </a:spcBef>
            </a:pPr>
            <a:r>
              <a:rPr lang="en-US" altLang="zh-CN" sz="1400" b="0" kern="1200" dirty="0" smtClean="0">
                <a:solidFill>
                  <a:schemeClr val="tx1"/>
                </a:solidFill>
                <a:latin typeface="Times New Roman" pitchFamily="16" charset="0"/>
                <a:ea typeface="MS Gothic" charset="-128"/>
              </a:rPr>
              <a:t>          </a:t>
            </a:r>
            <a:r>
              <a:rPr lang="en-US" altLang="zh-CN" sz="1400" b="0" u="sng" kern="1200" dirty="0" smtClean="0">
                <a:solidFill>
                  <a:schemeClr val="tx1"/>
                </a:solidFill>
                <a:latin typeface="Times New Roman" pitchFamily="16" charset="0"/>
                <a:ea typeface="MS Gothic" charset="-128"/>
              </a:rPr>
              <a:t>Case 1:RU484+996+996</a:t>
            </a:r>
            <a:endParaRPr lang="zh-CN" altLang="en-US" sz="1400" b="0" u="sng" kern="1200" dirty="0" smtClean="0">
              <a:solidFill>
                <a:schemeClr val="tx1"/>
              </a:solidFill>
              <a:latin typeface="Times New Roman" pitchFamily="16" charset="0"/>
              <a:ea typeface="MS Gothic" charset="-128"/>
            </a:endParaRPr>
          </a:p>
          <a:p>
            <a:pPr>
              <a:buFont typeface="Wingdings" panose="05000000000000000000" pitchFamily="2" charset="2"/>
              <a:buChar char="Ø"/>
            </a:pPr>
            <a:endParaRPr lang="en-US" altLang="zh-CN" sz="1800" b="0" dirty="0" smtClean="0"/>
          </a:p>
          <a:p>
            <a:r>
              <a:rPr lang="en-US" altLang="zh-CN" b="0" dirty="0" smtClean="0"/>
              <a:t> </a:t>
            </a:r>
            <a:endParaRPr lang="zh-CN" altLang="en-US" b="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日期占位符 4"/>
          <p:cNvSpPr>
            <a:spLocks noGrp="1"/>
          </p:cNvSpPr>
          <p:nvPr>
            <p:ph type="dt" idx="15"/>
          </p:nvPr>
        </p:nvSpPr>
        <p:spPr/>
        <p:txBody>
          <a:bodyPr/>
          <a:lstStyle/>
          <a:p>
            <a:r>
              <a:rPr lang="en-US" altLang="zh-CN" smtClean="0"/>
              <a:t>2020</a:t>
            </a:r>
            <a:endParaRPr lang="en-GB" altLang="zh-CN" dirty="0"/>
          </a:p>
        </p:txBody>
      </p:sp>
      <p:sp>
        <p:nvSpPr>
          <p:cNvPr id="6" name="矩形 5"/>
          <p:cNvSpPr/>
          <p:nvPr/>
        </p:nvSpPr>
        <p:spPr bwMode="auto">
          <a:xfrm>
            <a:off x="5277933" y="3813460"/>
            <a:ext cx="792088" cy="884243"/>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lang="en-US" sz="1050" dirty="0" smtClean="0">
                <a:solidFill>
                  <a:schemeClr val="tx1"/>
                </a:solidFill>
                <a:latin typeface="Arial" charset="0"/>
                <a:ea typeface="宋体" charset="-122"/>
              </a:rPr>
              <a:t>RU 996</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7" name="矩形 6"/>
          <p:cNvSpPr/>
          <p:nvPr/>
        </p:nvSpPr>
        <p:spPr bwMode="auto">
          <a:xfrm>
            <a:off x="5277933" y="4865787"/>
            <a:ext cx="792088" cy="38016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smtClean="0">
                <a:ln>
                  <a:noFill/>
                </a:ln>
                <a:solidFill>
                  <a:schemeClr val="tx1"/>
                </a:solidFill>
                <a:effectLst/>
                <a:latin typeface="Arial" charset="0"/>
                <a:ea typeface="宋体" charset="-122"/>
              </a:rPr>
              <a:t>RU</a:t>
            </a:r>
            <a:r>
              <a:rPr kumimoji="0" lang="en-US" sz="1050" b="0" i="0" u="none" strike="noStrike" cap="none" normalizeH="0" dirty="0" smtClean="0">
                <a:ln>
                  <a:noFill/>
                </a:ln>
                <a:solidFill>
                  <a:schemeClr val="tx1"/>
                </a:solidFill>
                <a:effectLst/>
                <a:latin typeface="Arial" charset="0"/>
                <a:ea typeface="宋体" charset="-122"/>
              </a:rPr>
              <a:t> 242</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8" name="矩形 7"/>
          <p:cNvSpPr/>
          <p:nvPr/>
        </p:nvSpPr>
        <p:spPr bwMode="auto">
          <a:xfrm>
            <a:off x="5289877" y="5414034"/>
            <a:ext cx="792088" cy="65653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lang="en-US" sz="1050" dirty="0" smtClean="0">
                <a:solidFill>
                  <a:schemeClr val="tx1"/>
                </a:solidFill>
                <a:latin typeface="Arial" charset="0"/>
                <a:ea typeface="宋体" charset="-122"/>
              </a:rPr>
              <a:t>RU 484</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10" name="TextBox 26"/>
          <p:cNvSpPr txBox="1"/>
          <p:nvPr/>
        </p:nvSpPr>
        <p:spPr>
          <a:xfrm>
            <a:off x="4377568" y="4397655"/>
            <a:ext cx="257369" cy="890808"/>
          </a:xfrm>
          <a:prstGeom prst="rect">
            <a:avLst/>
          </a:prstGeom>
          <a:solidFill>
            <a:schemeClr val="bg1"/>
          </a:solidFill>
          <a:ln>
            <a:solidFill>
              <a:srgbClr val="262699"/>
            </a:solidFill>
          </a:ln>
        </p:spPr>
        <p:txBody>
          <a:bodyPr vert="eaVert" wrap="square" lIns="36000" tIns="36000" rIns="36000" bIns="36000" rtlCol="0" anchor="ctr" anchorCtr="1">
            <a:spAutoFit/>
          </a:bodyPr>
          <a:lstStyle/>
          <a:p>
            <a:r>
              <a:rPr lang="en-US" altLang="zh-CN" sz="1200" b="1" dirty="0" smtClean="0">
                <a:solidFill>
                  <a:schemeClr val="tx1"/>
                </a:solidFill>
                <a:latin typeface="+mn-lt"/>
                <a:ea typeface="Arial Unicode MS" pitchFamily="34" charset="-122"/>
                <a:cs typeface="Arial Unicode MS" pitchFamily="34" charset="-122"/>
              </a:rPr>
              <a:t>RU Parser</a:t>
            </a:r>
            <a:endParaRPr lang="zh-CN" altLang="en-US" sz="1200" b="1" dirty="0">
              <a:solidFill>
                <a:schemeClr val="tx1"/>
              </a:solidFill>
              <a:latin typeface="+mn-lt"/>
              <a:ea typeface="Arial Unicode MS" pitchFamily="34" charset="-122"/>
              <a:cs typeface="Arial Unicode MS" pitchFamily="34" charset="-122"/>
            </a:endParaRPr>
          </a:p>
        </p:txBody>
      </p:sp>
      <p:sp>
        <p:nvSpPr>
          <p:cNvPr id="14" name="TextBox 107"/>
          <p:cNvSpPr txBox="1"/>
          <p:nvPr/>
        </p:nvSpPr>
        <p:spPr>
          <a:xfrm>
            <a:off x="4584304" y="3978094"/>
            <a:ext cx="388248" cy="276999"/>
          </a:xfrm>
          <a:prstGeom prst="rect">
            <a:avLst/>
          </a:prstGeom>
          <a:noFill/>
        </p:spPr>
        <p:txBody>
          <a:bodyPr wrap="none" rtlCol="0">
            <a:spAutoFit/>
          </a:bodyPr>
          <a:lstStyle/>
          <a:p>
            <a:r>
              <a:rPr lang="en-US" altLang="zh-CN" sz="1200" b="1" dirty="0" smtClean="0">
                <a:solidFill>
                  <a:srgbClr val="262699"/>
                </a:solidFill>
              </a:rPr>
              <a:t>4s</a:t>
            </a:r>
            <a:r>
              <a:rPr lang="en-US" altLang="zh-CN" sz="1100" dirty="0" smtClean="0"/>
              <a:t>}</a:t>
            </a:r>
            <a:endParaRPr lang="zh-CN" altLang="en-US" sz="1100" dirty="0"/>
          </a:p>
        </p:txBody>
      </p:sp>
      <p:sp>
        <p:nvSpPr>
          <p:cNvPr id="15" name="TextBox 107"/>
          <p:cNvSpPr txBox="1"/>
          <p:nvPr/>
        </p:nvSpPr>
        <p:spPr>
          <a:xfrm>
            <a:off x="4596238" y="4839150"/>
            <a:ext cx="388248" cy="276999"/>
          </a:xfrm>
          <a:prstGeom prst="rect">
            <a:avLst/>
          </a:prstGeom>
          <a:noFill/>
        </p:spPr>
        <p:txBody>
          <a:bodyPr wrap="none" rtlCol="0">
            <a:spAutoFit/>
          </a:bodyPr>
          <a:lstStyle/>
          <a:p>
            <a:r>
              <a:rPr lang="en-US" altLang="zh-CN" sz="1200" b="1" dirty="0" smtClean="0">
                <a:solidFill>
                  <a:srgbClr val="262699"/>
                </a:solidFill>
              </a:rPr>
              <a:t>1s</a:t>
            </a:r>
            <a:r>
              <a:rPr lang="en-US" altLang="zh-CN" sz="1100" dirty="0" smtClean="0"/>
              <a:t>}</a:t>
            </a:r>
            <a:endParaRPr lang="zh-CN" altLang="en-US" sz="1100" dirty="0"/>
          </a:p>
        </p:txBody>
      </p:sp>
      <p:sp>
        <p:nvSpPr>
          <p:cNvPr id="16" name="TextBox 107"/>
          <p:cNvSpPr txBox="1"/>
          <p:nvPr/>
        </p:nvSpPr>
        <p:spPr>
          <a:xfrm>
            <a:off x="4623578" y="5523203"/>
            <a:ext cx="320922" cy="276999"/>
          </a:xfrm>
          <a:prstGeom prst="rect">
            <a:avLst/>
          </a:prstGeom>
          <a:noFill/>
        </p:spPr>
        <p:txBody>
          <a:bodyPr wrap="none" rtlCol="0">
            <a:spAutoFit/>
          </a:bodyPr>
          <a:lstStyle/>
          <a:p>
            <a:r>
              <a:rPr lang="en-US" altLang="zh-CN" sz="1200" b="1" dirty="0" smtClean="0">
                <a:solidFill>
                  <a:srgbClr val="262699"/>
                </a:solidFill>
              </a:rPr>
              <a:t>2s</a:t>
            </a:r>
            <a:endParaRPr lang="zh-CN" altLang="en-US" sz="1200" b="1" dirty="0">
              <a:solidFill>
                <a:srgbClr val="262699"/>
              </a:solidFill>
            </a:endParaRPr>
          </a:p>
        </p:txBody>
      </p:sp>
      <p:sp>
        <p:nvSpPr>
          <p:cNvPr id="17" name="文本框 16"/>
          <p:cNvSpPr txBox="1"/>
          <p:nvPr/>
        </p:nvSpPr>
        <p:spPr>
          <a:xfrm>
            <a:off x="985740" y="6488668"/>
            <a:ext cx="1392432" cy="369332"/>
          </a:xfrm>
          <a:prstGeom prst="rect">
            <a:avLst/>
          </a:prstGeom>
          <a:noFill/>
        </p:spPr>
        <p:txBody>
          <a:bodyPr wrap="square" rtlCol="0">
            <a:spAutoFit/>
          </a:bodyPr>
          <a:lstStyle/>
          <a:p>
            <a:r>
              <a:rPr lang="en-US" dirty="0" smtClean="0"/>
              <a:t>Scheme 1</a:t>
            </a:r>
            <a:endParaRPr lang="en-US" dirty="0"/>
          </a:p>
        </p:txBody>
      </p:sp>
      <p:cxnSp>
        <p:nvCxnSpPr>
          <p:cNvPr id="47" name="肘形连接符 46"/>
          <p:cNvCxnSpPr>
            <a:stCxn id="10" idx="0"/>
            <a:endCxn id="6" idx="1"/>
          </p:cNvCxnSpPr>
          <p:nvPr/>
        </p:nvCxnSpPr>
        <p:spPr bwMode="auto">
          <a:xfrm rot="5400000" flipH="1" flipV="1">
            <a:off x="4821057" y="3940779"/>
            <a:ext cx="142073" cy="771680"/>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49" name="肘形连接符 48"/>
          <p:cNvCxnSpPr>
            <a:stCxn id="10" idx="3"/>
            <a:endCxn id="7" idx="1"/>
          </p:cNvCxnSpPr>
          <p:nvPr/>
        </p:nvCxnSpPr>
        <p:spPr bwMode="auto">
          <a:xfrm>
            <a:off x="4634937" y="4843059"/>
            <a:ext cx="642996" cy="212809"/>
          </a:xfrm>
          <a:prstGeom prst="bentConnector3">
            <a:avLst/>
          </a:prstGeom>
          <a:solidFill>
            <a:srgbClr val="00B8FF"/>
          </a:solidFill>
          <a:ln w="9525" cap="flat" cmpd="sng" algn="ctr">
            <a:solidFill>
              <a:schemeClr val="tx1"/>
            </a:solidFill>
            <a:prstDash val="solid"/>
            <a:round/>
            <a:headEnd type="none" w="med" len="med"/>
            <a:tailEnd type="triangle"/>
          </a:ln>
          <a:effectLst/>
        </p:spPr>
      </p:cxnSp>
      <p:cxnSp>
        <p:nvCxnSpPr>
          <p:cNvPr id="51" name="肘形连接符 50"/>
          <p:cNvCxnSpPr>
            <a:stCxn id="10" idx="2"/>
            <a:endCxn id="8" idx="1"/>
          </p:cNvCxnSpPr>
          <p:nvPr/>
        </p:nvCxnSpPr>
        <p:spPr bwMode="auto">
          <a:xfrm rot="16200000" flipH="1">
            <a:off x="4671147" y="5123569"/>
            <a:ext cx="453837" cy="783624"/>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75" name="直接连接符 74"/>
          <p:cNvCxnSpPr/>
          <p:nvPr/>
        </p:nvCxnSpPr>
        <p:spPr bwMode="auto">
          <a:xfrm>
            <a:off x="4038600" y="3581400"/>
            <a:ext cx="0" cy="29718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2" name="矩形 41"/>
          <p:cNvSpPr/>
          <p:nvPr/>
        </p:nvSpPr>
        <p:spPr bwMode="auto">
          <a:xfrm>
            <a:off x="2474088" y="3788969"/>
            <a:ext cx="792088" cy="884243"/>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lang="en-US" sz="1050" dirty="0" smtClean="0">
                <a:solidFill>
                  <a:schemeClr val="tx1"/>
                </a:solidFill>
                <a:latin typeface="Arial" charset="0"/>
                <a:ea typeface="宋体" charset="-122"/>
              </a:rPr>
              <a:t>RU 996</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43" name="矩形 42"/>
          <p:cNvSpPr/>
          <p:nvPr/>
        </p:nvSpPr>
        <p:spPr bwMode="auto">
          <a:xfrm>
            <a:off x="2486031" y="4849816"/>
            <a:ext cx="792088" cy="38016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smtClean="0">
                <a:ln>
                  <a:noFill/>
                </a:ln>
                <a:solidFill>
                  <a:schemeClr val="tx1"/>
                </a:solidFill>
                <a:effectLst/>
                <a:latin typeface="Arial" charset="0"/>
                <a:ea typeface="宋体" charset="-122"/>
              </a:rPr>
              <a:t>RU</a:t>
            </a:r>
            <a:r>
              <a:rPr kumimoji="0" lang="en-US" sz="1050" b="0" i="0" u="none" strike="noStrike" cap="none" normalizeH="0" dirty="0" smtClean="0">
                <a:ln>
                  <a:noFill/>
                </a:ln>
                <a:solidFill>
                  <a:schemeClr val="tx1"/>
                </a:solidFill>
                <a:effectLst/>
                <a:latin typeface="Arial" charset="0"/>
                <a:ea typeface="宋体" charset="-122"/>
              </a:rPr>
              <a:t> 484</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44" name="矩形 43"/>
          <p:cNvSpPr/>
          <p:nvPr/>
        </p:nvSpPr>
        <p:spPr bwMode="auto">
          <a:xfrm>
            <a:off x="2474088" y="5400216"/>
            <a:ext cx="792088" cy="671504"/>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lang="en-US" sz="1050" dirty="0" smtClean="0">
                <a:solidFill>
                  <a:schemeClr val="tx1"/>
                </a:solidFill>
                <a:latin typeface="Arial" charset="0"/>
                <a:ea typeface="宋体" charset="-122"/>
              </a:rPr>
              <a:t>RU 996</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45" name="TextBox 107"/>
          <p:cNvSpPr txBox="1"/>
          <p:nvPr/>
        </p:nvSpPr>
        <p:spPr>
          <a:xfrm>
            <a:off x="1847705" y="5522863"/>
            <a:ext cx="320922" cy="276999"/>
          </a:xfrm>
          <a:prstGeom prst="rect">
            <a:avLst/>
          </a:prstGeom>
          <a:noFill/>
        </p:spPr>
        <p:txBody>
          <a:bodyPr wrap="none" rtlCol="0">
            <a:spAutoFit/>
          </a:bodyPr>
          <a:lstStyle/>
          <a:p>
            <a:r>
              <a:rPr lang="en-US" altLang="zh-CN" sz="1200" b="1" dirty="0">
                <a:solidFill>
                  <a:srgbClr val="262699"/>
                </a:solidFill>
              </a:rPr>
              <a:t>2</a:t>
            </a:r>
            <a:r>
              <a:rPr lang="en-US" altLang="zh-CN" sz="1200" b="1" dirty="0" smtClean="0">
                <a:solidFill>
                  <a:srgbClr val="262699"/>
                </a:solidFill>
              </a:rPr>
              <a:t>s</a:t>
            </a:r>
            <a:endParaRPr lang="zh-CN" altLang="en-US" sz="1200" b="1" dirty="0">
              <a:solidFill>
                <a:srgbClr val="262699"/>
              </a:solidFill>
            </a:endParaRPr>
          </a:p>
        </p:txBody>
      </p:sp>
      <p:sp>
        <p:nvSpPr>
          <p:cNvPr id="46" name="TextBox 107"/>
          <p:cNvSpPr txBox="1"/>
          <p:nvPr/>
        </p:nvSpPr>
        <p:spPr>
          <a:xfrm>
            <a:off x="1858927" y="4817661"/>
            <a:ext cx="309700" cy="261610"/>
          </a:xfrm>
          <a:prstGeom prst="rect">
            <a:avLst/>
          </a:prstGeom>
          <a:noFill/>
        </p:spPr>
        <p:txBody>
          <a:bodyPr wrap="none" rtlCol="0">
            <a:spAutoFit/>
          </a:bodyPr>
          <a:lstStyle/>
          <a:p>
            <a:r>
              <a:rPr lang="en-US" altLang="zh-CN" sz="1100" b="1" dirty="0" smtClean="0">
                <a:solidFill>
                  <a:srgbClr val="262699"/>
                </a:solidFill>
              </a:rPr>
              <a:t>1s</a:t>
            </a:r>
            <a:endParaRPr lang="zh-CN" altLang="en-US" sz="1100" b="1" dirty="0">
              <a:solidFill>
                <a:srgbClr val="262699"/>
              </a:solidFill>
            </a:endParaRPr>
          </a:p>
        </p:txBody>
      </p:sp>
      <p:sp>
        <p:nvSpPr>
          <p:cNvPr id="48" name="TextBox 107"/>
          <p:cNvSpPr txBox="1"/>
          <p:nvPr/>
        </p:nvSpPr>
        <p:spPr>
          <a:xfrm>
            <a:off x="1834041" y="3986757"/>
            <a:ext cx="320922" cy="276999"/>
          </a:xfrm>
          <a:prstGeom prst="rect">
            <a:avLst/>
          </a:prstGeom>
          <a:noFill/>
        </p:spPr>
        <p:txBody>
          <a:bodyPr wrap="none" rtlCol="0">
            <a:spAutoFit/>
          </a:bodyPr>
          <a:lstStyle/>
          <a:p>
            <a:r>
              <a:rPr lang="en-US" altLang="zh-CN" sz="1200" b="1" dirty="0" smtClean="0">
                <a:solidFill>
                  <a:srgbClr val="262699"/>
                </a:solidFill>
              </a:rPr>
              <a:t>2s</a:t>
            </a:r>
            <a:endParaRPr lang="zh-CN" altLang="en-US" sz="1200" b="1" dirty="0">
              <a:solidFill>
                <a:srgbClr val="262699"/>
              </a:solidFill>
            </a:endParaRPr>
          </a:p>
        </p:txBody>
      </p:sp>
      <p:sp>
        <p:nvSpPr>
          <p:cNvPr id="50" name="TextBox 26"/>
          <p:cNvSpPr txBox="1"/>
          <p:nvPr/>
        </p:nvSpPr>
        <p:spPr>
          <a:xfrm>
            <a:off x="1600199" y="4349572"/>
            <a:ext cx="257369" cy="932111"/>
          </a:xfrm>
          <a:prstGeom prst="rect">
            <a:avLst/>
          </a:prstGeom>
          <a:solidFill>
            <a:schemeClr val="bg1"/>
          </a:solidFill>
          <a:ln>
            <a:solidFill>
              <a:srgbClr val="262699"/>
            </a:solidFill>
          </a:ln>
        </p:spPr>
        <p:txBody>
          <a:bodyPr vert="eaVert" wrap="square" lIns="36000" tIns="36000" rIns="36000" bIns="36000" rtlCol="0" anchor="ctr" anchorCtr="1">
            <a:spAutoFit/>
          </a:bodyPr>
          <a:lstStyle/>
          <a:p>
            <a:r>
              <a:rPr lang="en-US" altLang="zh-CN" sz="1200" b="1" dirty="0" smtClean="0">
                <a:solidFill>
                  <a:schemeClr val="tx1"/>
                </a:solidFill>
                <a:latin typeface="+mn-lt"/>
                <a:ea typeface="Arial Unicode MS" pitchFamily="34" charset="-122"/>
                <a:cs typeface="Arial Unicode MS" pitchFamily="34" charset="-122"/>
              </a:rPr>
              <a:t>RU Parser</a:t>
            </a:r>
            <a:endParaRPr lang="zh-CN" altLang="en-US" sz="1200" b="1" dirty="0">
              <a:solidFill>
                <a:schemeClr val="tx1"/>
              </a:solidFill>
              <a:latin typeface="+mn-lt"/>
              <a:ea typeface="Arial Unicode MS" pitchFamily="34" charset="-122"/>
              <a:cs typeface="Arial Unicode MS" pitchFamily="34" charset="-122"/>
            </a:endParaRPr>
          </a:p>
        </p:txBody>
      </p:sp>
      <p:cxnSp>
        <p:nvCxnSpPr>
          <p:cNvPr id="63" name="肘形连接符 62"/>
          <p:cNvCxnSpPr>
            <a:stCxn id="50" idx="0"/>
            <a:endCxn id="42" idx="1"/>
          </p:cNvCxnSpPr>
          <p:nvPr/>
        </p:nvCxnSpPr>
        <p:spPr bwMode="auto">
          <a:xfrm rot="5400000" flipH="1" flipV="1">
            <a:off x="2042246" y="3917730"/>
            <a:ext cx="118481" cy="745204"/>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64" name="肘形连接符 63"/>
          <p:cNvCxnSpPr>
            <a:stCxn id="50" idx="3"/>
            <a:endCxn id="43" idx="1"/>
          </p:cNvCxnSpPr>
          <p:nvPr/>
        </p:nvCxnSpPr>
        <p:spPr bwMode="auto">
          <a:xfrm>
            <a:off x="1857568" y="4815628"/>
            <a:ext cx="628463" cy="224269"/>
          </a:xfrm>
          <a:prstGeom prst="bentConnector3">
            <a:avLst/>
          </a:prstGeom>
          <a:solidFill>
            <a:srgbClr val="00B8FF"/>
          </a:solidFill>
          <a:ln w="9525" cap="flat" cmpd="sng" algn="ctr">
            <a:solidFill>
              <a:schemeClr val="tx1"/>
            </a:solidFill>
            <a:prstDash val="solid"/>
            <a:round/>
            <a:headEnd type="none" w="med" len="med"/>
            <a:tailEnd type="triangle"/>
          </a:ln>
          <a:effectLst/>
        </p:spPr>
      </p:cxnSp>
      <p:cxnSp>
        <p:nvCxnSpPr>
          <p:cNvPr id="65" name="肘形连接符 64"/>
          <p:cNvCxnSpPr>
            <a:stCxn id="50" idx="2"/>
            <a:endCxn id="44" idx="1"/>
          </p:cNvCxnSpPr>
          <p:nvPr/>
        </p:nvCxnSpPr>
        <p:spPr bwMode="auto">
          <a:xfrm rot="16200000" flipH="1">
            <a:off x="1874344" y="5136223"/>
            <a:ext cx="454285" cy="745204"/>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81" name="矩形 80"/>
          <p:cNvSpPr/>
          <p:nvPr/>
        </p:nvSpPr>
        <p:spPr bwMode="auto">
          <a:xfrm>
            <a:off x="7335333" y="3789180"/>
            <a:ext cx="792088" cy="884243"/>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lang="en-US" sz="1050" dirty="0" smtClean="0">
                <a:solidFill>
                  <a:schemeClr val="tx1"/>
                </a:solidFill>
                <a:latin typeface="Arial" charset="0"/>
                <a:ea typeface="宋体" charset="-122"/>
              </a:rPr>
              <a:t>RU 996</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82" name="矩形 81"/>
          <p:cNvSpPr/>
          <p:nvPr/>
        </p:nvSpPr>
        <p:spPr bwMode="auto">
          <a:xfrm>
            <a:off x="7335333" y="4841507"/>
            <a:ext cx="792088" cy="38016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smtClean="0">
                <a:ln>
                  <a:noFill/>
                </a:ln>
                <a:solidFill>
                  <a:schemeClr val="tx1"/>
                </a:solidFill>
                <a:effectLst/>
                <a:latin typeface="Arial" charset="0"/>
                <a:ea typeface="宋体" charset="-122"/>
              </a:rPr>
              <a:t>RU</a:t>
            </a:r>
            <a:r>
              <a:rPr kumimoji="0" lang="en-US" sz="1050" b="0" i="0" u="none" strike="noStrike" cap="none" normalizeH="0" dirty="0" smtClean="0">
                <a:ln>
                  <a:noFill/>
                </a:ln>
                <a:solidFill>
                  <a:schemeClr val="tx1"/>
                </a:solidFill>
                <a:effectLst/>
                <a:latin typeface="Arial" charset="0"/>
                <a:ea typeface="宋体" charset="-122"/>
              </a:rPr>
              <a:t> 242</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83" name="矩形 82"/>
          <p:cNvSpPr/>
          <p:nvPr/>
        </p:nvSpPr>
        <p:spPr bwMode="auto">
          <a:xfrm>
            <a:off x="7347277" y="5389754"/>
            <a:ext cx="792088" cy="65653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lang="en-US" sz="1050" dirty="0" smtClean="0">
                <a:solidFill>
                  <a:schemeClr val="tx1"/>
                </a:solidFill>
                <a:latin typeface="Arial" charset="0"/>
                <a:ea typeface="宋体" charset="-122"/>
              </a:rPr>
              <a:t>RU 484</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84" name="TextBox 26"/>
          <p:cNvSpPr txBox="1"/>
          <p:nvPr/>
        </p:nvSpPr>
        <p:spPr>
          <a:xfrm>
            <a:off x="6434968" y="4373375"/>
            <a:ext cx="257369" cy="890808"/>
          </a:xfrm>
          <a:prstGeom prst="rect">
            <a:avLst/>
          </a:prstGeom>
          <a:solidFill>
            <a:schemeClr val="bg1"/>
          </a:solidFill>
          <a:ln>
            <a:solidFill>
              <a:srgbClr val="262699"/>
            </a:solidFill>
          </a:ln>
        </p:spPr>
        <p:txBody>
          <a:bodyPr vert="eaVert" wrap="square" lIns="36000" tIns="36000" rIns="36000" bIns="36000" rtlCol="0" anchor="ctr" anchorCtr="1">
            <a:spAutoFit/>
          </a:bodyPr>
          <a:lstStyle/>
          <a:p>
            <a:r>
              <a:rPr lang="en-US" altLang="zh-CN" sz="1200" b="1" dirty="0" smtClean="0">
                <a:solidFill>
                  <a:schemeClr val="tx1"/>
                </a:solidFill>
                <a:latin typeface="+mn-lt"/>
                <a:ea typeface="Arial Unicode MS" pitchFamily="34" charset="-122"/>
                <a:cs typeface="Arial Unicode MS" pitchFamily="34" charset="-122"/>
              </a:rPr>
              <a:t>RU Parser</a:t>
            </a:r>
            <a:endParaRPr lang="zh-CN" altLang="en-US" sz="1200" b="1" dirty="0">
              <a:solidFill>
                <a:schemeClr val="tx1"/>
              </a:solidFill>
              <a:latin typeface="+mn-lt"/>
              <a:ea typeface="Arial Unicode MS" pitchFamily="34" charset="-122"/>
              <a:cs typeface="Arial Unicode MS" pitchFamily="34" charset="-122"/>
            </a:endParaRPr>
          </a:p>
        </p:txBody>
      </p:sp>
      <p:sp>
        <p:nvSpPr>
          <p:cNvPr id="85" name="TextBox 107"/>
          <p:cNvSpPr txBox="1"/>
          <p:nvPr/>
        </p:nvSpPr>
        <p:spPr>
          <a:xfrm>
            <a:off x="6641704" y="3953814"/>
            <a:ext cx="388248" cy="276999"/>
          </a:xfrm>
          <a:prstGeom prst="rect">
            <a:avLst/>
          </a:prstGeom>
          <a:noFill/>
        </p:spPr>
        <p:txBody>
          <a:bodyPr wrap="none" rtlCol="0">
            <a:spAutoFit/>
          </a:bodyPr>
          <a:lstStyle/>
          <a:p>
            <a:r>
              <a:rPr lang="en-US" altLang="zh-CN" sz="1200" b="1" dirty="0" smtClean="0">
                <a:solidFill>
                  <a:srgbClr val="262699"/>
                </a:solidFill>
              </a:rPr>
              <a:t>4s</a:t>
            </a:r>
            <a:r>
              <a:rPr lang="en-US" altLang="zh-CN" sz="1100" dirty="0" smtClean="0"/>
              <a:t>}</a:t>
            </a:r>
            <a:endParaRPr lang="zh-CN" altLang="en-US" sz="1100" dirty="0"/>
          </a:p>
        </p:txBody>
      </p:sp>
      <p:sp>
        <p:nvSpPr>
          <p:cNvPr id="87" name="TextBox 107"/>
          <p:cNvSpPr txBox="1"/>
          <p:nvPr/>
        </p:nvSpPr>
        <p:spPr>
          <a:xfrm>
            <a:off x="6657145" y="5465051"/>
            <a:ext cx="320922" cy="276999"/>
          </a:xfrm>
          <a:prstGeom prst="rect">
            <a:avLst/>
          </a:prstGeom>
          <a:noFill/>
        </p:spPr>
        <p:txBody>
          <a:bodyPr wrap="none" rtlCol="0">
            <a:spAutoFit/>
          </a:bodyPr>
          <a:lstStyle/>
          <a:p>
            <a:r>
              <a:rPr lang="en-US" altLang="zh-CN" sz="1200" b="1" dirty="0">
                <a:solidFill>
                  <a:srgbClr val="262699"/>
                </a:solidFill>
              </a:rPr>
              <a:t>3</a:t>
            </a:r>
            <a:r>
              <a:rPr lang="en-US" altLang="zh-CN" sz="1200" b="1" dirty="0" smtClean="0">
                <a:solidFill>
                  <a:srgbClr val="262699"/>
                </a:solidFill>
              </a:rPr>
              <a:t>s</a:t>
            </a:r>
            <a:endParaRPr lang="zh-CN" altLang="en-US" sz="1200" b="1" dirty="0">
              <a:solidFill>
                <a:srgbClr val="262699"/>
              </a:solidFill>
            </a:endParaRPr>
          </a:p>
        </p:txBody>
      </p:sp>
      <p:cxnSp>
        <p:nvCxnSpPr>
          <p:cNvPr id="88" name="肘形连接符 87"/>
          <p:cNvCxnSpPr>
            <a:stCxn id="84" idx="0"/>
            <a:endCxn id="81" idx="1"/>
          </p:cNvCxnSpPr>
          <p:nvPr/>
        </p:nvCxnSpPr>
        <p:spPr bwMode="auto">
          <a:xfrm rot="5400000" flipH="1" flipV="1">
            <a:off x="6878457" y="3916499"/>
            <a:ext cx="142073" cy="771680"/>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90" name="肘形连接符 89"/>
          <p:cNvCxnSpPr>
            <a:stCxn id="84" idx="2"/>
            <a:endCxn id="25" idx="1"/>
          </p:cNvCxnSpPr>
          <p:nvPr/>
        </p:nvCxnSpPr>
        <p:spPr bwMode="auto">
          <a:xfrm rot="16200000" flipH="1">
            <a:off x="6798516" y="5029320"/>
            <a:ext cx="174732" cy="644458"/>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25" name="圆角矩形 24"/>
          <p:cNvSpPr/>
          <p:nvPr/>
        </p:nvSpPr>
        <p:spPr bwMode="auto">
          <a:xfrm>
            <a:off x="7208111" y="4721489"/>
            <a:ext cx="1046667" cy="1434851"/>
          </a:xfrm>
          <a:prstGeom prst="roundRect">
            <a:avLst/>
          </a:prstGeom>
          <a:solidFill>
            <a:schemeClr val="bg2">
              <a:lumMod val="20000"/>
              <a:lumOff val="80000"/>
              <a:alpha val="2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 name="文本框 38"/>
          <p:cNvSpPr txBox="1"/>
          <p:nvPr/>
        </p:nvSpPr>
        <p:spPr>
          <a:xfrm>
            <a:off x="5542472" y="3065067"/>
            <a:ext cx="2152142" cy="307777"/>
          </a:xfrm>
          <a:prstGeom prst="rect">
            <a:avLst/>
          </a:prstGeom>
          <a:noFill/>
        </p:spPr>
        <p:txBody>
          <a:bodyPr wrap="square" rtlCol="0">
            <a:spAutoFit/>
          </a:bodyPr>
          <a:lstStyle/>
          <a:p>
            <a:r>
              <a:rPr lang="en-US" altLang="zh-CN" sz="1400" u="sng" dirty="0" smtClean="0">
                <a:solidFill>
                  <a:schemeClr val="tx1"/>
                </a:solidFill>
              </a:rPr>
              <a:t>Case 2:RU242+484+996</a:t>
            </a:r>
            <a:endParaRPr lang="zh-CN" altLang="en-US" sz="1400" u="sng" dirty="0">
              <a:solidFill>
                <a:schemeClr val="tx1"/>
              </a:solidFill>
            </a:endParaRPr>
          </a:p>
        </p:txBody>
      </p:sp>
      <p:sp>
        <p:nvSpPr>
          <p:cNvPr id="40" name="文本框 39"/>
          <p:cNvSpPr txBox="1"/>
          <p:nvPr/>
        </p:nvSpPr>
        <p:spPr>
          <a:xfrm>
            <a:off x="4216656" y="3330538"/>
            <a:ext cx="2412224" cy="461665"/>
          </a:xfrm>
          <a:prstGeom prst="rect">
            <a:avLst/>
          </a:prstGeom>
          <a:noFill/>
        </p:spPr>
        <p:txBody>
          <a:bodyPr wrap="square" rtlCol="0">
            <a:spAutoFit/>
          </a:bodyPr>
          <a:lstStyle/>
          <a:p>
            <a:r>
              <a:rPr lang="en-US" altLang="zh-CN" sz="1200" dirty="0" smtClean="0">
                <a:solidFill>
                  <a:schemeClr val="tx1"/>
                </a:solidFill>
              </a:rPr>
              <a:t>Case 2A: reusing 11ax existing LDPC tone mapper</a:t>
            </a:r>
            <a:endParaRPr lang="zh-CN" altLang="en-US" sz="1200" dirty="0">
              <a:solidFill>
                <a:schemeClr val="tx1"/>
              </a:solidFill>
            </a:endParaRPr>
          </a:p>
        </p:txBody>
      </p:sp>
      <p:sp>
        <p:nvSpPr>
          <p:cNvPr id="41" name="文本框 40"/>
          <p:cNvSpPr txBox="1"/>
          <p:nvPr/>
        </p:nvSpPr>
        <p:spPr>
          <a:xfrm>
            <a:off x="6563652" y="3310096"/>
            <a:ext cx="2280213" cy="461665"/>
          </a:xfrm>
          <a:prstGeom prst="rect">
            <a:avLst/>
          </a:prstGeom>
          <a:noFill/>
        </p:spPr>
        <p:txBody>
          <a:bodyPr wrap="square" rtlCol="0">
            <a:spAutoFit/>
          </a:bodyPr>
          <a:lstStyle/>
          <a:p>
            <a:r>
              <a:rPr lang="en-US" altLang="zh-CN" sz="1200" dirty="0" smtClean="0">
                <a:solidFill>
                  <a:schemeClr val="tx1"/>
                </a:solidFill>
              </a:rPr>
              <a:t>Case 2B: joint tone mapper for RU242+484</a:t>
            </a:r>
            <a:endParaRPr lang="zh-CN" altLang="en-US" sz="1200" dirty="0">
              <a:solidFill>
                <a:schemeClr val="tx1"/>
              </a:solidFill>
            </a:endParaRPr>
          </a:p>
        </p:txBody>
      </p:sp>
      <p:sp>
        <p:nvSpPr>
          <p:cNvPr id="9" name="矩形 8"/>
          <p:cNvSpPr/>
          <p:nvPr/>
        </p:nvSpPr>
        <p:spPr>
          <a:xfrm>
            <a:off x="636843" y="6076072"/>
            <a:ext cx="2869491" cy="1077218"/>
          </a:xfrm>
          <a:prstGeom prst="rect">
            <a:avLst/>
          </a:prstGeom>
        </p:spPr>
        <p:txBody>
          <a:bodyPr wrap="square">
            <a:spAutoFit/>
          </a:bodyPr>
          <a:lstStyle/>
          <a:p>
            <a:r>
              <a:rPr lang="en-US" altLang="zh-CN" sz="1400" dirty="0">
                <a:solidFill>
                  <a:srgbClr val="262699"/>
                </a:solidFill>
                <a:latin typeface="Calibri"/>
              </a:rPr>
              <a:t>Proportional </a:t>
            </a:r>
            <a:r>
              <a:rPr lang="en-US" altLang="zh-CN" sz="1400" dirty="0" smtClean="0">
                <a:solidFill>
                  <a:srgbClr val="262699"/>
                </a:solidFill>
                <a:latin typeface="Calibri"/>
              </a:rPr>
              <a:t>Ratio:</a:t>
            </a:r>
            <a:r>
              <a:rPr lang="en-US" altLang="zh-CN" sz="1600" dirty="0">
                <a:solidFill>
                  <a:srgbClr val="262699"/>
                </a:solidFill>
                <a:latin typeface="Calibri"/>
              </a:rPr>
              <a:t>1s:2s:2s</a:t>
            </a:r>
          </a:p>
          <a:p>
            <a:r>
              <a:rPr lang="en-US" altLang="zh-CN" b="1" dirty="0">
                <a:solidFill>
                  <a:srgbClr val="000000"/>
                </a:solidFill>
                <a:latin typeface="Calibri"/>
              </a:rPr>
              <a:t/>
            </a:r>
            <a:br>
              <a:rPr lang="en-US" altLang="zh-CN" b="1" dirty="0">
                <a:solidFill>
                  <a:srgbClr val="000000"/>
                </a:solidFill>
                <a:latin typeface="Calibri"/>
              </a:rPr>
            </a:br>
            <a:endParaRPr lang="zh-CN" altLang="en-US" dirty="0"/>
          </a:p>
        </p:txBody>
      </p:sp>
      <p:sp>
        <p:nvSpPr>
          <p:cNvPr id="52" name="矩形 51"/>
          <p:cNvSpPr/>
          <p:nvPr/>
        </p:nvSpPr>
        <p:spPr>
          <a:xfrm>
            <a:off x="4066613" y="6096702"/>
            <a:ext cx="2869491" cy="1077218"/>
          </a:xfrm>
          <a:prstGeom prst="rect">
            <a:avLst/>
          </a:prstGeom>
        </p:spPr>
        <p:txBody>
          <a:bodyPr wrap="square">
            <a:spAutoFit/>
          </a:bodyPr>
          <a:lstStyle/>
          <a:p>
            <a:r>
              <a:rPr lang="en-US" altLang="zh-CN" sz="1400" dirty="0">
                <a:solidFill>
                  <a:srgbClr val="262699"/>
                </a:solidFill>
                <a:latin typeface="Calibri"/>
              </a:rPr>
              <a:t>Proportional </a:t>
            </a:r>
            <a:r>
              <a:rPr lang="en-US" altLang="zh-CN" sz="1400" dirty="0" smtClean="0">
                <a:solidFill>
                  <a:srgbClr val="262699"/>
                </a:solidFill>
                <a:latin typeface="Calibri"/>
              </a:rPr>
              <a:t>Ratio:</a:t>
            </a:r>
            <a:r>
              <a:rPr lang="en-US" altLang="zh-CN" sz="1600" dirty="0" smtClean="0">
                <a:solidFill>
                  <a:srgbClr val="262699"/>
                </a:solidFill>
                <a:latin typeface="Calibri"/>
              </a:rPr>
              <a:t>1s:2s:4s</a:t>
            </a:r>
            <a:endParaRPr lang="en-US" altLang="zh-CN" sz="1600" dirty="0">
              <a:solidFill>
                <a:srgbClr val="262699"/>
              </a:solidFill>
              <a:latin typeface="Calibri"/>
            </a:endParaRPr>
          </a:p>
          <a:p>
            <a:r>
              <a:rPr lang="en-US" altLang="zh-CN" b="1" dirty="0">
                <a:solidFill>
                  <a:srgbClr val="000000"/>
                </a:solidFill>
                <a:latin typeface="Calibri"/>
              </a:rPr>
              <a:t/>
            </a:r>
            <a:br>
              <a:rPr lang="en-US" altLang="zh-CN" b="1" dirty="0">
                <a:solidFill>
                  <a:srgbClr val="000000"/>
                </a:solidFill>
                <a:latin typeface="Calibri"/>
              </a:rPr>
            </a:br>
            <a:endParaRPr lang="zh-CN" altLang="en-US" dirty="0"/>
          </a:p>
        </p:txBody>
      </p:sp>
      <p:sp>
        <p:nvSpPr>
          <p:cNvPr id="53" name="矩形 52"/>
          <p:cNvSpPr/>
          <p:nvPr/>
        </p:nvSpPr>
        <p:spPr>
          <a:xfrm>
            <a:off x="6562066" y="6134725"/>
            <a:ext cx="2869491" cy="1077218"/>
          </a:xfrm>
          <a:prstGeom prst="rect">
            <a:avLst/>
          </a:prstGeom>
        </p:spPr>
        <p:txBody>
          <a:bodyPr wrap="square">
            <a:spAutoFit/>
          </a:bodyPr>
          <a:lstStyle/>
          <a:p>
            <a:r>
              <a:rPr lang="en-US" altLang="zh-CN" sz="1400" dirty="0">
                <a:solidFill>
                  <a:srgbClr val="262699"/>
                </a:solidFill>
                <a:latin typeface="Calibri"/>
              </a:rPr>
              <a:t>Proportional </a:t>
            </a:r>
            <a:r>
              <a:rPr lang="en-US" altLang="zh-CN" sz="1400" dirty="0" smtClean="0">
                <a:solidFill>
                  <a:srgbClr val="262699"/>
                </a:solidFill>
                <a:latin typeface="Calibri"/>
              </a:rPr>
              <a:t>Ratio:</a:t>
            </a:r>
            <a:r>
              <a:rPr lang="en-US" altLang="zh-CN" sz="1600" dirty="0" smtClean="0">
                <a:solidFill>
                  <a:srgbClr val="262699"/>
                </a:solidFill>
                <a:latin typeface="Calibri"/>
              </a:rPr>
              <a:t>3s:4s</a:t>
            </a:r>
            <a:endParaRPr lang="en-US" altLang="zh-CN" sz="1600" dirty="0">
              <a:solidFill>
                <a:srgbClr val="262699"/>
              </a:solidFill>
              <a:latin typeface="Calibri"/>
            </a:endParaRPr>
          </a:p>
          <a:p>
            <a:r>
              <a:rPr lang="en-US" altLang="zh-CN" b="1" dirty="0">
                <a:solidFill>
                  <a:srgbClr val="000000"/>
                </a:solidFill>
                <a:latin typeface="Calibri"/>
              </a:rPr>
              <a:t/>
            </a:r>
            <a:br>
              <a:rPr lang="en-US" altLang="zh-CN" b="1" dirty="0">
                <a:solidFill>
                  <a:srgbClr val="000000"/>
                </a:solidFill>
                <a:latin typeface="Calibri"/>
              </a:rPr>
            </a:br>
            <a:endParaRPr lang="zh-CN" altLang="en-US" dirty="0"/>
          </a:p>
        </p:txBody>
      </p:sp>
    </p:spTree>
    <p:extLst>
      <p:ext uri="{BB962C8B-B14F-4D97-AF65-F5344CB8AC3E}">
        <p14:creationId xmlns:p14="http://schemas.microsoft.com/office/powerpoint/2010/main" val="8827248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7404019" y="1981200"/>
            <a:ext cx="1533525" cy="476250"/>
          </a:xfrm>
          <a:prstGeom prst="rect">
            <a:avLst/>
          </a:prstGeom>
          <a:noFill/>
          <a:ln w="9525">
            <a:noFill/>
            <a:miter lim="800000"/>
            <a:headEnd/>
            <a:tailEnd/>
          </a:ln>
        </p:spPr>
      </p:pic>
      <p:sp>
        <p:nvSpPr>
          <p:cNvPr id="2" name="标题 1"/>
          <p:cNvSpPr>
            <a:spLocks noGrp="1"/>
          </p:cNvSpPr>
          <p:nvPr>
            <p:ph type="title"/>
          </p:nvPr>
        </p:nvSpPr>
        <p:spPr/>
        <p:txBody>
          <a:bodyPr/>
          <a:lstStyle/>
          <a:p>
            <a:r>
              <a:rPr lang="en-US" altLang="zh-CN" dirty="0"/>
              <a:t>Proportional Round Robin Parsing</a:t>
            </a:r>
            <a:endParaRPr lang="zh-CN" altLang="en-US" dirty="0"/>
          </a:p>
        </p:txBody>
      </p:sp>
      <p:sp>
        <p:nvSpPr>
          <p:cNvPr id="3" name="内容占位符 2"/>
          <p:cNvSpPr>
            <a:spLocks noGrp="1"/>
          </p:cNvSpPr>
          <p:nvPr>
            <p:ph idx="1"/>
          </p:nvPr>
        </p:nvSpPr>
        <p:spPr/>
        <p:txBody>
          <a:bodyPr/>
          <a:lstStyle/>
          <a:p>
            <a:r>
              <a:rPr lang="en-US" altLang="zh-CN" dirty="0"/>
              <a:t> </a:t>
            </a:r>
            <a:r>
              <a:rPr lang="en-US" altLang="zh-CN" sz="1800" b="0" dirty="0"/>
              <a:t>Proposed ratio m1:m2:m3:m4 for proportional round robin </a:t>
            </a:r>
            <a:r>
              <a:rPr lang="en-US" altLang="zh-CN" sz="1800" b="0" dirty="0" smtClean="0"/>
              <a:t>parsing with </a:t>
            </a:r>
            <a:endParaRPr lang="en-US" altLang="zh-CN" sz="1800" b="0" dirty="0"/>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日期占位符 4"/>
          <p:cNvSpPr>
            <a:spLocks noGrp="1"/>
          </p:cNvSpPr>
          <p:nvPr>
            <p:ph type="dt" idx="15"/>
          </p:nvPr>
        </p:nvSpPr>
        <p:spPr/>
        <p:txBody>
          <a:bodyPr/>
          <a:lstStyle/>
          <a:p>
            <a:r>
              <a:rPr lang="en-US" altLang="zh-CN" smtClean="0"/>
              <a:t>2020</a:t>
            </a:r>
            <a:endParaRPr lang="en-GB" altLang="zh-CN" dirty="0"/>
          </a:p>
        </p:txBody>
      </p:sp>
      <p:graphicFrame>
        <p:nvGraphicFramePr>
          <p:cNvPr id="6" name="Table 6"/>
          <p:cNvGraphicFramePr>
            <a:graphicFrameLocks noGrp="1"/>
          </p:cNvGraphicFramePr>
          <p:nvPr>
            <p:extLst>
              <p:ext uri="{D42A27DB-BD31-4B8C-83A1-F6EECF244321}">
                <p14:modId xmlns:p14="http://schemas.microsoft.com/office/powerpoint/2010/main" val="4217825196"/>
              </p:ext>
            </p:extLst>
          </p:nvPr>
        </p:nvGraphicFramePr>
        <p:xfrm>
          <a:off x="2286000" y="2743200"/>
          <a:ext cx="3698952" cy="2257778"/>
        </p:xfrm>
        <a:graphic>
          <a:graphicData uri="http://schemas.openxmlformats.org/drawingml/2006/table">
            <a:tbl>
              <a:tblPr/>
              <a:tblGrid>
                <a:gridCol w="1971503"/>
                <a:gridCol w="1727449"/>
              </a:tblGrid>
              <a:tr h="493351">
                <a:tc>
                  <a:txBody>
                    <a:bodyPr/>
                    <a:lstStyle/>
                    <a:p>
                      <a:pPr algn="ctr" fontAlgn="ctr"/>
                      <a:r>
                        <a:rPr lang="en-US" sz="1400" b="1" i="0" u="none" strike="noStrike" dirty="0">
                          <a:solidFill>
                            <a:srgbClr val="000000"/>
                          </a:solidFill>
                          <a:latin typeface="Calibri"/>
                        </a:rPr>
                        <a:t>RU </a:t>
                      </a:r>
                      <a:r>
                        <a:rPr lang="en-US" sz="1400" b="1" i="0" u="none" strike="noStrike" dirty="0" smtClean="0">
                          <a:solidFill>
                            <a:srgbClr val="000000"/>
                          </a:solidFill>
                          <a:latin typeface="Calibri"/>
                        </a:rPr>
                        <a:t>Aggregation</a:t>
                      </a:r>
                      <a:endParaRPr lang="en-US" sz="1400" b="1" i="0" u="none" strike="noStrike" dirty="0">
                        <a:solidFill>
                          <a:srgbClr val="00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2">
                        <a:lumMod val="40000"/>
                        <a:lumOff val="60000"/>
                      </a:schemeClr>
                    </a:solidFill>
                  </a:tcPr>
                </a:tc>
                <a:tc>
                  <a:txBody>
                    <a:bodyPr/>
                    <a:lstStyle/>
                    <a:p>
                      <a:pPr algn="ctr" fontAlgn="ctr"/>
                      <a:r>
                        <a:rPr lang="en-US" sz="1400" b="1" i="0" u="none" strike="noStrike" dirty="0" smtClean="0">
                          <a:solidFill>
                            <a:srgbClr val="000000"/>
                          </a:solidFill>
                          <a:latin typeface="Calibri"/>
                        </a:rPr>
                        <a:t>Proportional </a:t>
                      </a:r>
                      <a:r>
                        <a:rPr lang="en-US" sz="1400" b="1" i="0" u="none" strike="noStrike" dirty="0">
                          <a:solidFill>
                            <a:srgbClr val="000000"/>
                          </a:solidFill>
                          <a:latin typeface="Calibri"/>
                        </a:rPr>
                        <a:t>Ratio</a:t>
                      </a:r>
                      <a:br>
                        <a:rPr lang="en-US" sz="1400" b="1" i="0" u="none" strike="noStrike" dirty="0">
                          <a:solidFill>
                            <a:srgbClr val="000000"/>
                          </a:solidFill>
                          <a:latin typeface="Calibri"/>
                        </a:rPr>
                      </a:br>
                      <a:r>
                        <a:rPr lang="en-US" sz="1400" b="1" i="0" u="none" strike="noStrike" dirty="0">
                          <a:solidFill>
                            <a:srgbClr val="000000"/>
                          </a:solidFill>
                          <a:latin typeface="Calibri"/>
                        </a:rPr>
                        <a:t> (m1:m2:m3:m4)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2">
                        <a:lumMod val="40000"/>
                        <a:lumOff val="60000"/>
                      </a:schemeClr>
                    </a:solidFill>
                  </a:tcPr>
                </a:tc>
              </a:tr>
              <a:tr h="252061">
                <a:tc>
                  <a:txBody>
                    <a:bodyPr/>
                    <a:lstStyle/>
                    <a:p>
                      <a:pPr algn="ctr" fontAlgn="ctr"/>
                      <a:r>
                        <a:rPr lang="en-US" sz="1400" b="0" i="0" u="none" strike="noStrike" dirty="0">
                          <a:solidFill>
                            <a:srgbClr val="000000"/>
                          </a:solidFill>
                          <a:latin typeface="Calibri"/>
                        </a:rPr>
                        <a:t>484+996</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400" b="0" i="0" u="none" strike="noStrike" dirty="0" smtClean="0">
                          <a:solidFill>
                            <a:srgbClr val="000000"/>
                          </a:solidFill>
                          <a:latin typeface="Calibri"/>
                        </a:rPr>
                        <a:t>1s:2s</a:t>
                      </a:r>
                      <a:endParaRPr lang="en-US"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52061">
                <a:tc>
                  <a:txBody>
                    <a:bodyPr/>
                    <a:lstStyle/>
                    <a:p>
                      <a:pPr algn="ctr" fontAlgn="ctr"/>
                      <a:r>
                        <a:rPr lang="en-US" sz="1400" b="0" i="0" u="none" strike="noStrike" dirty="0" smtClean="0">
                          <a:solidFill>
                            <a:srgbClr val="000000"/>
                          </a:solidFill>
                          <a:latin typeface="Calibri"/>
                        </a:rPr>
                        <a:t>242+484+996</a:t>
                      </a:r>
                      <a:endParaRPr lang="en-US" sz="1400" b="0" i="0" u="none" strike="noStrike" dirty="0">
                        <a:solidFill>
                          <a:srgbClr val="00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fontAlgn="ctr"/>
                      <a:r>
                        <a:rPr lang="en-US" sz="1400" b="0" i="0" u="none" strike="noStrike" dirty="0" smtClean="0">
                          <a:solidFill>
                            <a:srgbClr val="000000"/>
                          </a:solidFill>
                          <a:latin typeface="Calibri"/>
                        </a:rPr>
                        <a:t>1s:2s:4s</a:t>
                      </a:r>
                      <a:endParaRPr lang="en-US"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20000"/>
                        <a:lumOff val="80000"/>
                      </a:schemeClr>
                    </a:solidFill>
                  </a:tcPr>
                </a:tc>
              </a:tr>
              <a:tr h="252061">
                <a:tc>
                  <a:txBody>
                    <a:bodyPr/>
                    <a:lstStyle/>
                    <a:p>
                      <a:pPr algn="ctr" fontAlgn="ctr"/>
                      <a:r>
                        <a:rPr lang="en-US" sz="1400" b="0" i="0" u="none" strike="noStrike" dirty="0">
                          <a:solidFill>
                            <a:srgbClr val="000000"/>
                          </a:solidFill>
                          <a:latin typeface="Calibri"/>
                        </a:rPr>
                        <a:t>484+2*996</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400" b="0" i="0" u="none" strike="noStrike" dirty="0" smtClean="0">
                          <a:solidFill>
                            <a:srgbClr val="000000"/>
                          </a:solidFill>
                          <a:latin typeface="Calibri"/>
                        </a:rPr>
                        <a:t>1s:2s:2s</a:t>
                      </a:r>
                      <a:endParaRPr lang="en-US"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52061">
                <a:tc>
                  <a:txBody>
                    <a:bodyPr/>
                    <a:lstStyle/>
                    <a:p>
                      <a:pPr algn="ctr" fontAlgn="ctr"/>
                      <a:r>
                        <a:rPr lang="en-US" sz="1400" b="0" i="0" u="none" strike="noStrike" dirty="0">
                          <a:solidFill>
                            <a:srgbClr val="000000"/>
                          </a:solidFill>
                          <a:latin typeface="Calibri"/>
                        </a:rPr>
                        <a:t>484+3*996</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400" b="0" i="0" u="none" strike="noStrike" dirty="0" smtClean="0">
                          <a:solidFill>
                            <a:srgbClr val="000000"/>
                          </a:solidFill>
                          <a:latin typeface="Calibri"/>
                        </a:rPr>
                        <a:t>1s:2s:2s:2s</a:t>
                      </a:r>
                      <a:endParaRPr lang="en-US"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52061">
                <a:tc>
                  <a:txBody>
                    <a:bodyPr/>
                    <a:lstStyle/>
                    <a:p>
                      <a:pPr algn="ctr" fontAlgn="ctr"/>
                      <a:r>
                        <a:rPr lang="en-US" sz="1400" b="0" i="0" u="none" strike="noStrike">
                          <a:solidFill>
                            <a:srgbClr val="000000"/>
                          </a:solidFill>
                          <a:latin typeface="Calibri"/>
                        </a:rPr>
                        <a:t>2*996</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400" b="0" i="0" u="none" strike="noStrike" dirty="0" smtClean="0">
                          <a:solidFill>
                            <a:srgbClr val="000000"/>
                          </a:solidFill>
                          <a:latin typeface="Calibri"/>
                        </a:rPr>
                        <a:t>1s:1s</a:t>
                      </a:r>
                      <a:endParaRPr lang="en-US"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52061">
                <a:tc>
                  <a:txBody>
                    <a:bodyPr/>
                    <a:lstStyle/>
                    <a:p>
                      <a:pPr algn="ctr" fontAlgn="ctr"/>
                      <a:r>
                        <a:rPr lang="en-US" sz="1400" b="0" i="0" u="none" strike="noStrike">
                          <a:solidFill>
                            <a:srgbClr val="000000"/>
                          </a:solidFill>
                          <a:latin typeface="Calibri"/>
                        </a:rPr>
                        <a:t>3*996</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400" b="0" i="0" u="none" strike="noStrike" dirty="0" smtClean="0">
                          <a:solidFill>
                            <a:srgbClr val="000000"/>
                          </a:solidFill>
                          <a:latin typeface="Calibri"/>
                        </a:rPr>
                        <a:t>1s:1s:1s</a:t>
                      </a:r>
                      <a:endParaRPr lang="en-US"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52061">
                <a:tc>
                  <a:txBody>
                    <a:bodyPr/>
                    <a:lstStyle/>
                    <a:p>
                      <a:pPr algn="ctr" fontAlgn="ctr"/>
                      <a:r>
                        <a:rPr lang="en-US" sz="1400" b="0" i="0" u="none" strike="noStrike">
                          <a:solidFill>
                            <a:srgbClr val="000000"/>
                          </a:solidFill>
                          <a:latin typeface="Calibri"/>
                        </a:rPr>
                        <a:t>4*996</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400" b="0" i="0" u="none" strike="noStrike" dirty="0" smtClean="0">
                          <a:solidFill>
                            <a:srgbClr val="000000"/>
                          </a:solidFill>
                          <a:latin typeface="Calibri"/>
                        </a:rPr>
                        <a:t>1s:1s:1s:1s</a:t>
                      </a:r>
                      <a:endParaRPr lang="en-US"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grpSp>
        <p:nvGrpSpPr>
          <p:cNvPr id="8" name="组合 7"/>
          <p:cNvGrpSpPr/>
          <p:nvPr/>
        </p:nvGrpSpPr>
        <p:grpSpPr>
          <a:xfrm>
            <a:off x="762549" y="5586791"/>
            <a:ext cx="7696200" cy="753445"/>
            <a:chOff x="304800" y="5181600"/>
            <a:chExt cx="8146991" cy="914400"/>
          </a:xfrm>
        </p:grpSpPr>
        <p:grpSp>
          <p:nvGrpSpPr>
            <p:cNvPr id="9" name="组合 8"/>
            <p:cNvGrpSpPr/>
            <p:nvPr/>
          </p:nvGrpSpPr>
          <p:grpSpPr>
            <a:xfrm>
              <a:off x="304800" y="5507246"/>
              <a:ext cx="1905860" cy="283954"/>
              <a:chOff x="1115078" y="4495800"/>
              <a:chExt cx="2404083" cy="457200"/>
            </a:xfrm>
          </p:grpSpPr>
          <p:sp>
            <p:nvSpPr>
              <p:cNvPr id="21" name="流程图: 过程 20"/>
              <p:cNvSpPr/>
              <p:nvPr/>
            </p:nvSpPr>
            <p:spPr bwMode="auto">
              <a:xfrm>
                <a:off x="1115078" y="4495800"/>
                <a:ext cx="561322" cy="457200"/>
              </a:xfrm>
              <a:prstGeom prst="flowChartProcess">
                <a:avLst/>
              </a:prstGeom>
              <a:solidFill>
                <a:schemeClr val="accent5">
                  <a:lumMod val="75000"/>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s</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2" name="流程图: 过程 21"/>
              <p:cNvSpPr/>
              <p:nvPr/>
            </p:nvSpPr>
            <p:spPr bwMode="auto">
              <a:xfrm>
                <a:off x="1676401" y="4495800"/>
                <a:ext cx="761999" cy="457200"/>
              </a:xfrm>
              <a:prstGeom prst="flowChartProcess">
                <a:avLst/>
              </a:prstGeom>
              <a:solidFill>
                <a:srgbClr val="66CCFF">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solidFill>
                      <a:schemeClr val="tx1"/>
                    </a:solidFill>
                  </a:rPr>
                  <a:t>2s</a:t>
                </a:r>
                <a:endParaRPr lang="zh-CN" altLang="en-US" sz="1200" dirty="0">
                  <a:solidFill>
                    <a:schemeClr val="tx1"/>
                  </a:solidFill>
                </a:endParaRPr>
              </a:p>
              <a:p>
                <a:endParaRPr lang="zh-CN" altLang="en-US" sz="1200" dirty="0">
                  <a:solidFill>
                    <a:schemeClr val="tx1"/>
                  </a:solidFill>
                </a:endParaRPr>
              </a:p>
            </p:txBody>
          </p:sp>
          <p:sp>
            <p:nvSpPr>
              <p:cNvPr id="23" name="流程图: 过程 22"/>
              <p:cNvSpPr/>
              <p:nvPr/>
            </p:nvSpPr>
            <p:spPr bwMode="auto">
              <a:xfrm>
                <a:off x="2438400" y="4495800"/>
                <a:ext cx="1080761" cy="457200"/>
              </a:xfrm>
              <a:prstGeom prst="flowChartProcess">
                <a:avLst/>
              </a:prstGeom>
              <a:solidFill>
                <a:srgbClr val="FFFF99">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4s</a:t>
                </a:r>
                <a:endParaRPr kumimoji="0" lang="zh-CN" altLang="en-US" sz="1200" b="0" i="0" u="none" strike="noStrike" cap="none" normalizeH="0" baseline="0" dirty="0" smtClean="0">
                  <a:ln>
                    <a:noFill/>
                  </a:ln>
                  <a:solidFill>
                    <a:schemeClr val="tx1"/>
                  </a:solidFill>
                  <a:effectLst/>
                </a:endParaRPr>
              </a:p>
            </p:txBody>
          </p:sp>
        </p:grpSp>
        <p:grpSp>
          <p:nvGrpSpPr>
            <p:cNvPr id="10" name="组合 9"/>
            <p:cNvGrpSpPr/>
            <p:nvPr/>
          </p:nvGrpSpPr>
          <p:grpSpPr>
            <a:xfrm>
              <a:off x="3296546" y="5507246"/>
              <a:ext cx="1905860" cy="283954"/>
              <a:chOff x="1115078" y="4495800"/>
              <a:chExt cx="2404083" cy="457200"/>
            </a:xfrm>
          </p:grpSpPr>
          <p:sp>
            <p:nvSpPr>
              <p:cNvPr id="18" name="流程图: 过程 17"/>
              <p:cNvSpPr/>
              <p:nvPr/>
            </p:nvSpPr>
            <p:spPr bwMode="auto">
              <a:xfrm>
                <a:off x="1115078" y="4495800"/>
                <a:ext cx="561322" cy="457200"/>
              </a:xfrm>
              <a:prstGeom prst="flowChartProcess">
                <a:avLst/>
              </a:prstGeom>
              <a:solidFill>
                <a:schemeClr val="accent5">
                  <a:lumMod val="75000"/>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s</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9" name="流程图: 过程 18"/>
              <p:cNvSpPr/>
              <p:nvPr/>
            </p:nvSpPr>
            <p:spPr bwMode="auto">
              <a:xfrm>
                <a:off x="1676401" y="4495800"/>
                <a:ext cx="761999" cy="457200"/>
              </a:xfrm>
              <a:prstGeom prst="flowChartProcess">
                <a:avLst/>
              </a:prstGeom>
              <a:solidFill>
                <a:srgbClr val="66CCFF">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solidFill>
                      <a:schemeClr val="tx1"/>
                    </a:solidFill>
                  </a:rPr>
                  <a:t>2s</a:t>
                </a:r>
                <a:endParaRPr lang="zh-CN" altLang="en-US" sz="1200" dirty="0">
                  <a:solidFill>
                    <a:schemeClr val="tx1"/>
                  </a:solidFill>
                </a:endParaRPr>
              </a:p>
              <a:p>
                <a:endParaRPr lang="zh-CN" altLang="en-US" sz="1200" dirty="0">
                  <a:solidFill>
                    <a:schemeClr val="tx1"/>
                  </a:solidFill>
                </a:endParaRPr>
              </a:p>
            </p:txBody>
          </p:sp>
          <p:sp>
            <p:nvSpPr>
              <p:cNvPr id="20" name="流程图: 过程 19"/>
              <p:cNvSpPr/>
              <p:nvPr/>
            </p:nvSpPr>
            <p:spPr bwMode="auto">
              <a:xfrm>
                <a:off x="2438400" y="4495800"/>
                <a:ext cx="1080761" cy="457200"/>
              </a:xfrm>
              <a:prstGeom prst="flowChartProcess">
                <a:avLst/>
              </a:prstGeom>
              <a:solidFill>
                <a:srgbClr val="FFFF99">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4s</a:t>
                </a:r>
                <a:endParaRPr kumimoji="0" lang="zh-CN" altLang="en-US" sz="1200" b="0" i="0" u="none" strike="noStrike" cap="none" normalizeH="0" baseline="0" dirty="0" smtClean="0">
                  <a:ln>
                    <a:noFill/>
                  </a:ln>
                  <a:solidFill>
                    <a:schemeClr val="tx1"/>
                  </a:solidFill>
                  <a:effectLst/>
                </a:endParaRPr>
              </a:p>
            </p:txBody>
          </p:sp>
        </p:grpSp>
        <p:sp>
          <p:nvSpPr>
            <p:cNvPr id="11" name="矩形 10"/>
            <p:cNvSpPr/>
            <p:nvPr/>
          </p:nvSpPr>
          <p:spPr bwMode="auto">
            <a:xfrm>
              <a:off x="2210660" y="5507246"/>
              <a:ext cx="1085886" cy="28395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400" b="0" i="0" u="none" strike="noStrike" cap="none" normalizeH="0" baseline="0" dirty="0" smtClean="0">
                  <a:ln>
                    <a:noFill/>
                  </a:ln>
                  <a:solidFill>
                    <a:schemeClr val="tx1"/>
                  </a:solidFill>
                  <a:effectLst/>
                  <a:latin typeface="Times New Roman" pitchFamily="16" charset="0"/>
                  <a:ea typeface="MS Gothic" charset="-128"/>
                </a:rPr>
                <a:t>…</a:t>
              </a:r>
              <a:endParaRPr kumimoji="0" lang="zh-CN" altLang="en-US" sz="14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2" name="直接连接符 11"/>
            <p:cNvCxnSpPr/>
            <p:nvPr/>
          </p:nvCxnSpPr>
          <p:spPr bwMode="auto">
            <a:xfrm>
              <a:off x="5202406" y="5181600"/>
              <a:ext cx="0" cy="914400"/>
            </a:xfrm>
            <a:prstGeom prst="line">
              <a:avLst/>
            </a:prstGeom>
            <a:solidFill>
              <a:srgbClr val="00B8FF"/>
            </a:solidFill>
            <a:ln w="15875" cap="flat" cmpd="sng" algn="ctr">
              <a:solidFill>
                <a:schemeClr val="tx1"/>
              </a:solidFill>
              <a:prstDash val="solid"/>
              <a:round/>
              <a:headEnd type="none" w="med" len="med"/>
              <a:tailEnd type="none" w="med" len="med"/>
            </a:ln>
            <a:effectLst/>
          </p:spPr>
        </p:cxnSp>
        <p:sp>
          <p:nvSpPr>
            <p:cNvPr id="13" name="流程图: 过程 12"/>
            <p:cNvSpPr/>
            <p:nvPr/>
          </p:nvSpPr>
          <p:spPr bwMode="auto">
            <a:xfrm>
              <a:off x="5202406" y="5507246"/>
              <a:ext cx="604082" cy="283954"/>
            </a:xfrm>
            <a:prstGeom prst="flowChartProcess">
              <a:avLst/>
            </a:prstGeom>
            <a:solidFill>
              <a:srgbClr val="66CCFF">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solidFill>
                    <a:schemeClr val="tx1"/>
                  </a:solidFill>
                </a:rPr>
                <a:t>2s</a:t>
              </a:r>
              <a:endParaRPr lang="zh-CN" altLang="en-US" sz="1200" dirty="0">
                <a:solidFill>
                  <a:schemeClr val="tx1"/>
                </a:solidFill>
              </a:endParaRPr>
            </a:p>
            <a:p>
              <a:endParaRPr lang="zh-CN" altLang="en-US" sz="1200" dirty="0">
                <a:solidFill>
                  <a:schemeClr val="tx1"/>
                </a:solidFill>
              </a:endParaRPr>
            </a:p>
          </p:txBody>
        </p:sp>
        <p:sp>
          <p:nvSpPr>
            <p:cNvPr id="14" name="流程图: 过程 13"/>
            <p:cNvSpPr/>
            <p:nvPr/>
          </p:nvSpPr>
          <p:spPr bwMode="auto">
            <a:xfrm>
              <a:off x="5806489" y="5507246"/>
              <a:ext cx="856784" cy="283954"/>
            </a:xfrm>
            <a:prstGeom prst="flowChartProcess">
              <a:avLst/>
            </a:prstGeom>
            <a:solidFill>
              <a:srgbClr val="FFFF99">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4s</a:t>
              </a:r>
              <a:endParaRPr kumimoji="0" lang="zh-CN" altLang="en-US" sz="1200" b="0" i="0" u="none" strike="noStrike" cap="none" normalizeH="0" baseline="0" dirty="0" smtClean="0">
                <a:ln>
                  <a:noFill/>
                </a:ln>
                <a:solidFill>
                  <a:schemeClr val="tx1"/>
                </a:solidFill>
                <a:effectLst/>
              </a:endParaRPr>
            </a:p>
          </p:txBody>
        </p:sp>
        <p:sp>
          <p:nvSpPr>
            <p:cNvPr id="15" name="矩形 14"/>
            <p:cNvSpPr/>
            <p:nvPr/>
          </p:nvSpPr>
          <p:spPr bwMode="auto">
            <a:xfrm>
              <a:off x="6653329" y="5507245"/>
              <a:ext cx="357071" cy="28395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400" b="0" i="0" u="none" strike="noStrike" cap="none" normalizeH="0" baseline="0" dirty="0" smtClean="0">
                  <a:ln>
                    <a:noFill/>
                  </a:ln>
                  <a:solidFill>
                    <a:schemeClr val="tx1"/>
                  </a:solidFill>
                  <a:effectLst/>
                  <a:latin typeface="Times New Roman" pitchFamily="16" charset="0"/>
                  <a:ea typeface="MS Gothic" charset="-128"/>
                </a:rPr>
                <a:t>…</a:t>
              </a:r>
              <a:endParaRPr kumimoji="0" lang="zh-CN" altLang="en-US" sz="1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6" name="流程图: 过程 15"/>
            <p:cNvSpPr/>
            <p:nvPr/>
          </p:nvSpPr>
          <p:spPr bwMode="auto">
            <a:xfrm>
              <a:off x="7009154" y="5507246"/>
              <a:ext cx="604082" cy="283954"/>
            </a:xfrm>
            <a:prstGeom prst="flowChartProcess">
              <a:avLst/>
            </a:prstGeom>
            <a:solidFill>
              <a:srgbClr val="66CCFF">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solidFill>
                    <a:schemeClr val="tx1"/>
                  </a:solidFill>
                </a:rPr>
                <a:t>2s</a:t>
              </a:r>
              <a:endParaRPr lang="zh-CN" altLang="en-US" sz="1200" dirty="0">
                <a:solidFill>
                  <a:schemeClr val="tx1"/>
                </a:solidFill>
              </a:endParaRPr>
            </a:p>
            <a:p>
              <a:endParaRPr lang="zh-CN" altLang="en-US" sz="1200" dirty="0">
                <a:solidFill>
                  <a:schemeClr val="tx1"/>
                </a:solidFill>
              </a:endParaRPr>
            </a:p>
          </p:txBody>
        </p:sp>
        <p:sp>
          <p:nvSpPr>
            <p:cNvPr id="17" name="流程图: 过程 16"/>
            <p:cNvSpPr/>
            <p:nvPr/>
          </p:nvSpPr>
          <p:spPr bwMode="auto">
            <a:xfrm>
              <a:off x="7613236" y="5505065"/>
              <a:ext cx="838555" cy="286134"/>
            </a:xfrm>
            <a:prstGeom prst="flowChartProcess">
              <a:avLst/>
            </a:prstGeom>
            <a:solidFill>
              <a:srgbClr val="FFFF99">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4s</a:t>
              </a:r>
              <a:endParaRPr kumimoji="0" lang="zh-CN" altLang="en-US" sz="1200" b="0" i="0" u="none" strike="noStrike" cap="none" normalizeH="0" baseline="0" dirty="0" smtClean="0">
                <a:ln>
                  <a:noFill/>
                </a:ln>
                <a:solidFill>
                  <a:schemeClr val="tx1"/>
                </a:solidFill>
                <a:effectLst/>
              </a:endParaRPr>
            </a:p>
          </p:txBody>
        </p:sp>
      </p:grpSp>
      <p:sp>
        <p:nvSpPr>
          <p:cNvPr id="24" name="流程图: 过程 23"/>
          <p:cNvSpPr/>
          <p:nvPr/>
        </p:nvSpPr>
        <p:spPr bwMode="auto">
          <a:xfrm>
            <a:off x="766149" y="6223250"/>
            <a:ext cx="148251" cy="116986"/>
          </a:xfrm>
          <a:prstGeom prst="flowChartProcess">
            <a:avLst/>
          </a:prstGeom>
          <a:solidFill>
            <a:schemeClr val="accent5">
              <a:lumMod val="75000"/>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5" name="流程图: 过程 24"/>
          <p:cNvSpPr/>
          <p:nvPr/>
        </p:nvSpPr>
        <p:spPr bwMode="auto">
          <a:xfrm>
            <a:off x="1767235" y="6217868"/>
            <a:ext cx="148251" cy="116986"/>
          </a:xfrm>
          <a:prstGeom prst="flowChartProcess">
            <a:avLst/>
          </a:prstGeom>
          <a:solidFill>
            <a:srgbClr val="B2E5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6" name="流程图: 过程 25"/>
          <p:cNvSpPr/>
          <p:nvPr/>
        </p:nvSpPr>
        <p:spPr bwMode="auto">
          <a:xfrm>
            <a:off x="2852931" y="6212793"/>
            <a:ext cx="148251" cy="116986"/>
          </a:xfrm>
          <a:prstGeom prst="flowChartProcess">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7" name="文本框 26"/>
          <p:cNvSpPr txBox="1"/>
          <p:nvPr/>
        </p:nvSpPr>
        <p:spPr>
          <a:xfrm>
            <a:off x="859264" y="6131028"/>
            <a:ext cx="819482" cy="276999"/>
          </a:xfrm>
          <a:prstGeom prst="rect">
            <a:avLst/>
          </a:prstGeom>
          <a:noFill/>
        </p:spPr>
        <p:txBody>
          <a:bodyPr wrap="square" rtlCol="0">
            <a:spAutoFit/>
          </a:bodyPr>
          <a:lstStyle/>
          <a:p>
            <a:r>
              <a:rPr lang="en-US" altLang="zh-CN" sz="1200" dirty="0" smtClean="0">
                <a:solidFill>
                  <a:srgbClr val="0070C0"/>
                </a:solidFill>
              </a:rPr>
              <a:t>-RU242</a:t>
            </a:r>
            <a:endParaRPr lang="zh-CN" altLang="en-US" sz="1200" dirty="0">
              <a:solidFill>
                <a:srgbClr val="0070C0"/>
              </a:solidFill>
            </a:endParaRPr>
          </a:p>
        </p:txBody>
      </p:sp>
      <p:sp>
        <p:nvSpPr>
          <p:cNvPr id="28" name="文本框 27"/>
          <p:cNvSpPr txBox="1"/>
          <p:nvPr/>
        </p:nvSpPr>
        <p:spPr>
          <a:xfrm>
            <a:off x="1856471" y="6131029"/>
            <a:ext cx="819482" cy="276999"/>
          </a:xfrm>
          <a:prstGeom prst="rect">
            <a:avLst/>
          </a:prstGeom>
          <a:noFill/>
        </p:spPr>
        <p:txBody>
          <a:bodyPr wrap="square" rtlCol="0">
            <a:spAutoFit/>
          </a:bodyPr>
          <a:lstStyle/>
          <a:p>
            <a:r>
              <a:rPr lang="en-US" altLang="zh-CN" sz="1200" dirty="0" smtClean="0">
                <a:solidFill>
                  <a:srgbClr val="0070C0"/>
                </a:solidFill>
              </a:rPr>
              <a:t>-RU484</a:t>
            </a:r>
            <a:endParaRPr lang="zh-CN" altLang="en-US" sz="1200" dirty="0">
              <a:solidFill>
                <a:srgbClr val="0070C0"/>
              </a:solidFill>
            </a:endParaRPr>
          </a:p>
        </p:txBody>
      </p:sp>
      <p:sp>
        <p:nvSpPr>
          <p:cNvPr id="29" name="文本框 28"/>
          <p:cNvSpPr txBox="1"/>
          <p:nvPr/>
        </p:nvSpPr>
        <p:spPr>
          <a:xfrm>
            <a:off x="2947472" y="6131029"/>
            <a:ext cx="819482" cy="276999"/>
          </a:xfrm>
          <a:prstGeom prst="rect">
            <a:avLst/>
          </a:prstGeom>
          <a:noFill/>
        </p:spPr>
        <p:txBody>
          <a:bodyPr wrap="square" rtlCol="0">
            <a:spAutoFit/>
          </a:bodyPr>
          <a:lstStyle/>
          <a:p>
            <a:r>
              <a:rPr lang="en-US" altLang="zh-CN" sz="1200" dirty="0" smtClean="0">
                <a:solidFill>
                  <a:srgbClr val="0070C0"/>
                </a:solidFill>
              </a:rPr>
              <a:t>-RU996</a:t>
            </a:r>
            <a:endParaRPr lang="zh-CN" altLang="en-US" sz="1200" dirty="0">
              <a:solidFill>
                <a:srgbClr val="0070C0"/>
              </a:solidFill>
            </a:endParaRPr>
          </a:p>
        </p:txBody>
      </p:sp>
      <p:cxnSp>
        <p:nvCxnSpPr>
          <p:cNvPr id="30" name="直接连接符 29"/>
          <p:cNvCxnSpPr/>
          <p:nvPr/>
        </p:nvCxnSpPr>
        <p:spPr bwMode="auto">
          <a:xfrm>
            <a:off x="8458200" y="5592656"/>
            <a:ext cx="0" cy="753445"/>
          </a:xfrm>
          <a:prstGeom prst="line">
            <a:avLst/>
          </a:prstGeom>
          <a:solidFill>
            <a:srgbClr val="00B8FF"/>
          </a:solidFill>
          <a:ln w="15875" cap="flat" cmpd="sng" algn="ctr">
            <a:solidFill>
              <a:schemeClr val="tx1"/>
            </a:solidFill>
            <a:prstDash val="solid"/>
            <a:round/>
            <a:headEnd type="none" w="med" len="med"/>
            <a:tailEnd type="none" w="med" len="med"/>
          </a:ln>
          <a:effectLst/>
        </p:spPr>
      </p:cxnSp>
      <p:cxnSp>
        <p:nvCxnSpPr>
          <p:cNvPr id="31" name="直接箭头连接符 30"/>
          <p:cNvCxnSpPr/>
          <p:nvPr/>
        </p:nvCxnSpPr>
        <p:spPr bwMode="auto">
          <a:xfrm>
            <a:off x="7885454" y="5660301"/>
            <a:ext cx="57065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2" name="直接箭头连接符 31"/>
          <p:cNvCxnSpPr/>
          <p:nvPr/>
        </p:nvCxnSpPr>
        <p:spPr bwMode="auto">
          <a:xfrm flipH="1">
            <a:off x="5389160" y="5660301"/>
            <a:ext cx="57065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3" name="文本框 32"/>
          <p:cNvSpPr txBox="1"/>
          <p:nvPr/>
        </p:nvSpPr>
        <p:spPr>
          <a:xfrm>
            <a:off x="5986931" y="5136066"/>
            <a:ext cx="2023753" cy="738664"/>
          </a:xfrm>
          <a:prstGeom prst="rect">
            <a:avLst/>
          </a:prstGeom>
          <a:noFill/>
        </p:spPr>
        <p:txBody>
          <a:bodyPr wrap="square" rtlCol="0">
            <a:spAutoFit/>
          </a:bodyPr>
          <a:lstStyle/>
          <a:p>
            <a:r>
              <a:rPr lang="en-US" altLang="zh-CN" sz="1400" i="1" dirty="0" smtClean="0">
                <a:solidFill>
                  <a:srgbClr val="0070C0"/>
                </a:solidFill>
              </a:rPr>
              <a:t>The same proportional round robin ration for the Residual bits</a:t>
            </a:r>
            <a:endParaRPr lang="zh-CN" altLang="en-US" sz="1400" i="1" dirty="0">
              <a:solidFill>
                <a:srgbClr val="0070C0"/>
              </a:solidFill>
            </a:endParaRPr>
          </a:p>
        </p:txBody>
      </p:sp>
      <p:sp>
        <p:nvSpPr>
          <p:cNvPr id="34" name="文本框 33"/>
          <p:cNvSpPr txBox="1"/>
          <p:nvPr/>
        </p:nvSpPr>
        <p:spPr>
          <a:xfrm>
            <a:off x="591949" y="5505398"/>
            <a:ext cx="2260982" cy="307777"/>
          </a:xfrm>
          <a:prstGeom prst="rect">
            <a:avLst/>
          </a:prstGeom>
          <a:noFill/>
        </p:spPr>
        <p:txBody>
          <a:bodyPr wrap="square" rtlCol="0">
            <a:spAutoFit/>
          </a:bodyPr>
          <a:lstStyle/>
          <a:p>
            <a:r>
              <a:rPr lang="en-US" altLang="zh-CN" sz="1400" dirty="0" smtClean="0">
                <a:solidFill>
                  <a:srgbClr val="0070C0"/>
                </a:solidFill>
              </a:rPr>
              <a:t>For RU242+484+996 case:</a:t>
            </a:r>
            <a:endParaRPr lang="zh-CN" altLang="en-US" sz="1400" dirty="0">
              <a:solidFill>
                <a:srgbClr val="0070C0"/>
              </a:solidFill>
            </a:endParaRPr>
          </a:p>
        </p:txBody>
      </p:sp>
    </p:spTree>
    <p:extLst>
      <p:ext uri="{BB962C8B-B14F-4D97-AF65-F5344CB8AC3E}">
        <p14:creationId xmlns:p14="http://schemas.microsoft.com/office/powerpoint/2010/main" val="26346600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47734</TotalTime>
  <Words>1161</Words>
  <Application>Microsoft Office PowerPoint</Application>
  <PresentationFormat>全屏显示(4:3)</PresentationFormat>
  <Paragraphs>238</Paragraphs>
  <Slides>13</Slides>
  <Notes>6</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13</vt:i4>
      </vt:variant>
    </vt:vector>
  </HeadingPairs>
  <TitlesOfParts>
    <vt:vector size="23" baseType="lpstr">
      <vt:lpstr>Arial Unicode MS</vt:lpstr>
      <vt:lpstr>MS Gothic</vt:lpstr>
      <vt:lpstr>宋体</vt:lpstr>
      <vt:lpstr>Arial</vt:lpstr>
      <vt:lpstr>Calibri</vt:lpstr>
      <vt:lpstr>Cambria Math</vt:lpstr>
      <vt:lpstr>Garamond</vt:lpstr>
      <vt:lpstr>Times New Roman</vt:lpstr>
      <vt:lpstr>Wingdings</vt:lpstr>
      <vt:lpstr>Office Theme</vt:lpstr>
      <vt:lpstr>New Parser Discussion in 11be</vt:lpstr>
      <vt:lpstr>Abstract</vt:lpstr>
      <vt:lpstr>Introduction </vt:lpstr>
      <vt:lpstr>Recap </vt:lpstr>
      <vt:lpstr>Recap</vt:lpstr>
      <vt:lpstr>RU Parser in 11be </vt:lpstr>
      <vt:lpstr>RU Parser in 11be </vt:lpstr>
      <vt:lpstr>Proportional Round Robin Parsing</vt:lpstr>
      <vt:lpstr>Proportional Round Robin Parsing</vt:lpstr>
      <vt:lpstr>Summary</vt:lpstr>
      <vt:lpstr>SP #1</vt:lpstr>
      <vt:lpstr>References </vt:lpstr>
      <vt:lpstr>Appendix [6]</vt:lpstr>
    </vt:vector>
  </TitlesOfParts>
  <Company>Huawei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Coordination in EHT</dc:title>
  <dc:creator>Dandan Liang（Huawei）</dc:creator>
  <cp:lastModifiedBy>Liangdandan (2012)</cp:lastModifiedBy>
  <cp:revision>1379</cp:revision>
  <cp:lastPrinted>1601-01-01T00:00:00Z</cp:lastPrinted>
  <dcterms:created xsi:type="dcterms:W3CDTF">2015-10-31T00:33:08Z</dcterms:created>
  <dcterms:modified xsi:type="dcterms:W3CDTF">2020-04-20T13:19:21Z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(3)aixQ3UpCFffemylhLVlCl+G2hgKmOpkt9lBih6yNCIpXktbZDxae6Dgm7BYFj23upUAjRJOi
VFUruDgrIZ8LkXWa3f6Svwx6SBxi4NCTo5PHWS03cu3egJTD7yAC2ERVwr7KrOlXGdsBcafo
WizyfK+uWOo+x8v/aA1I1LMcWwttb+DwJKzCl93irj6mWUGPLGOoiEOLhWHxYAG0xixSDg/E
2R3n9TielkiO4+LI3r</vt:lpwstr>
  </property>
  <property fmtid="{D5CDD505-2E9C-101B-9397-08002B2CF9AE}" pid="3" name="_2015_ms_pID_7253431">
    <vt:lpwstr>1p5HXDfCJVAtQnVKj/rlyhULG2vrUdZsreSTkEtJIO6kXMN/5QIn2B
zrknCNszWJ2XbAIVZjOEG/6fTLAXledhoJbIrYSXKCOckduCLx9UEkUGXEjm9qiivtuBmOSK
Ev2rfG5nDJAGpsJ24hADf8FyMaXpnL6SpOVMw+0RBUSAWnqzgg8jwMUHZWtgFiIcBkUJkIlP
JNxAaMoUWCpqrFZSSN352KY3FLc7cqW1uFyj</vt:lpwstr>
  </property>
  <property fmtid="{D5CDD505-2E9C-101B-9397-08002B2CF9AE}" pid="4" name="_2015_ms_pID_7253432">
    <vt:lpwstr>Zg==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1577245383</vt:lpwstr>
  </property>
</Properties>
</file>