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5" r:id="rId3"/>
    <p:sldId id="307" r:id="rId4"/>
    <p:sldId id="290" r:id="rId5"/>
    <p:sldId id="308" r:id="rId6"/>
    <p:sldId id="309" r:id="rId7"/>
    <p:sldId id="315" r:id="rId8"/>
    <p:sldId id="317" r:id="rId9"/>
    <p:sldId id="312" r:id="rId10"/>
    <p:sldId id="318" r:id="rId11"/>
    <p:sldId id="313" r:id="rId12"/>
    <p:sldId id="31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0" clrIdx="0">
    <p:extLst>
      <p:ext uri="{19B8F6BF-5375-455C-9EA6-DF929625EA0E}">
        <p15:presenceInfo xmlns:p15="http://schemas.microsoft.com/office/powerpoint/2012/main" userId="S-1-5-21-147214757-305610072-1517763936-48546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424" autoAdjust="0"/>
  </p:normalViewPr>
  <p:slideViewPr>
    <p:cSldViewPr>
      <p:cViewPr varScale="1">
        <p:scale>
          <a:sx n="65" d="100"/>
          <a:sy n="65" d="100"/>
        </p:scale>
        <p:origin x="56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93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33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36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79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Parser Discussion in 11be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2020-04</a:t>
            </a:r>
            <a:r>
              <a:rPr lang="en-US" altLang="zh-CN" dirty="0" smtClean="0"/>
              <a:t>-09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758062"/>
              </p:ext>
            </p:extLst>
          </p:nvPr>
        </p:nvGraphicFramePr>
        <p:xfrm>
          <a:off x="1143000" y="2514600"/>
          <a:ext cx="6629400" cy="37947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Dandan</a:t>
                      </a:r>
                      <a:r>
                        <a:rPr lang="en-US" sz="1200" dirty="0" smtClean="0"/>
                        <a:t> Liang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H</a:t>
                      </a:r>
                      <a:r>
                        <a:rPr lang="en-US" altLang="zh-CN" sz="1200" dirty="0" smtClean="0"/>
                        <a:t>uawei Technologies 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Shenzhen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dandan.liang@Huawei.com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Gan</a:t>
                      </a:r>
                      <a:r>
                        <a:rPr lang="en-US" sz="1200" dirty="0" smtClean="0"/>
                        <a:t> Ming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Mengshi</a:t>
                      </a:r>
                      <a:r>
                        <a:rPr lang="en-US" sz="1200" baseline="0" dirty="0" smtClean="0"/>
                        <a:t> Hu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Jian</a:t>
                      </a:r>
                      <a:r>
                        <a:rPr lang="en-US" sz="1200" baseline="0" dirty="0" smtClean="0"/>
                        <a:t> Yu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Wei Lin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Chenchen</a:t>
                      </a:r>
                      <a:r>
                        <a:rPr lang="en-US" sz="1200" baseline="0" dirty="0" smtClean="0"/>
                        <a:t> Liu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David</a:t>
                      </a:r>
                      <a:r>
                        <a:rPr lang="en-US" sz="1200" baseline="0" dirty="0" smtClean="0"/>
                        <a:t> Yang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Yan</a:t>
                      </a:r>
                      <a:r>
                        <a:rPr lang="en-US" sz="1200" baseline="0" dirty="0" smtClean="0"/>
                        <a:t> Xin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Junghoon Suh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#1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>
                <a:solidFill>
                  <a:schemeClr val="tx1"/>
                </a:solidFill>
              </a:rPr>
              <a:t>Do you agree that 11be uses </a:t>
            </a:r>
            <a:r>
              <a:rPr lang="en-US" altLang="zh-CN" b="0" dirty="0" smtClean="0">
                <a:solidFill>
                  <a:schemeClr val="tx1"/>
                </a:solidFill>
              </a:rPr>
              <a:t>RU Parser</a:t>
            </a:r>
            <a:r>
              <a:rPr lang="zh-CN" altLang="en-US" b="0" dirty="0" smtClean="0">
                <a:solidFill>
                  <a:schemeClr val="tx1"/>
                </a:solidFill>
              </a:rPr>
              <a:t> </a:t>
            </a:r>
            <a:r>
              <a:rPr lang="en-US" altLang="zh-CN" b="0" dirty="0">
                <a:solidFill>
                  <a:schemeClr val="tx1"/>
                </a:solidFill>
              </a:rPr>
              <a:t>with the following proportional round robin </a:t>
            </a:r>
            <a:r>
              <a:rPr lang="en-US" altLang="zh-CN" b="0" dirty="0" smtClean="0">
                <a:solidFill>
                  <a:schemeClr val="tx1"/>
                </a:solidFill>
              </a:rPr>
              <a:t>scheme for </a:t>
            </a:r>
            <a:r>
              <a:rPr lang="en-US" altLang="zh-CN" b="0" dirty="0" smtClean="0">
                <a:solidFill>
                  <a:schemeClr val="tx1"/>
                </a:solidFill>
              </a:rPr>
              <a:t>RU242+484+996</a:t>
            </a:r>
            <a:r>
              <a:rPr lang="en-US" altLang="zh-CN" b="0" dirty="0" smtClean="0">
                <a:solidFill>
                  <a:schemeClr val="tx1"/>
                </a:solidFill>
              </a:rPr>
              <a:t>?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36123"/>
              </p:ext>
            </p:extLst>
          </p:nvPr>
        </p:nvGraphicFramePr>
        <p:xfrm>
          <a:off x="2549448" y="3826588"/>
          <a:ext cx="3698952" cy="745412"/>
        </p:xfrm>
        <a:graphic>
          <a:graphicData uri="http://schemas.openxmlformats.org/drawingml/2006/table">
            <a:tbl>
              <a:tblPr/>
              <a:tblGrid>
                <a:gridCol w="1971503"/>
                <a:gridCol w="1727449"/>
              </a:tblGrid>
              <a:tr h="4933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52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2161" y="52578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87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/>
            <a:r>
              <a:rPr lang="en-US" altLang="zh-CN" sz="1800" dirty="0">
                <a:solidFill>
                  <a:schemeClr val="tx1"/>
                </a:solidFill>
              </a:rPr>
              <a:t>[1] “Thoughts on RU Aggregation and Interleaving”, IEEE 802.11-20/0394r0, Lin Yang, </a:t>
            </a:r>
            <a:r>
              <a:rPr lang="en-US" altLang="zh-CN" sz="1800" dirty="0" smtClean="0">
                <a:solidFill>
                  <a:schemeClr val="tx1"/>
                </a:solidFill>
              </a:rPr>
              <a:t>et al.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457200" lvl="1" indent="0"/>
            <a:r>
              <a:rPr lang="en-US" altLang="zh-CN" sz="1800" dirty="0">
                <a:solidFill>
                  <a:schemeClr val="tx1"/>
                </a:solidFill>
              </a:rPr>
              <a:t>[2] “Segment Parser and Tone </a:t>
            </a:r>
            <a:r>
              <a:rPr lang="en-US" altLang="zh-CN" sz="1800" dirty="0" err="1">
                <a:solidFill>
                  <a:schemeClr val="tx1"/>
                </a:solidFill>
              </a:rPr>
              <a:t>Interleaver</a:t>
            </a:r>
            <a:r>
              <a:rPr lang="en-US" altLang="zh-CN" sz="1800" dirty="0">
                <a:solidFill>
                  <a:schemeClr val="tx1"/>
                </a:solidFill>
              </a:rPr>
              <a:t> for 11be”, IEEE 802.11-20/0440r1, Jianhan Liu, </a:t>
            </a:r>
            <a:r>
              <a:rPr lang="en-US" altLang="zh-CN" sz="1800" dirty="0" smtClean="0">
                <a:solidFill>
                  <a:schemeClr val="tx1"/>
                </a:solidFill>
              </a:rPr>
              <a:t>et al.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457200" lvl="1" indent="0"/>
            <a:r>
              <a:rPr lang="en-US" altLang="zh-CN" sz="1800" dirty="0">
                <a:solidFill>
                  <a:schemeClr val="tx1"/>
                </a:solidFill>
              </a:rPr>
              <a:t>[3] “Discussions on Multi RU aggregation”, IEEE 802.11-20/0495r1, </a:t>
            </a:r>
            <a:r>
              <a:rPr lang="en-US" altLang="zh-CN" sz="1800" dirty="0" err="1">
                <a:solidFill>
                  <a:schemeClr val="tx1"/>
                </a:solidFill>
              </a:rPr>
              <a:t>Tianyu</a:t>
            </a:r>
            <a:r>
              <a:rPr lang="en-US" altLang="zh-CN" sz="1800" dirty="0">
                <a:solidFill>
                  <a:schemeClr val="tx1"/>
                </a:solidFill>
              </a:rPr>
              <a:t> Wu.</a:t>
            </a:r>
          </a:p>
          <a:p>
            <a:pPr marL="457200" lvl="1" indent="0"/>
            <a:r>
              <a:rPr lang="en-US" altLang="zh-CN" sz="1800" dirty="0">
                <a:solidFill>
                  <a:schemeClr val="tx1"/>
                </a:solidFill>
              </a:rPr>
              <a:t>[4] “Segment parsing for punctured transmissions”, IEEE 802.11-20/0478r0, Sigurd Schelstraete, </a:t>
            </a:r>
            <a:r>
              <a:rPr lang="en-US" altLang="zh-CN" sz="1800" dirty="0" smtClean="0">
                <a:solidFill>
                  <a:schemeClr val="tx1"/>
                </a:solidFill>
              </a:rPr>
              <a:t>et al.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457200" lvl="1" indent="0"/>
            <a:r>
              <a:rPr lang="en-US" altLang="zh-CN" sz="1800" dirty="0">
                <a:solidFill>
                  <a:schemeClr val="tx1"/>
                </a:solidFill>
              </a:rPr>
              <a:t>[5] </a:t>
            </a:r>
            <a:r>
              <a:rPr lang="en-US" altLang="zh-CN" sz="1800" dirty="0" smtClean="0">
                <a:solidFill>
                  <a:schemeClr val="tx1"/>
                </a:solidFill>
              </a:rPr>
              <a:t>“</a:t>
            </a:r>
            <a:r>
              <a:rPr lang="en-US" altLang="zh-CN" sz="1800" dirty="0" smtClean="0"/>
              <a:t>Update </a:t>
            </a:r>
            <a:r>
              <a:rPr lang="en-US" altLang="zh-CN" sz="1800" dirty="0"/>
              <a:t>on segment parser and tone </a:t>
            </a:r>
            <a:r>
              <a:rPr lang="en-US" altLang="zh-CN" sz="1800" dirty="0" err="1"/>
              <a:t>interleaver</a:t>
            </a:r>
            <a:r>
              <a:rPr lang="en-US" altLang="zh-CN" sz="1800" dirty="0"/>
              <a:t> for 11be”</a:t>
            </a:r>
            <a:r>
              <a:rPr lang="en-US" altLang="zh-CN" sz="1800" dirty="0">
                <a:solidFill>
                  <a:schemeClr val="tx1"/>
                </a:solidFill>
              </a:rPr>
              <a:t>, Jianhan Liu, </a:t>
            </a:r>
            <a:r>
              <a:rPr lang="en-US" altLang="zh-CN" sz="1800" dirty="0" smtClean="0">
                <a:solidFill>
                  <a:schemeClr val="tx1"/>
                </a:solidFill>
              </a:rPr>
              <a:t>et al.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 marL="457200" lvl="1" indent="0"/>
            <a:r>
              <a:rPr lang="en-US" altLang="zh-CN" sz="1800" dirty="0" smtClean="0">
                <a:solidFill>
                  <a:schemeClr val="tx1"/>
                </a:solidFill>
              </a:rPr>
              <a:t>[6] “IEEE 802.11ax-D6.0”</a:t>
            </a:r>
          </a:p>
          <a:p>
            <a:pPr marL="457200" lvl="1" indent="0"/>
            <a:r>
              <a:rPr lang="en-US" altLang="zh-CN" sz="1800" dirty="0" smtClean="0">
                <a:solidFill>
                  <a:schemeClr val="tx1"/>
                </a:solidFill>
              </a:rPr>
              <a:t>[7] “IEEE 802.11-2016”</a:t>
            </a:r>
            <a:endParaRPr lang="en-US" altLang="zh-CN" sz="180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9994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[6]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  <p:pic>
        <p:nvPicPr>
          <p:cNvPr id="12290" name="Picture 2" descr="C:\Users\l00415393\AppData\Roaming\eSpace_Desktop\UserData\l00415393\imagefiles\C8C877F7-D3DA-45A7-B54C-62E49F18F7F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506" y="1546786"/>
            <a:ext cx="5181600" cy="492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16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2687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Segment Parsing method for 11be has been proposed by the following contributions:</a:t>
            </a:r>
          </a:p>
          <a:p>
            <a:pPr marL="457200" lvl="1" indent="0"/>
            <a:r>
              <a:rPr lang="en-US" altLang="zh-CN" sz="1400" dirty="0">
                <a:solidFill>
                  <a:schemeClr val="tx1"/>
                </a:solidFill>
              </a:rPr>
              <a:t>[1</a:t>
            </a:r>
            <a:r>
              <a:rPr lang="en-US" altLang="zh-CN" sz="1400" dirty="0" smtClean="0">
                <a:solidFill>
                  <a:schemeClr val="tx1"/>
                </a:solidFill>
              </a:rPr>
              <a:t>] “Thoughts on RU Aggregation and Interleaving”, IEEE 802.11-20/0394r0, Lin Yang, </a:t>
            </a:r>
            <a:r>
              <a:rPr lang="en-US" altLang="zh-CN" sz="1400" i="1" dirty="0" smtClean="0">
                <a:solidFill>
                  <a:schemeClr val="tx1"/>
                </a:solidFill>
              </a:rPr>
              <a:t>et al</a:t>
            </a:r>
            <a:r>
              <a:rPr lang="en-US" altLang="zh-CN" sz="1400" dirty="0" smtClean="0">
                <a:solidFill>
                  <a:schemeClr val="tx1"/>
                </a:solidFill>
              </a:rPr>
              <a:t>.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457200" lvl="1" indent="0"/>
            <a:r>
              <a:rPr lang="en-US" altLang="zh-CN" sz="1400" dirty="0">
                <a:solidFill>
                  <a:schemeClr val="tx1"/>
                </a:solidFill>
              </a:rPr>
              <a:t>[2] “Segment Parser and Tone </a:t>
            </a:r>
            <a:r>
              <a:rPr lang="en-US" altLang="zh-CN" sz="1400" dirty="0" err="1">
                <a:solidFill>
                  <a:schemeClr val="tx1"/>
                </a:solidFill>
              </a:rPr>
              <a:t>Interleaver</a:t>
            </a:r>
            <a:r>
              <a:rPr lang="en-US" altLang="zh-CN" sz="1400" dirty="0">
                <a:solidFill>
                  <a:schemeClr val="tx1"/>
                </a:solidFill>
              </a:rPr>
              <a:t> for 11be”, IEEE 802.11-20/0440r1, Jianhan Liu, </a:t>
            </a:r>
            <a:r>
              <a:rPr lang="en-US" altLang="zh-CN" sz="1400" i="1" dirty="0" smtClean="0">
                <a:solidFill>
                  <a:schemeClr val="tx1"/>
                </a:solidFill>
              </a:rPr>
              <a:t>et al</a:t>
            </a:r>
            <a:r>
              <a:rPr lang="en-US" altLang="zh-CN" sz="1400" dirty="0" smtClean="0">
                <a:solidFill>
                  <a:schemeClr val="tx1"/>
                </a:solidFill>
              </a:rPr>
              <a:t>.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457200" lvl="1" indent="0"/>
            <a:r>
              <a:rPr lang="en-US" altLang="zh-CN" sz="1400" dirty="0">
                <a:solidFill>
                  <a:schemeClr val="tx1"/>
                </a:solidFill>
              </a:rPr>
              <a:t>[3] “Discussions on Multi RU aggregation”, IEEE 802.11-20/0495r1, </a:t>
            </a:r>
            <a:r>
              <a:rPr lang="en-US" altLang="zh-CN" sz="1400" dirty="0" err="1">
                <a:solidFill>
                  <a:schemeClr val="tx1"/>
                </a:solidFill>
              </a:rPr>
              <a:t>Tianyu</a:t>
            </a:r>
            <a:r>
              <a:rPr lang="en-US" altLang="zh-CN" sz="1400" dirty="0">
                <a:solidFill>
                  <a:schemeClr val="tx1"/>
                </a:solidFill>
              </a:rPr>
              <a:t> Wu.</a:t>
            </a:r>
          </a:p>
          <a:p>
            <a:pPr marL="457200" lvl="1" indent="0"/>
            <a:r>
              <a:rPr lang="en-US" altLang="zh-CN" sz="1400" dirty="0">
                <a:solidFill>
                  <a:schemeClr val="tx1"/>
                </a:solidFill>
              </a:rPr>
              <a:t>[4] “Segment parsing for punctured transmissions”, IEEE 802.11-20/0478r0, Sigurd Schelstraete, </a:t>
            </a:r>
            <a:r>
              <a:rPr lang="en-US" altLang="zh-CN" sz="1400" i="1" dirty="0">
                <a:solidFill>
                  <a:schemeClr val="tx1"/>
                </a:solidFill>
              </a:rPr>
              <a:t>et al</a:t>
            </a:r>
            <a:r>
              <a:rPr lang="en-US" altLang="zh-CN" sz="1400" dirty="0" smtClean="0">
                <a:solidFill>
                  <a:schemeClr val="tx1"/>
                </a:solidFill>
              </a:rPr>
              <a:t>.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 marL="457200" lvl="1" indent="0"/>
            <a:r>
              <a:rPr lang="en-US" altLang="zh-CN" sz="1400" dirty="0" smtClean="0">
                <a:solidFill>
                  <a:schemeClr val="tx1"/>
                </a:solidFill>
              </a:rPr>
              <a:t>[5] “</a:t>
            </a:r>
            <a:r>
              <a:rPr lang="en-US" altLang="zh-CN" sz="1400" dirty="0"/>
              <a:t>U</a:t>
            </a:r>
            <a:r>
              <a:rPr lang="en-US" altLang="zh-CN" sz="1400" dirty="0" smtClean="0"/>
              <a:t>pdate </a:t>
            </a:r>
            <a:r>
              <a:rPr lang="en-US" altLang="zh-CN" sz="1400" dirty="0"/>
              <a:t>on segment parser and tone </a:t>
            </a:r>
            <a:r>
              <a:rPr lang="en-US" altLang="zh-CN" sz="1400" dirty="0" err="1"/>
              <a:t>interleaver</a:t>
            </a:r>
            <a:r>
              <a:rPr lang="en-US" altLang="zh-CN" sz="1400" dirty="0"/>
              <a:t> for </a:t>
            </a:r>
            <a:r>
              <a:rPr lang="en-US" altLang="zh-CN" sz="1400" dirty="0" smtClean="0"/>
              <a:t>11be”</a:t>
            </a:r>
            <a:r>
              <a:rPr lang="en-US" altLang="zh-CN" sz="1400" dirty="0" smtClean="0">
                <a:solidFill>
                  <a:schemeClr val="tx1"/>
                </a:solidFill>
              </a:rPr>
              <a:t>, Jianhan Liu, </a:t>
            </a:r>
            <a:r>
              <a:rPr lang="en-US" altLang="zh-CN" sz="1400" i="1" dirty="0">
                <a:solidFill>
                  <a:schemeClr val="tx1"/>
                </a:solidFill>
              </a:rPr>
              <a:t>et al</a:t>
            </a:r>
            <a:r>
              <a:rPr lang="en-US" altLang="zh-CN" sz="1400" dirty="0" smtClean="0">
                <a:solidFill>
                  <a:schemeClr val="tx1"/>
                </a:solidFill>
              </a:rPr>
              <a:t>.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chemeClr val="tx1"/>
                </a:solidFill>
                <a:cs typeface="+mn-cs"/>
              </a:rPr>
              <a:t>Based on an SP in PHY session, </a:t>
            </a:r>
            <a:r>
              <a:rPr lang="en-US" altLang="zh-CN" sz="1600" dirty="0" smtClean="0">
                <a:solidFill>
                  <a:schemeClr val="tx1"/>
                </a:solidFill>
                <a:cs typeface="+mn-cs"/>
              </a:rPr>
              <a:t>proportional round robin is the most favorable solution</a:t>
            </a:r>
            <a:r>
              <a:rPr lang="en-US" altLang="zh-CN" sz="1400" dirty="0" smtClean="0">
                <a:solidFill>
                  <a:schemeClr val="tx1"/>
                </a:solidFill>
              </a:rPr>
              <a:t>.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chemeClr val="tx1"/>
                </a:solidFill>
                <a:cs typeface="+mn-cs"/>
              </a:rPr>
              <a:t>Doubt the gain of :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Joint tone mapper </a:t>
            </a:r>
            <a:r>
              <a:rPr lang="en-US" altLang="zh-CN" sz="1400" dirty="0" smtClean="0">
                <a:solidFill>
                  <a:schemeClr val="tx1"/>
                </a:solidFill>
              </a:rPr>
              <a:t>for RU </a:t>
            </a:r>
            <a:r>
              <a:rPr lang="en-US" altLang="zh-CN" sz="1400" dirty="0">
                <a:solidFill>
                  <a:schemeClr val="tx1"/>
                </a:solidFill>
              </a:rPr>
              <a:t>and aggregated RU size &lt;=</a:t>
            </a:r>
            <a:r>
              <a:rPr lang="en-US" altLang="zh-CN" sz="1400" dirty="0" smtClean="0">
                <a:solidFill>
                  <a:schemeClr val="tx1"/>
                </a:solidFill>
              </a:rPr>
              <a:t>80MHz when RU &gt;= 242.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The RU/Segment Parser [1-5] is not </a:t>
            </a:r>
            <a:r>
              <a:rPr lang="en-US" altLang="zh-CN" sz="1200" dirty="0" smtClean="0">
                <a:solidFill>
                  <a:schemeClr val="tx1"/>
                </a:solidFill>
              </a:rPr>
              <a:t>using the same segment parser as 11ac/ax, </a:t>
            </a:r>
            <a:r>
              <a:rPr lang="en-US" altLang="zh-CN" sz="1200" dirty="0" smtClean="0">
                <a:solidFill>
                  <a:schemeClr val="tx1"/>
                </a:solidFill>
              </a:rPr>
              <a:t>the number of parser output branches is larger than 2 [4 branches for RU484+3*RU996]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tx1"/>
                </a:solidFill>
              </a:rPr>
              <a:t>We can reuse the new adding branches for proportional round robin parsing and 11ax existing tone mapper without </a:t>
            </a:r>
            <a:r>
              <a:rPr lang="en-US" altLang="zh-CN" sz="1200" dirty="0" smtClean="0">
                <a:solidFill>
                  <a:schemeClr val="tx1"/>
                </a:solidFill>
              </a:rPr>
              <a:t>additional implementation workload for tone mapper for the RU242+RU484 </a:t>
            </a:r>
            <a:r>
              <a:rPr lang="en-US" altLang="zh-CN" sz="1200" dirty="0" smtClean="0">
                <a:solidFill>
                  <a:schemeClr val="tx1"/>
                </a:solidFill>
              </a:rPr>
              <a:t>case. </a:t>
            </a:r>
          </a:p>
          <a:p>
            <a:pPr marL="857250" lvl="3" indent="0">
              <a:spcBef>
                <a:spcPts val="600"/>
              </a:spcBef>
            </a:pPr>
            <a:r>
              <a:rPr lang="en-US" sz="1600" i="1" dirty="0" smtClean="0">
                <a:solidFill>
                  <a:schemeClr val="tx1"/>
                </a:solidFill>
                <a:latin typeface="Cambria Math" panose="02040503050406030204" pitchFamily="18" charset="0"/>
              </a:rPr>
              <a:t>In this contribution, we discuss the parser definition in 11be and propose proportional round robin </a:t>
            </a:r>
            <a:r>
              <a:rPr lang="en-US" sz="1600" i="1" dirty="0" smtClean="0">
                <a:solidFill>
                  <a:schemeClr val="tx1"/>
                </a:solidFill>
                <a:latin typeface="Cambria Math" panose="02040503050406030204" pitchFamily="18" charset="0"/>
              </a:rPr>
              <a:t>RU parser </a:t>
            </a:r>
            <a:r>
              <a:rPr lang="en-US" sz="1600" i="1" dirty="0" smtClean="0">
                <a:solidFill>
                  <a:schemeClr val="tx1"/>
                </a:solidFill>
                <a:latin typeface="Cambria Math" panose="02040503050406030204" pitchFamily="18" charset="0"/>
              </a:rPr>
              <a:t>for 11be.</a:t>
            </a:r>
            <a:endParaRPr lang="en-US" sz="1400" i="1" dirty="0" smtClean="0">
              <a:latin typeface="Cambria Math" panose="02040503050406030204" pitchFamily="18" charset="0"/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3958635" cy="1916379"/>
          </a:xfrm>
        </p:spPr>
        <p:txBody>
          <a:bodyPr/>
          <a:lstStyle/>
          <a:p>
            <a:pPr marL="0" indent="0"/>
            <a:r>
              <a:rPr lang="en-US" altLang="zh-CN" sz="2000" b="0" dirty="0" smtClean="0">
                <a:solidFill>
                  <a:schemeClr val="tx1"/>
                </a:solidFill>
              </a:rPr>
              <a:t>Segment Parser in 11ac/ax[6-7]</a:t>
            </a:r>
          </a:p>
          <a:p>
            <a:pPr marL="0" indent="0"/>
            <a:endParaRPr lang="en-US" altLang="zh-CN" sz="1600" dirty="0">
              <a:solidFill>
                <a:schemeClr val="tx1"/>
              </a:solidFill>
            </a:endParaRPr>
          </a:p>
          <a:p>
            <a:pPr marL="457200" lvl="1" indent="0"/>
            <a:endParaRPr lang="en-US" sz="1400" i="1" dirty="0" smtClean="0">
              <a:latin typeface="Cambria Math" panose="02040503050406030204" pitchFamily="18" charset="0"/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14400" y="5597463"/>
            <a:ext cx="27936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dirty="0" err="1">
                <a:solidFill>
                  <a:schemeClr val="tx1"/>
                </a:solidFill>
              </a:rPr>
              <a:t>Tx</a:t>
            </a:r>
            <a:r>
              <a:rPr lang="en-US" altLang="zh-CN" sz="1400" dirty="0">
                <a:solidFill>
                  <a:schemeClr val="tx1"/>
                </a:solidFill>
              </a:rPr>
              <a:t> for the </a:t>
            </a:r>
            <a:r>
              <a:rPr lang="en-US" altLang="zh-CN" sz="1400" dirty="0" smtClean="0">
                <a:solidFill>
                  <a:schemeClr val="tx1"/>
                </a:solidFill>
              </a:rPr>
              <a:t>Data field of a VHT SU PPDU and HE SU PPDU in 160 MHz/80+80 MHz with LDPC encoding.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4495800" y="1905000"/>
            <a:ext cx="0" cy="4267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内容占位符 2"/>
              <p:cNvSpPr txBox="1">
                <a:spLocks/>
              </p:cNvSpPr>
              <p:nvPr/>
            </p:nvSpPr>
            <p:spPr bwMode="auto">
              <a:xfrm>
                <a:off x="4606997" y="2133600"/>
                <a:ext cx="4419600" cy="42687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b="0" kern="0" dirty="0" smtClean="0">
                    <a:solidFill>
                      <a:schemeClr val="tx1"/>
                    </a:solidFill>
                  </a:rPr>
                  <a:t>In 11ax [6]: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zh-CN" sz="1600" kern="0" dirty="0" smtClean="0">
                    <a:solidFill>
                      <a:schemeClr val="tx1"/>
                    </a:solidFill>
                  </a:rPr>
                  <a:t>For OFDAM case: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sz="1400" kern="0" dirty="0" smtClean="0">
                    <a:solidFill>
                      <a:schemeClr val="tx1"/>
                    </a:solidFill>
                  </a:rPr>
                  <a:t>One RU is assigned to a single STA.</a:t>
                </a:r>
                <a:endParaRPr lang="en-US" altLang="zh-CN" sz="1400" kern="0" dirty="0">
                  <a:solidFill>
                    <a:schemeClr val="tx1"/>
                  </a:solidFill>
                </a:endParaRP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sz="1600" kern="0" dirty="0" smtClean="0">
                    <a:solidFill>
                      <a:schemeClr val="tx1"/>
                    </a:solidFill>
                  </a:rPr>
                  <a:t>F</a:t>
                </a:r>
                <a:r>
                  <a:rPr lang="en-US" altLang="zh-CN" sz="1600" b="0" kern="0" dirty="0" smtClean="0">
                    <a:solidFill>
                      <a:schemeClr val="tx1"/>
                    </a:solidFill>
                  </a:rPr>
                  <a:t>or a 80MHz, 160MHz and 80+80MHz transmission with a 26-/52-/106-/242-/484-/996-tone RU, the segment parser is bypassed</a:t>
                </a:r>
                <a:r>
                  <a:rPr lang="en-US" altLang="zh-CN" sz="1600" kern="0" dirty="0">
                    <a:solidFill>
                      <a:schemeClr val="tx1"/>
                    </a:solidFill>
                  </a:rPr>
                  <a:t>.</a:t>
                </a:r>
                <a:endParaRPr lang="en-US" altLang="zh-CN" sz="1600" b="0" kern="0" dirty="0" smtClean="0">
                  <a:solidFill>
                    <a:schemeClr val="tx1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kern="0" dirty="0" smtClean="0">
                    <a:solidFill>
                      <a:schemeClr val="tx1"/>
                    </a:solidFill>
                  </a:rPr>
                  <a:t>For SU case: for a 160MHz and 80+80MHz transmission with a 2*996-tone RU, the output bits of each stream parser are first divided into blocks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𝐶𝐵𝑃𝑆𝑆</m:t>
                        </m:r>
                      </m:sub>
                    </m:sSub>
                  </m:oMath>
                </a14:m>
                <a:r>
                  <a:rPr lang="en-US" sz="1600" kern="0" dirty="0" smtClean="0">
                    <a:solidFill>
                      <a:schemeClr val="tx1"/>
                    </a:solidFill>
                  </a:rPr>
                  <a:t> bits, then each block is further divided into two frequency </a:t>
                </a:r>
                <a:r>
                  <a:rPr lang="en-US" sz="1600" kern="0" dirty="0" err="1" smtClean="0">
                    <a:solidFill>
                      <a:schemeClr val="tx1"/>
                    </a:solidFill>
                  </a:rPr>
                  <a:t>subblock</a:t>
                </a:r>
                <a:r>
                  <a:rPr lang="en-US" sz="1600" kern="0" dirty="0" smtClean="0">
                    <a:solidFill>
                      <a:schemeClr val="tx1"/>
                    </a:solidFill>
                  </a:rPr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𝐶𝐵𝑃𝑆𝑆</m:t>
                        </m:r>
                      </m:sub>
                    </m:sSub>
                  </m:oMath>
                </a14:m>
                <a:r>
                  <a:rPr lang="en-US" sz="1600" kern="0" dirty="0" smtClean="0">
                    <a:solidFill>
                      <a:schemeClr val="tx1"/>
                    </a:solidFill>
                  </a:rPr>
                  <a:t>/2 bits.</a:t>
                </a:r>
              </a:p>
              <a:p>
                <a:pPr marL="457200" lvl="1" indent="0"/>
                <a:r>
                  <a:rPr lang="en-US" sz="1600" kern="0" dirty="0" smtClean="0">
                    <a:solidFill>
                      <a:schemeClr val="tx1"/>
                    </a:solidFill>
                  </a:rPr>
                  <a:t>Hence, in 11ax segment parser is NOT used for OFDMA cases.</a:t>
                </a:r>
                <a:endParaRPr lang="en-US" sz="1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6997" y="2133600"/>
                <a:ext cx="4419600" cy="4268787"/>
              </a:xfrm>
              <a:prstGeom prst="rect">
                <a:avLst/>
              </a:prstGeom>
              <a:blipFill rotWithShape="0">
                <a:blip r:embed="rId3"/>
                <a:stretch>
                  <a:fillRect l="-1241" t="-714" r="-1655" b="-357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103" y="2133600"/>
            <a:ext cx="3764885" cy="352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35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</p:txBody>
      </p:sp>
      <p:sp>
        <p:nvSpPr>
          <p:cNvPr id="20" name="内容占位符 2"/>
          <p:cNvSpPr txBox="1">
            <a:spLocks/>
          </p:cNvSpPr>
          <p:nvPr/>
        </p:nvSpPr>
        <p:spPr bwMode="auto">
          <a:xfrm>
            <a:off x="838200" y="1903412"/>
            <a:ext cx="7772400" cy="426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 dirty="0" smtClean="0">
                <a:solidFill>
                  <a:schemeClr val="tx1"/>
                </a:solidFill>
              </a:rPr>
              <a:t>In 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kern="0" dirty="0" smtClean="0">
                <a:solidFill>
                  <a:schemeClr val="tx1"/>
                </a:solidFill>
              </a:rPr>
              <a:t>More than one RUs can be assigned to a single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0" kern="0" dirty="0" smtClean="0">
                <a:solidFill>
                  <a:schemeClr val="tx1"/>
                </a:solidFill>
              </a:rPr>
              <a:t>Preamble </a:t>
            </a:r>
            <a:r>
              <a:rPr lang="en-US" altLang="zh-CN" sz="1600" kern="0" dirty="0" smtClean="0">
                <a:solidFill>
                  <a:schemeClr val="tx1"/>
                </a:solidFill>
              </a:rPr>
              <a:t>puncturing with 20MHz resolution has been defined for various BW.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kern="0" dirty="0" smtClean="0">
                <a:solidFill>
                  <a:schemeClr val="tx1"/>
                </a:solidFill>
              </a:rPr>
              <a:t>RU size in 11be within each 80MHz is the same with 11ax: 26-, 52-, 106-, 242- and 996-tone RU for OFDMA.</a:t>
            </a:r>
          </a:p>
          <a:p>
            <a:pPr marL="457200" lvl="1" indent="0"/>
            <a:endParaRPr lang="en-US" altLang="zh-CN" sz="1400" kern="0" dirty="0">
              <a:latin typeface="Cambria Math" panose="02040503050406030204" pitchFamily="18" charset="0"/>
            </a:endParaRPr>
          </a:p>
          <a:p>
            <a:pPr marL="457200" lvl="1" indent="0"/>
            <a:endParaRPr lang="en-US" altLang="zh-CN" sz="1600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7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Parser in 11be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600" b="0" dirty="0" smtClean="0"/>
              <a:t>In  11ac/ax, segment parser is applied in a 160MHz/80+80MHz HE SU PPDU.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600" b="0" dirty="0" smtClean="0"/>
              <a:t>In 11be, the parser shall be redefined in an efficient way because of introducing the important techniques – MRU &amp; Preamble Puncturing.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600" b="0" dirty="0" smtClean="0"/>
              <a:t>We propose RU parser in 11be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1400" b="0" dirty="0" smtClean="0"/>
              <a:t>T</a:t>
            </a:r>
            <a:r>
              <a:rPr lang="en-US" altLang="zh-CN" sz="1400" b="0" dirty="0" smtClean="0"/>
              <a:t>he RU parser size is 242-, </a:t>
            </a:r>
            <a:r>
              <a:rPr lang="en-US" altLang="zh-CN" sz="1400" dirty="0" smtClean="0"/>
              <a:t>484-tone and 996-tone RU.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en-US" sz="1200" b="0" dirty="0" smtClean="0"/>
          </a:p>
          <a:p>
            <a:pPr marL="0" indent="0"/>
            <a:r>
              <a:rPr lang="en-US" sz="1600" b="0" dirty="0"/>
              <a:t>	</a:t>
            </a:r>
            <a:endParaRPr lang="en-US" sz="1600" b="0" dirty="0" smtClean="0"/>
          </a:p>
        </p:txBody>
      </p:sp>
      <p:grpSp>
        <p:nvGrpSpPr>
          <p:cNvPr id="98" name="组合 97"/>
          <p:cNvGrpSpPr/>
          <p:nvPr/>
        </p:nvGrpSpPr>
        <p:grpSpPr>
          <a:xfrm>
            <a:off x="1912118" y="3438290"/>
            <a:ext cx="5174482" cy="2429110"/>
            <a:chOff x="457200" y="2295290"/>
            <a:chExt cx="5169174" cy="2886310"/>
          </a:xfrm>
        </p:grpSpPr>
        <p:sp>
          <p:nvSpPr>
            <p:cNvPr id="99" name="Rounded Rectangle 176"/>
            <p:cNvSpPr/>
            <p:nvPr/>
          </p:nvSpPr>
          <p:spPr bwMode="auto">
            <a:xfrm>
              <a:off x="2796074" y="3817601"/>
              <a:ext cx="2638839" cy="1363999"/>
            </a:xfrm>
            <a:prstGeom prst="roundRect">
              <a:avLst>
                <a:gd name="adj" fmla="val 630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zh-CN" altLang="zh-CN">
                <a:latin typeface="Garamond" panose="02020404030301010803" pitchFamily="18" charset="0"/>
              </a:endParaRPr>
            </a:p>
          </p:txBody>
        </p:sp>
        <p:sp>
          <p:nvSpPr>
            <p:cNvPr id="100" name="Rounded Rectangle 176"/>
            <p:cNvSpPr/>
            <p:nvPr/>
          </p:nvSpPr>
          <p:spPr bwMode="auto">
            <a:xfrm>
              <a:off x="2541703" y="2295290"/>
              <a:ext cx="2638839" cy="2094896"/>
            </a:xfrm>
            <a:prstGeom prst="roundRect">
              <a:avLst>
                <a:gd name="adj" fmla="val 630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zh-CN" altLang="zh-CN">
                <a:latin typeface="Garamond" panose="02020404030301010803" pitchFamily="18" charset="0"/>
              </a:endParaRPr>
            </a:p>
          </p:txBody>
        </p:sp>
        <p:sp>
          <p:nvSpPr>
            <p:cNvPr id="101" name="Trapezoid 97"/>
            <p:cNvSpPr/>
            <p:nvPr/>
          </p:nvSpPr>
          <p:spPr bwMode="auto">
            <a:xfrm rot="16200000">
              <a:off x="-330147" y="3885709"/>
              <a:ext cx="2190745" cy="284766"/>
            </a:xfrm>
            <a:prstGeom prst="trapezoid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r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Stream Parser</a:t>
              </a:r>
            </a:p>
          </p:txBody>
        </p:sp>
        <p:cxnSp>
          <p:nvCxnSpPr>
            <p:cNvPr id="102" name="Straight Arrow Connector 115"/>
            <p:cNvCxnSpPr/>
            <p:nvPr/>
          </p:nvCxnSpPr>
          <p:spPr bwMode="auto">
            <a:xfrm>
              <a:off x="457200" y="3939958"/>
              <a:ext cx="189845" cy="3148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03" name="Rectangle 178"/>
            <p:cNvSpPr/>
            <p:nvPr/>
          </p:nvSpPr>
          <p:spPr bwMode="auto">
            <a:xfrm>
              <a:off x="2656802" y="2719078"/>
              <a:ext cx="1217260" cy="394925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Constellation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Mapper</a:t>
              </a:r>
            </a:p>
          </p:txBody>
        </p:sp>
        <p:sp>
          <p:nvSpPr>
            <p:cNvPr id="104" name="Rectangle 179"/>
            <p:cNvSpPr/>
            <p:nvPr/>
          </p:nvSpPr>
          <p:spPr bwMode="auto">
            <a:xfrm>
              <a:off x="4055011" y="2719078"/>
              <a:ext cx="980449" cy="404669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LDPC Mapper</a:t>
              </a:r>
            </a:p>
          </p:txBody>
        </p:sp>
        <p:cxnSp>
          <p:nvCxnSpPr>
            <p:cNvPr id="105" name="Straight Arrow Connector 180"/>
            <p:cNvCxnSpPr>
              <a:stCxn id="103" idx="3"/>
              <a:endCxn id="104" idx="1"/>
            </p:cNvCxnSpPr>
            <p:nvPr/>
          </p:nvCxnSpPr>
          <p:spPr bwMode="auto">
            <a:xfrm>
              <a:off x="3874062" y="2916541"/>
              <a:ext cx="180949" cy="4872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06" name="Straight Arrow Connector 184"/>
            <p:cNvCxnSpPr/>
            <p:nvPr/>
          </p:nvCxnSpPr>
          <p:spPr bwMode="auto">
            <a:xfrm>
              <a:off x="5049247" y="2931144"/>
              <a:ext cx="577127" cy="1575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07" name="Straight Arrow Connector 189"/>
            <p:cNvCxnSpPr/>
            <p:nvPr/>
          </p:nvCxnSpPr>
          <p:spPr bwMode="auto">
            <a:xfrm>
              <a:off x="2121455" y="2916541"/>
              <a:ext cx="535347" cy="3588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08" name="Straight Arrow Connector 180"/>
            <p:cNvCxnSpPr/>
            <p:nvPr/>
          </p:nvCxnSpPr>
          <p:spPr bwMode="auto">
            <a:xfrm>
              <a:off x="3892016" y="4035081"/>
              <a:ext cx="16485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09" name="Straight Arrow Connector 184"/>
            <p:cNvCxnSpPr/>
            <p:nvPr/>
          </p:nvCxnSpPr>
          <p:spPr bwMode="auto">
            <a:xfrm>
              <a:off x="5007824" y="4095078"/>
              <a:ext cx="618550" cy="3357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10" name="Rectangle 179"/>
            <p:cNvSpPr/>
            <p:nvPr/>
          </p:nvSpPr>
          <p:spPr bwMode="auto">
            <a:xfrm>
              <a:off x="1358021" y="2848264"/>
              <a:ext cx="753205" cy="1115835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kern="0" dirty="0" smtClean="0">
                  <a:latin typeface="Garamond" panose="02020404030301010803" pitchFamily="18" charset="0"/>
                  <a:ea typeface="宋体" panose="02010600030101010101" pitchFamily="2" charset="-122"/>
                </a:rPr>
                <a:t>RU </a:t>
              </a: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</a:rPr>
                <a:t>Parser</a:t>
              </a:r>
            </a:p>
          </p:txBody>
        </p:sp>
        <p:sp>
          <p:nvSpPr>
            <p:cNvPr id="111" name="Rectangle 179"/>
            <p:cNvSpPr/>
            <p:nvPr/>
          </p:nvSpPr>
          <p:spPr bwMode="auto">
            <a:xfrm>
              <a:off x="1356934" y="4073888"/>
              <a:ext cx="753205" cy="949622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kern="0" dirty="0" smtClean="0">
                  <a:latin typeface="Garamond" panose="02020404030301010803" pitchFamily="18" charset="0"/>
                  <a:ea typeface="宋体" panose="02010600030101010101" pitchFamily="2" charset="-122"/>
                </a:rPr>
                <a:t>RU</a:t>
              </a: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</a:rPr>
                <a:t> Parser</a:t>
              </a:r>
            </a:p>
          </p:txBody>
        </p:sp>
        <p:cxnSp>
          <p:nvCxnSpPr>
            <p:cNvPr id="112" name="Straight Arrow Connector 189"/>
            <p:cNvCxnSpPr>
              <a:endCxn id="110" idx="1"/>
            </p:cNvCxnSpPr>
            <p:nvPr/>
          </p:nvCxnSpPr>
          <p:spPr bwMode="auto">
            <a:xfrm>
              <a:off x="899991" y="3406180"/>
              <a:ext cx="458031" cy="3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13" name="Straight Arrow Connector 189"/>
            <p:cNvCxnSpPr>
              <a:endCxn id="111" idx="1"/>
            </p:cNvCxnSpPr>
            <p:nvPr/>
          </p:nvCxnSpPr>
          <p:spPr bwMode="auto">
            <a:xfrm>
              <a:off x="922433" y="4548699"/>
              <a:ext cx="434501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14" name="Straight Arrow Connector 180"/>
            <p:cNvCxnSpPr/>
            <p:nvPr/>
          </p:nvCxnSpPr>
          <p:spPr bwMode="auto">
            <a:xfrm flipV="1">
              <a:off x="4004277" y="4831063"/>
              <a:ext cx="305681" cy="1479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15" name="Straight Arrow Connector 184"/>
            <p:cNvCxnSpPr/>
            <p:nvPr/>
          </p:nvCxnSpPr>
          <p:spPr bwMode="auto">
            <a:xfrm>
              <a:off x="5294176" y="4824798"/>
              <a:ext cx="316843" cy="6265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16" name="Straight Arrow Connector 189"/>
            <p:cNvCxnSpPr/>
            <p:nvPr/>
          </p:nvCxnSpPr>
          <p:spPr bwMode="auto">
            <a:xfrm flipV="1">
              <a:off x="2087697" y="4843733"/>
              <a:ext cx="830376" cy="5576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17" name="直接连接符 116"/>
            <p:cNvCxnSpPr/>
            <p:nvPr/>
          </p:nvCxnSpPr>
          <p:spPr bwMode="auto">
            <a:xfrm>
              <a:off x="2121455" y="3897072"/>
              <a:ext cx="420248" cy="4073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Arrow Connector 184"/>
            <p:cNvCxnSpPr/>
            <p:nvPr/>
          </p:nvCxnSpPr>
          <p:spPr bwMode="auto">
            <a:xfrm>
              <a:off x="5434913" y="3897072"/>
              <a:ext cx="176106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sp>
          <p:nvSpPr>
            <p:cNvPr id="119" name="Rectangle 178"/>
            <p:cNvSpPr/>
            <p:nvPr/>
          </p:nvSpPr>
          <p:spPr bwMode="auto">
            <a:xfrm>
              <a:off x="2643863" y="3843745"/>
              <a:ext cx="1217260" cy="394924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Constellation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Mapper</a:t>
              </a:r>
            </a:p>
          </p:txBody>
        </p:sp>
        <p:sp>
          <p:nvSpPr>
            <p:cNvPr id="120" name="Rectangle 179"/>
            <p:cNvSpPr/>
            <p:nvPr/>
          </p:nvSpPr>
          <p:spPr bwMode="auto">
            <a:xfrm>
              <a:off x="4058704" y="3832747"/>
              <a:ext cx="980449" cy="404669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LDPC Mapper</a:t>
              </a:r>
            </a:p>
          </p:txBody>
        </p:sp>
        <p:sp>
          <p:nvSpPr>
            <p:cNvPr id="121" name="Rectangle 179"/>
            <p:cNvSpPr/>
            <p:nvPr/>
          </p:nvSpPr>
          <p:spPr bwMode="auto">
            <a:xfrm>
              <a:off x="4302269" y="4591808"/>
              <a:ext cx="980449" cy="404669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LDPC Mapper</a:t>
              </a:r>
            </a:p>
          </p:txBody>
        </p:sp>
        <p:sp>
          <p:nvSpPr>
            <p:cNvPr id="122" name="Rectangle 178"/>
            <p:cNvSpPr/>
            <p:nvPr/>
          </p:nvSpPr>
          <p:spPr bwMode="auto">
            <a:xfrm>
              <a:off x="2922728" y="4596679"/>
              <a:ext cx="1217260" cy="394925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Constellation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Mapper</a:t>
              </a:r>
            </a:p>
          </p:txBody>
        </p:sp>
        <p:sp>
          <p:nvSpPr>
            <p:cNvPr id="123" name="文本框 122"/>
            <p:cNvSpPr txBox="1"/>
            <p:nvPr/>
          </p:nvSpPr>
          <p:spPr>
            <a:xfrm>
              <a:off x="943831" y="3796074"/>
              <a:ext cx="398279" cy="49026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CN" sz="1200" dirty="0" smtClean="0">
                  <a:solidFill>
                    <a:srgbClr val="262699"/>
                  </a:solidFill>
                </a:rPr>
                <a:t>. . .</a:t>
              </a:r>
              <a:endParaRPr lang="zh-CN" altLang="en-US" sz="1200" dirty="0">
                <a:solidFill>
                  <a:srgbClr val="262699"/>
                </a:solidFill>
              </a:endParaRPr>
            </a:p>
          </p:txBody>
        </p:sp>
        <p:cxnSp>
          <p:nvCxnSpPr>
            <p:cNvPr id="124" name="Straight Arrow Connector 189"/>
            <p:cNvCxnSpPr/>
            <p:nvPr/>
          </p:nvCxnSpPr>
          <p:spPr bwMode="auto">
            <a:xfrm>
              <a:off x="2131653" y="4161466"/>
              <a:ext cx="535347" cy="3588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</p:grpSp>
      <p:sp>
        <p:nvSpPr>
          <p:cNvPr id="154" name="文本框 153"/>
          <p:cNvSpPr txBox="1"/>
          <p:nvPr/>
        </p:nvSpPr>
        <p:spPr>
          <a:xfrm>
            <a:off x="5187258" y="4328860"/>
            <a:ext cx="369332" cy="4126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262699"/>
                </a:solidFill>
              </a:rPr>
              <a:t>. . .</a:t>
            </a:r>
            <a:endParaRPr lang="zh-CN" altLang="en-US" sz="1200" dirty="0">
              <a:solidFill>
                <a:srgbClr val="262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49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圆角矩形 13"/>
          <p:cNvSpPr/>
          <p:nvPr/>
        </p:nvSpPr>
        <p:spPr bwMode="auto">
          <a:xfrm>
            <a:off x="7472267" y="3818686"/>
            <a:ext cx="1108063" cy="1439114"/>
          </a:xfrm>
          <a:prstGeom prst="roundRect">
            <a:avLst/>
          </a:pr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Parser in 11be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800" b="0" dirty="0" smtClean="0"/>
              <a:t>Examples: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1800" b="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1800" b="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1800" b="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1800" b="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1800" b="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1800" b="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1800" b="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1800" b="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1800" b="0" dirty="0"/>
          </a:p>
          <a:p>
            <a:pPr marL="0" indent="0"/>
            <a:endParaRPr lang="en-US" sz="1800" b="0" dirty="0" smtClean="0"/>
          </a:p>
          <a:p>
            <a:pPr marL="0" indent="0"/>
            <a:r>
              <a:rPr lang="en-US" sz="1600" b="0" dirty="0"/>
              <a:t>	</a:t>
            </a:r>
            <a:endParaRPr lang="en-US" sz="1600" b="0" dirty="0" smtClean="0"/>
          </a:p>
        </p:txBody>
      </p:sp>
      <p:sp>
        <p:nvSpPr>
          <p:cNvPr id="10" name="文本框 9"/>
          <p:cNvSpPr txBox="1"/>
          <p:nvPr/>
        </p:nvSpPr>
        <p:spPr>
          <a:xfrm>
            <a:off x="4056488" y="2354010"/>
            <a:ext cx="2412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Case 2A: reusing 11ax existing LDPC tone mapper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5167565" y="2856621"/>
            <a:ext cx="792088" cy="88424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996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5167565" y="3908948"/>
            <a:ext cx="792088" cy="380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RU</a:t>
            </a: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242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5179509" y="4457195"/>
            <a:ext cx="792088" cy="6565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484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6" name="TextBox 26"/>
          <p:cNvSpPr txBox="1"/>
          <p:nvPr/>
        </p:nvSpPr>
        <p:spPr>
          <a:xfrm>
            <a:off x="4267200" y="3440816"/>
            <a:ext cx="257369" cy="890808"/>
          </a:xfrm>
          <a:prstGeom prst="rect">
            <a:avLst/>
          </a:prstGeom>
          <a:solidFill>
            <a:schemeClr val="bg1"/>
          </a:solidFill>
          <a:ln>
            <a:solidFill>
              <a:srgbClr val="262699"/>
            </a:solidFill>
          </a:ln>
        </p:spPr>
        <p:txBody>
          <a:bodyPr vert="eaVert" wrap="square" lIns="36000" tIns="36000" rIns="36000" bIns="36000" rtlCol="0" anchor="ctr" anchorCtr="1">
            <a:spAutoFit/>
          </a:bodyPr>
          <a:lstStyle/>
          <a:p>
            <a:r>
              <a:rPr lang="en-US" altLang="zh-CN" sz="1200" b="1" dirty="0" smtClean="0">
                <a:solidFill>
                  <a:schemeClr val="tx1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RU Parser</a:t>
            </a:r>
            <a:endParaRPr lang="zh-CN" altLang="en-US" sz="1200" b="1" dirty="0">
              <a:solidFill>
                <a:schemeClr val="tx1"/>
              </a:solidFill>
              <a:latin typeface="+mn-lt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67" name="肘形连接符 66"/>
          <p:cNvCxnSpPr>
            <a:stCxn id="56" idx="0"/>
            <a:endCxn id="48" idx="1"/>
          </p:cNvCxnSpPr>
          <p:nvPr/>
        </p:nvCxnSpPr>
        <p:spPr bwMode="auto">
          <a:xfrm rot="5400000" flipH="1" flipV="1">
            <a:off x="4710689" y="2983940"/>
            <a:ext cx="142073" cy="77168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肘形连接符 67"/>
          <p:cNvCxnSpPr>
            <a:stCxn id="56" idx="3"/>
            <a:endCxn id="52" idx="1"/>
          </p:cNvCxnSpPr>
          <p:nvPr/>
        </p:nvCxnSpPr>
        <p:spPr bwMode="auto">
          <a:xfrm>
            <a:off x="4524569" y="3886220"/>
            <a:ext cx="642996" cy="212809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肘形连接符 68"/>
          <p:cNvCxnSpPr>
            <a:stCxn id="56" idx="2"/>
            <a:endCxn id="54" idx="1"/>
          </p:cNvCxnSpPr>
          <p:nvPr/>
        </p:nvCxnSpPr>
        <p:spPr bwMode="auto">
          <a:xfrm rot="16200000" flipH="1">
            <a:off x="4560779" y="4166730"/>
            <a:ext cx="453837" cy="78362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矩形 69"/>
          <p:cNvSpPr/>
          <p:nvPr/>
        </p:nvSpPr>
        <p:spPr bwMode="auto">
          <a:xfrm>
            <a:off x="7620000" y="2828881"/>
            <a:ext cx="792088" cy="88424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996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1" name="矩形 70"/>
          <p:cNvSpPr/>
          <p:nvPr/>
        </p:nvSpPr>
        <p:spPr bwMode="auto">
          <a:xfrm>
            <a:off x="7630254" y="3912870"/>
            <a:ext cx="792088" cy="380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RU</a:t>
            </a: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242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7630254" y="4457195"/>
            <a:ext cx="792088" cy="6565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484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3" name="TextBox 26"/>
          <p:cNvSpPr txBox="1"/>
          <p:nvPr/>
        </p:nvSpPr>
        <p:spPr>
          <a:xfrm>
            <a:off x="6638880" y="3440816"/>
            <a:ext cx="257369" cy="890808"/>
          </a:xfrm>
          <a:prstGeom prst="rect">
            <a:avLst/>
          </a:prstGeom>
          <a:solidFill>
            <a:schemeClr val="bg1"/>
          </a:solidFill>
          <a:ln>
            <a:solidFill>
              <a:srgbClr val="262699"/>
            </a:solidFill>
          </a:ln>
        </p:spPr>
        <p:txBody>
          <a:bodyPr vert="eaVert" wrap="square" lIns="36000" tIns="36000" rIns="36000" bIns="36000" rtlCol="0" anchor="ctr" anchorCtr="1">
            <a:spAutoFit/>
          </a:bodyPr>
          <a:lstStyle/>
          <a:p>
            <a:r>
              <a:rPr lang="en-US" altLang="zh-CN" sz="1200" b="1" dirty="0" smtClean="0">
                <a:solidFill>
                  <a:schemeClr val="tx1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RU Parser</a:t>
            </a:r>
            <a:endParaRPr lang="zh-CN" altLang="en-US" sz="1200" b="1" dirty="0">
              <a:solidFill>
                <a:schemeClr val="tx1"/>
              </a:solidFill>
              <a:latin typeface="+mn-lt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77" name="肘形连接符 76"/>
          <p:cNvCxnSpPr>
            <a:stCxn id="73" idx="0"/>
            <a:endCxn id="70" idx="1"/>
          </p:cNvCxnSpPr>
          <p:nvPr/>
        </p:nvCxnSpPr>
        <p:spPr bwMode="auto">
          <a:xfrm rot="5400000" flipH="1" flipV="1">
            <a:off x="7108876" y="2929693"/>
            <a:ext cx="169813" cy="85243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肘形连接符 78"/>
          <p:cNvCxnSpPr>
            <a:stCxn id="73" idx="2"/>
            <a:endCxn id="14" idx="1"/>
          </p:cNvCxnSpPr>
          <p:nvPr/>
        </p:nvCxnSpPr>
        <p:spPr bwMode="auto">
          <a:xfrm rot="16200000" flipH="1">
            <a:off x="7016607" y="4082582"/>
            <a:ext cx="206619" cy="70470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2" name="文本框 91"/>
          <p:cNvSpPr txBox="1"/>
          <p:nvPr/>
        </p:nvSpPr>
        <p:spPr>
          <a:xfrm>
            <a:off x="1102070" y="2126880"/>
            <a:ext cx="3235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u="sng" dirty="0" smtClean="0">
                <a:solidFill>
                  <a:schemeClr val="tx1"/>
                </a:solidFill>
              </a:rPr>
              <a:t>Case 1:RU484+996+996</a:t>
            </a:r>
            <a:endParaRPr lang="zh-CN" altLang="en-US" sz="1400" u="sng" dirty="0">
              <a:solidFill>
                <a:schemeClr val="tx1"/>
              </a:solidFill>
            </a:endParaRPr>
          </a:p>
        </p:txBody>
      </p:sp>
      <p:sp>
        <p:nvSpPr>
          <p:cNvPr id="93" name="矩形 92"/>
          <p:cNvSpPr/>
          <p:nvPr/>
        </p:nvSpPr>
        <p:spPr bwMode="auto">
          <a:xfrm>
            <a:off x="2177024" y="2738789"/>
            <a:ext cx="792088" cy="88424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996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4" name="矩形 93"/>
          <p:cNvSpPr/>
          <p:nvPr/>
        </p:nvSpPr>
        <p:spPr bwMode="auto">
          <a:xfrm>
            <a:off x="2188967" y="3799636"/>
            <a:ext cx="792088" cy="380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RU</a:t>
            </a: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484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5" name="矩形 94"/>
          <p:cNvSpPr/>
          <p:nvPr/>
        </p:nvSpPr>
        <p:spPr bwMode="auto">
          <a:xfrm>
            <a:off x="2177024" y="4350036"/>
            <a:ext cx="792088" cy="67150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996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6" name="TextBox 107"/>
          <p:cNvSpPr txBox="1"/>
          <p:nvPr/>
        </p:nvSpPr>
        <p:spPr>
          <a:xfrm>
            <a:off x="1560504" y="4687834"/>
            <a:ext cx="309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2</a:t>
            </a:r>
            <a:r>
              <a:rPr lang="en-US" altLang="zh-CN" sz="1100" dirty="0" smtClean="0">
                <a:solidFill>
                  <a:schemeClr val="tx1"/>
                </a:solidFill>
              </a:rPr>
              <a:t>s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98" name="TextBox 107"/>
          <p:cNvSpPr txBox="1"/>
          <p:nvPr/>
        </p:nvSpPr>
        <p:spPr>
          <a:xfrm>
            <a:off x="1561863" y="3767481"/>
            <a:ext cx="309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1s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99" name="TextBox 107"/>
          <p:cNvSpPr txBox="1"/>
          <p:nvPr/>
        </p:nvSpPr>
        <p:spPr>
          <a:xfrm>
            <a:off x="1536977" y="2936577"/>
            <a:ext cx="309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2s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00" name="TextBox 26"/>
          <p:cNvSpPr txBox="1"/>
          <p:nvPr/>
        </p:nvSpPr>
        <p:spPr>
          <a:xfrm>
            <a:off x="1303135" y="3299392"/>
            <a:ext cx="257369" cy="932111"/>
          </a:xfrm>
          <a:prstGeom prst="rect">
            <a:avLst/>
          </a:prstGeom>
          <a:solidFill>
            <a:schemeClr val="bg1"/>
          </a:solidFill>
          <a:ln>
            <a:solidFill>
              <a:srgbClr val="262699"/>
            </a:solidFill>
          </a:ln>
        </p:spPr>
        <p:txBody>
          <a:bodyPr vert="eaVert" wrap="square" lIns="36000" tIns="36000" rIns="36000" bIns="36000" rtlCol="0" anchor="ctr" anchorCtr="1">
            <a:spAutoFit/>
          </a:bodyPr>
          <a:lstStyle/>
          <a:p>
            <a:r>
              <a:rPr lang="en-US" altLang="zh-CN" sz="1200" b="1" dirty="0" smtClean="0">
                <a:solidFill>
                  <a:schemeClr val="tx1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RU Parser</a:t>
            </a:r>
            <a:endParaRPr lang="zh-CN" altLang="en-US" sz="1200" b="1" dirty="0">
              <a:solidFill>
                <a:schemeClr val="tx1"/>
              </a:solidFill>
              <a:latin typeface="+mn-lt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101" name="肘形连接符 100"/>
          <p:cNvCxnSpPr>
            <a:stCxn id="100" idx="0"/>
            <a:endCxn id="93" idx="1"/>
          </p:cNvCxnSpPr>
          <p:nvPr/>
        </p:nvCxnSpPr>
        <p:spPr bwMode="auto">
          <a:xfrm rot="5400000" flipH="1" flipV="1">
            <a:off x="1745182" y="2867550"/>
            <a:ext cx="118481" cy="74520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肘形连接符 101"/>
          <p:cNvCxnSpPr>
            <a:stCxn id="100" idx="3"/>
            <a:endCxn id="94" idx="1"/>
          </p:cNvCxnSpPr>
          <p:nvPr/>
        </p:nvCxnSpPr>
        <p:spPr bwMode="auto">
          <a:xfrm>
            <a:off x="1560504" y="3765448"/>
            <a:ext cx="628463" cy="224269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肘形连接符 102"/>
          <p:cNvCxnSpPr>
            <a:stCxn id="100" idx="2"/>
            <a:endCxn id="95" idx="1"/>
          </p:cNvCxnSpPr>
          <p:nvPr/>
        </p:nvCxnSpPr>
        <p:spPr bwMode="auto">
          <a:xfrm rot="16200000" flipH="1">
            <a:off x="1577280" y="4086043"/>
            <a:ext cx="454285" cy="74520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4" name="直接连接符 103"/>
          <p:cNvCxnSpPr/>
          <p:nvPr/>
        </p:nvCxnSpPr>
        <p:spPr bwMode="auto">
          <a:xfrm>
            <a:off x="3886200" y="2192659"/>
            <a:ext cx="0" cy="2971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文本框 104"/>
          <p:cNvSpPr txBox="1"/>
          <p:nvPr/>
        </p:nvSpPr>
        <p:spPr>
          <a:xfrm>
            <a:off x="6638998" y="2323816"/>
            <a:ext cx="2280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Case 2B: joint tone mapper for RU242+RU484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5411779" y="2057400"/>
            <a:ext cx="2152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u="sng" dirty="0" smtClean="0">
                <a:solidFill>
                  <a:schemeClr val="tx1"/>
                </a:solidFill>
              </a:rPr>
              <a:t>Case 2:RU242+484+996</a:t>
            </a:r>
            <a:endParaRPr lang="zh-CN" altLang="en-US" sz="1400" u="sng" dirty="0">
              <a:solidFill>
                <a:schemeClr val="tx1"/>
              </a:solidFill>
            </a:endParaRPr>
          </a:p>
        </p:txBody>
      </p:sp>
      <p:sp>
        <p:nvSpPr>
          <p:cNvPr id="107" name="文本框 106"/>
          <p:cNvSpPr txBox="1"/>
          <p:nvPr/>
        </p:nvSpPr>
        <p:spPr>
          <a:xfrm>
            <a:off x="914400" y="5296304"/>
            <a:ext cx="2854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u="sng" dirty="0" smtClean="0">
                <a:solidFill>
                  <a:schemeClr val="tx1"/>
                </a:solidFill>
              </a:rPr>
              <a:t>Case 1: </a:t>
            </a:r>
            <a:r>
              <a:rPr lang="en-US" altLang="zh-CN" sz="1400" dirty="0" smtClean="0">
                <a:solidFill>
                  <a:schemeClr val="tx1"/>
                </a:solidFill>
              </a:rPr>
              <a:t>There are 3 branches of New Parser for </a:t>
            </a:r>
            <a:r>
              <a:rPr lang="en-US" altLang="zh-CN" sz="1400" dirty="0" smtClean="0">
                <a:solidFill>
                  <a:schemeClr val="tx1"/>
                </a:solidFill>
              </a:rPr>
              <a:t>RU484+996+996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3896139" y="5253235"/>
            <a:ext cx="2199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u="sng" dirty="0" smtClean="0">
                <a:solidFill>
                  <a:schemeClr val="tx1"/>
                </a:solidFill>
              </a:rPr>
              <a:t>Case 2A: </a:t>
            </a:r>
            <a:r>
              <a:rPr lang="en-US" altLang="zh-CN" sz="1400" dirty="0" smtClean="0">
                <a:solidFill>
                  <a:schemeClr val="tx1"/>
                </a:solidFill>
              </a:rPr>
              <a:t>Same with Case 1, there are 3 branches of New parser, and can reusing 11ax tone mapper.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10" name="文本框 109"/>
          <p:cNvSpPr txBox="1"/>
          <p:nvPr/>
        </p:nvSpPr>
        <p:spPr>
          <a:xfrm>
            <a:off x="6486939" y="5253235"/>
            <a:ext cx="21998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u="sng" dirty="0" smtClean="0">
                <a:solidFill>
                  <a:schemeClr val="tx1"/>
                </a:solidFill>
              </a:rPr>
              <a:t>Case 2B: </a:t>
            </a:r>
            <a:r>
              <a:rPr lang="en-US" altLang="zh-CN" sz="1400" dirty="0" smtClean="0">
                <a:solidFill>
                  <a:schemeClr val="tx1"/>
                </a:solidFill>
              </a:rPr>
              <a:t> There are 2 branches of New parser, but with extra implementation – adding new joint tone mapper RU242+484.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77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</a:t>
            </a:r>
            <a:r>
              <a:rPr lang="en-US" altLang="zh-CN" dirty="0" smtClean="0"/>
              <a:t>ound </a:t>
            </a:r>
            <a:r>
              <a:rPr lang="en-US" altLang="zh-CN" dirty="0"/>
              <a:t>R</a:t>
            </a:r>
            <a:r>
              <a:rPr lang="en-US" altLang="zh-CN" dirty="0" smtClean="0"/>
              <a:t>obin Parsing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[1-5] has proved the gain of the proportional round robin parsing method. Agree with [5] the smallest proportion provides the best performance.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/>
              <a:t>P</a:t>
            </a:r>
            <a:r>
              <a:rPr lang="en-US" altLang="zh-CN" sz="1800" b="0" dirty="0" smtClean="0"/>
              <a:t>ropose the proportional round robin parsing method without adding joint tone mapper for </a:t>
            </a:r>
            <a:r>
              <a:rPr lang="en-US" altLang="zh-CN" sz="1800" b="0" dirty="0" smtClean="0"/>
              <a:t>RU242+484</a:t>
            </a:r>
            <a:r>
              <a:rPr lang="en-US" altLang="zh-CN" sz="1800" b="0" dirty="0" smtClean="0"/>
              <a:t>.</a:t>
            </a:r>
          </a:p>
          <a:p>
            <a:r>
              <a:rPr lang="en-US" altLang="zh-CN" b="0" dirty="0" smtClean="0"/>
              <a:t> </a:t>
            </a:r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  <p:sp>
        <p:nvSpPr>
          <p:cNvPr id="6" name="矩形 5"/>
          <p:cNvSpPr/>
          <p:nvPr/>
        </p:nvSpPr>
        <p:spPr bwMode="auto">
          <a:xfrm>
            <a:off x="5277933" y="3532940"/>
            <a:ext cx="792088" cy="88424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996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5277933" y="4585267"/>
            <a:ext cx="792088" cy="380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RU</a:t>
            </a: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242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5289877" y="5133514"/>
            <a:ext cx="792088" cy="6565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484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TextBox 26"/>
          <p:cNvSpPr txBox="1"/>
          <p:nvPr/>
        </p:nvSpPr>
        <p:spPr>
          <a:xfrm>
            <a:off x="4377568" y="4117135"/>
            <a:ext cx="257369" cy="890808"/>
          </a:xfrm>
          <a:prstGeom prst="rect">
            <a:avLst/>
          </a:prstGeom>
          <a:solidFill>
            <a:schemeClr val="bg1"/>
          </a:solidFill>
          <a:ln>
            <a:solidFill>
              <a:srgbClr val="262699"/>
            </a:solidFill>
          </a:ln>
        </p:spPr>
        <p:txBody>
          <a:bodyPr vert="eaVert" wrap="square" lIns="36000" tIns="36000" rIns="36000" bIns="36000" rtlCol="0" anchor="ctr" anchorCtr="1">
            <a:spAutoFit/>
          </a:bodyPr>
          <a:lstStyle/>
          <a:p>
            <a:r>
              <a:rPr lang="en-US" altLang="zh-CN" sz="1200" b="1" dirty="0" smtClean="0">
                <a:solidFill>
                  <a:schemeClr val="tx1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RU</a:t>
            </a:r>
            <a:r>
              <a:rPr lang="en-US" altLang="zh-CN" sz="1200" b="1" dirty="0" smtClean="0">
                <a:solidFill>
                  <a:schemeClr val="tx1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1200" b="1" dirty="0" smtClean="0">
                <a:solidFill>
                  <a:schemeClr val="tx1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Parser</a:t>
            </a:r>
            <a:endParaRPr lang="zh-CN" altLang="en-US" sz="1200" b="1" dirty="0">
              <a:solidFill>
                <a:schemeClr val="tx1"/>
              </a:solidFill>
              <a:latin typeface="+mn-lt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" name="TextBox 107"/>
          <p:cNvSpPr txBox="1"/>
          <p:nvPr/>
        </p:nvSpPr>
        <p:spPr>
          <a:xfrm>
            <a:off x="4584304" y="3697574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rgbClr val="262699"/>
                </a:solidFill>
              </a:rPr>
              <a:t>4s</a:t>
            </a:r>
            <a:r>
              <a:rPr lang="en-US" altLang="zh-CN" sz="1100" dirty="0" smtClean="0"/>
              <a:t>}</a:t>
            </a:r>
            <a:endParaRPr lang="zh-CN" altLang="en-US" sz="1100" dirty="0"/>
          </a:p>
        </p:txBody>
      </p:sp>
      <p:sp>
        <p:nvSpPr>
          <p:cNvPr id="15" name="TextBox 107"/>
          <p:cNvSpPr txBox="1"/>
          <p:nvPr/>
        </p:nvSpPr>
        <p:spPr>
          <a:xfrm>
            <a:off x="4596238" y="455863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rgbClr val="262699"/>
                </a:solidFill>
              </a:rPr>
              <a:t>1s</a:t>
            </a:r>
            <a:r>
              <a:rPr lang="en-US" altLang="zh-CN" sz="1100" dirty="0" smtClean="0"/>
              <a:t>}</a:t>
            </a:r>
            <a:endParaRPr lang="zh-CN" altLang="en-US" sz="1100" dirty="0"/>
          </a:p>
        </p:txBody>
      </p:sp>
      <p:sp>
        <p:nvSpPr>
          <p:cNvPr id="16" name="TextBox 107"/>
          <p:cNvSpPr txBox="1"/>
          <p:nvPr/>
        </p:nvSpPr>
        <p:spPr>
          <a:xfrm>
            <a:off x="4623578" y="5242683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rgbClr val="262699"/>
                </a:solidFill>
              </a:rPr>
              <a:t>2s</a:t>
            </a:r>
            <a:endParaRPr lang="zh-CN" altLang="en-US" sz="1200" b="1" dirty="0">
              <a:solidFill>
                <a:srgbClr val="262699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85740" y="6488668"/>
            <a:ext cx="1392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Scheme 1</a:t>
            </a:r>
            <a:endParaRPr lang="en-US" dirty="0"/>
          </a:p>
        </p:txBody>
      </p:sp>
      <p:cxnSp>
        <p:nvCxnSpPr>
          <p:cNvPr id="47" name="肘形连接符 46"/>
          <p:cNvCxnSpPr>
            <a:stCxn id="10" idx="0"/>
            <a:endCxn id="6" idx="1"/>
          </p:cNvCxnSpPr>
          <p:nvPr/>
        </p:nvCxnSpPr>
        <p:spPr bwMode="auto">
          <a:xfrm rot="5400000" flipH="1" flipV="1">
            <a:off x="4821057" y="3660259"/>
            <a:ext cx="142073" cy="77168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肘形连接符 48"/>
          <p:cNvCxnSpPr>
            <a:stCxn id="10" idx="3"/>
            <a:endCxn id="7" idx="1"/>
          </p:cNvCxnSpPr>
          <p:nvPr/>
        </p:nvCxnSpPr>
        <p:spPr bwMode="auto">
          <a:xfrm>
            <a:off x="4634937" y="4562539"/>
            <a:ext cx="642996" cy="212809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肘形连接符 50"/>
          <p:cNvCxnSpPr>
            <a:stCxn id="10" idx="2"/>
            <a:endCxn id="8" idx="1"/>
          </p:cNvCxnSpPr>
          <p:nvPr/>
        </p:nvCxnSpPr>
        <p:spPr bwMode="auto">
          <a:xfrm rot="16200000" flipH="1">
            <a:off x="4671147" y="4843049"/>
            <a:ext cx="453837" cy="78362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直接连接符 74"/>
          <p:cNvCxnSpPr/>
          <p:nvPr/>
        </p:nvCxnSpPr>
        <p:spPr bwMode="auto">
          <a:xfrm>
            <a:off x="4038600" y="3300880"/>
            <a:ext cx="0" cy="2971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矩形 75"/>
          <p:cNvSpPr/>
          <p:nvPr/>
        </p:nvSpPr>
        <p:spPr>
          <a:xfrm>
            <a:off x="5056887" y="5990914"/>
            <a:ext cx="2991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 smtClean="0">
                <a:solidFill>
                  <a:schemeClr val="tx1"/>
                </a:solidFill>
              </a:rPr>
              <a:t>RU242+484+996 </a:t>
            </a:r>
            <a:r>
              <a:rPr lang="en-US" altLang="zh-CN" sz="1800" dirty="0" smtClean="0">
                <a:solidFill>
                  <a:schemeClr val="tx1"/>
                </a:solidFill>
              </a:rPr>
              <a:t>Case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2474088" y="3508449"/>
            <a:ext cx="792088" cy="88424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996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2486031" y="4569296"/>
            <a:ext cx="792088" cy="380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RU</a:t>
            </a: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484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2474088" y="5119696"/>
            <a:ext cx="792088" cy="67150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996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5" name="TextBox 107"/>
          <p:cNvSpPr txBox="1"/>
          <p:nvPr/>
        </p:nvSpPr>
        <p:spPr>
          <a:xfrm>
            <a:off x="1847705" y="5242343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solidFill>
                  <a:srgbClr val="262699"/>
                </a:solidFill>
              </a:rPr>
              <a:t>2</a:t>
            </a:r>
            <a:r>
              <a:rPr lang="en-US" altLang="zh-CN" sz="1200" b="1" dirty="0" smtClean="0">
                <a:solidFill>
                  <a:srgbClr val="262699"/>
                </a:solidFill>
              </a:rPr>
              <a:t>s</a:t>
            </a:r>
            <a:endParaRPr lang="zh-CN" altLang="en-US" sz="1200" b="1" dirty="0">
              <a:solidFill>
                <a:srgbClr val="262699"/>
              </a:solidFill>
            </a:endParaRPr>
          </a:p>
        </p:txBody>
      </p:sp>
      <p:sp>
        <p:nvSpPr>
          <p:cNvPr id="46" name="TextBox 107"/>
          <p:cNvSpPr txBox="1"/>
          <p:nvPr/>
        </p:nvSpPr>
        <p:spPr>
          <a:xfrm>
            <a:off x="1858927" y="4537141"/>
            <a:ext cx="309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b="1" dirty="0" smtClean="0">
                <a:solidFill>
                  <a:srgbClr val="262699"/>
                </a:solidFill>
              </a:rPr>
              <a:t>1s</a:t>
            </a:r>
            <a:endParaRPr lang="zh-CN" altLang="en-US" sz="1100" b="1" dirty="0">
              <a:solidFill>
                <a:srgbClr val="262699"/>
              </a:solidFill>
            </a:endParaRPr>
          </a:p>
        </p:txBody>
      </p:sp>
      <p:sp>
        <p:nvSpPr>
          <p:cNvPr id="48" name="TextBox 107"/>
          <p:cNvSpPr txBox="1"/>
          <p:nvPr/>
        </p:nvSpPr>
        <p:spPr>
          <a:xfrm>
            <a:off x="1834041" y="3706237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rgbClr val="262699"/>
                </a:solidFill>
              </a:rPr>
              <a:t>2s</a:t>
            </a:r>
            <a:endParaRPr lang="zh-CN" altLang="en-US" sz="1200" b="1" dirty="0">
              <a:solidFill>
                <a:srgbClr val="262699"/>
              </a:solidFill>
            </a:endParaRPr>
          </a:p>
        </p:txBody>
      </p:sp>
      <p:sp>
        <p:nvSpPr>
          <p:cNvPr id="50" name="TextBox 26"/>
          <p:cNvSpPr txBox="1"/>
          <p:nvPr/>
        </p:nvSpPr>
        <p:spPr>
          <a:xfrm>
            <a:off x="1600199" y="4069052"/>
            <a:ext cx="257369" cy="932111"/>
          </a:xfrm>
          <a:prstGeom prst="rect">
            <a:avLst/>
          </a:prstGeom>
          <a:solidFill>
            <a:schemeClr val="bg1"/>
          </a:solidFill>
          <a:ln>
            <a:solidFill>
              <a:srgbClr val="262699"/>
            </a:solidFill>
          </a:ln>
        </p:spPr>
        <p:txBody>
          <a:bodyPr vert="eaVert" wrap="square" lIns="36000" tIns="36000" rIns="36000" bIns="36000" rtlCol="0" anchor="ctr" anchorCtr="1">
            <a:spAutoFit/>
          </a:bodyPr>
          <a:lstStyle/>
          <a:p>
            <a:r>
              <a:rPr lang="en-US" altLang="zh-CN" sz="1200" b="1" dirty="0" smtClean="0">
                <a:solidFill>
                  <a:schemeClr val="tx1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RU </a:t>
            </a:r>
            <a:r>
              <a:rPr lang="en-US" altLang="zh-CN" sz="1200" b="1" dirty="0" smtClean="0">
                <a:solidFill>
                  <a:schemeClr val="tx1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Parser</a:t>
            </a:r>
            <a:endParaRPr lang="zh-CN" altLang="en-US" sz="1200" b="1" dirty="0">
              <a:solidFill>
                <a:schemeClr val="tx1"/>
              </a:solidFill>
              <a:latin typeface="+mn-lt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63" name="肘形连接符 62"/>
          <p:cNvCxnSpPr>
            <a:stCxn id="50" idx="0"/>
            <a:endCxn id="42" idx="1"/>
          </p:cNvCxnSpPr>
          <p:nvPr/>
        </p:nvCxnSpPr>
        <p:spPr bwMode="auto">
          <a:xfrm rot="5400000" flipH="1" flipV="1">
            <a:off x="2042246" y="3637210"/>
            <a:ext cx="118481" cy="74520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肘形连接符 63"/>
          <p:cNvCxnSpPr>
            <a:stCxn id="50" idx="3"/>
            <a:endCxn id="43" idx="1"/>
          </p:cNvCxnSpPr>
          <p:nvPr/>
        </p:nvCxnSpPr>
        <p:spPr bwMode="auto">
          <a:xfrm>
            <a:off x="1857568" y="4535108"/>
            <a:ext cx="628463" cy="224269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肘形连接符 64"/>
          <p:cNvCxnSpPr>
            <a:stCxn id="50" idx="2"/>
            <a:endCxn id="44" idx="1"/>
          </p:cNvCxnSpPr>
          <p:nvPr/>
        </p:nvCxnSpPr>
        <p:spPr bwMode="auto">
          <a:xfrm rot="16200000" flipH="1">
            <a:off x="1874344" y="4855703"/>
            <a:ext cx="454285" cy="74520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矩形 65"/>
          <p:cNvSpPr/>
          <p:nvPr/>
        </p:nvSpPr>
        <p:spPr>
          <a:xfrm>
            <a:off x="1371600" y="5969201"/>
            <a:ext cx="2991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 smtClean="0">
                <a:solidFill>
                  <a:schemeClr val="tx1"/>
                </a:solidFill>
              </a:rPr>
              <a:t>RU484+996+996 </a:t>
            </a:r>
            <a:r>
              <a:rPr lang="en-US" altLang="zh-CN" sz="1800" dirty="0" smtClean="0">
                <a:solidFill>
                  <a:schemeClr val="tx1"/>
                </a:solidFill>
              </a:rPr>
              <a:t>Case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7335333" y="3508660"/>
            <a:ext cx="792088" cy="88424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996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2" name="矩形 81"/>
          <p:cNvSpPr/>
          <p:nvPr/>
        </p:nvSpPr>
        <p:spPr bwMode="auto">
          <a:xfrm>
            <a:off x="7335333" y="4560987"/>
            <a:ext cx="792088" cy="3801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RU</a:t>
            </a:r>
            <a:r>
              <a:rPr kumimoji="0" lang="en-US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242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3" name="矩形 82"/>
          <p:cNvSpPr/>
          <p:nvPr/>
        </p:nvSpPr>
        <p:spPr bwMode="auto">
          <a:xfrm>
            <a:off x="7347277" y="5109234"/>
            <a:ext cx="792088" cy="6565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5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RU 484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4" name="TextBox 26"/>
          <p:cNvSpPr txBox="1"/>
          <p:nvPr/>
        </p:nvSpPr>
        <p:spPr>
          <a:xfrm>
            <a:off x="6434968" y="4092855"/>
            <a:ext cx="257369" cy="890808"/>
          </a:xfrm>
          <a:prstGeom prst="rect">
            <a:avLst/>
          </a:prstGeom>
          <a:solidFill>
            <a:schemeClr val="bg1"/>
          </a:solidFill>
          <a:ln>
            <a:solidFill>
              <a:srgbClr val="262699"/>
            </a:solidFill>
          </a:ln>
        </p:spPr>
        <p:txBody>
          <a:bodyPr vert="eaVert" wrap="square" lIns="36000" tIns="36000" rIns="36000" bIns="36000" rtlCol="0" anchor="ctr" anchorCtr="1">
            <a:spAutoFit/>
          </a:bodyPr>
          <a:lstStyle/>
          <a:p>
            <a:r>
              <a:rPr lang="en-US" altLang="zh-CN" sz="1200" b="1" dirty="0" smtClean="0">
                <a:solidFill>
                  <a:schemeClr val="tx1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RU</a:t>
            </a:r>
            <a:r>
              <a:rPr lang="en-US" altLang="zh-CN" sz="1200" b="1" dirty="0" smtClean="0">
                <a:solidFill>
                  <a:schemeClr val="tx1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1200" b="1" dirty="0" smtClean="0">
                <a:solidFill>
                  <a:schemeClr val="tx1"/>
                </a:solidFill>
                <a:latin typeface="+mn-lt"/>
                <a:ea typeface="Arial Unicode MS" pitchFamily="34" charset="-122"/>
                <a:cs typeface="Arial Unicode MS" pitchFamily="34" charset="-122"/>
              </a:rPr>
              <a:t>Parser</a:t>
            </a:r>
            <a:endParaRPr lang="zh-CN" altLang="en-US" sz="1200" b="1" dirty="0">
              <a:solidFill>
                <a:schemeClr val="tx1"/>
              </a:solidFill>
              <a:latin typeface="+mn-lt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5" name="TextBox 107"/>
          <p:cNvSpPr txBox="1"/>
          <p:nvPr/>
        </p:nvSpPr>
        <p:spPr>
          <a:xfrm>
            <a:off x="6641704" y="3673294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solidFill>
                  <a:srgbClr val="262699"/>
                </a:solidFill>
              </a:rPr>
              <a:t>4s</a:t>
            </a:r>
            <a:r>
              <a:rPr lang="en-US" altLang="zh-CN" sz="1100" dirty="0" smtClean="0"/>
              <a:t>}</a:t>
            </a:r>
            <a:endParaRPr lang="zh-CN" altLang="en-US" sz="1100" dirty="0"/>
          </a:p>
        </p:txBody>
      </p:sp>
      <p:sp>
        <p:nvSpPr>
          <p:cNvPr id="87" name="TextBox 107"/>
          <p:cNvSpPr txBox="1"/>
          <p:nvPr/>
        </p:nvSpPr>
        <p:spPr>
          <a:xfrm>
            <a:off x="6657145" y="5184531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solidFill>
                  <a:srgbClr val="262699"/>
                </a:solidFill>
              </a:rPr>
              <a:t>3</a:t>
            </a:r>
            <a:r>
              <a:rPr lang="en-US" altLang="zh-CN" sz="1200" b="1" dirty="0" smtClean="0">
                <a:solidFill>
                  <a:srgbClr val="262699"/>
                </a:solidFill>
              </a:rPr>
              <a:t>s</a:t>
            </a:r>
            <a:endParaRPr lang="zh-CN" altLang="en-US" sz="1200" b="1" dirty="0">
              <a:solidFill>
                <a:srgbClr val="262699"/>
              </a:solidFill>
            </a:endParaRPr>
          </a:p>
        </p:txBody>
      </p:sp>
      <p:cxnSp>
        <p:nvCxnSpPr>
          <p:cNvPr id="88" name="肘形连接符 87"/>
          <p:cNvCxnSpPr>
            <a:stCxn id="84" idx="0"/>
            <a:endCxn id="81" idx="1"/>
          </p:cNvCxnSpPr>
          <p:nvPr/>
        </p:nvCxnSpPr>
        <p:spPr bwMode="auto">
          <a:xfrm rot="5400000" flipH="1" flipV="1">
            <a:off x="6878457" y="3635979"/>
            <a:ext cx="142073" cy="77168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肘形连接符 89"/>
          <p:cNvCxnSpPr>
            <a:stCxn id="84" idx="2"/>
            <a:endCxn id="25" idx="1"/>
          </p:cNvCxnSpPr>
          <p:nvPr/>
        </p:nvCxnSpPr>
        <p:spPr bwMode="auto">
          <a:xfrm rot="16200000" flipH="1">
            <a:off x="6798516" y="4748800"/>
            <a:ext cx="174732" cy="64445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圆角矩形 24"/>
          <p:cNvSpPr/>
          <p:nvPr/>
        </p:nvSpPr>
        <p:spPr bwMode="auto">
          <a:xfrm>
            <a:off x="7208111" y="4440969"/>
            <a:ext cx="1046667" cy="1434851"/>
          </a:xfrm>
          <a:prstGeom prst="roundRect">
            <a:avLst/>
          </a:pr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272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Parsing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en-US" altLang="zh-CN" sz="1800" b="0" dirty="0"/>
              <a:t>Proposed ratio m1:m2:m3:m4 for proportional round robin </a:t>
            </a:r>
            <a:r>
              <a:rPr lang="en-US" altLang="zh-CN" sz="1800" b="0" dirty="0" smtClean="0"/>
              <a:t>parsing with </a:t>
            </a:r>
            <a:endParaRPr lang="en-US" altLang="zh-CN" sz="18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404205"/>
              </p:ext>
            </p:extLst>
          </p:nvPr>
        </p:nvGraphicFramePr>
        <p:xfrm>
          <a:off x="2286000" y="2743200"/>
          <a:ext cx="3698952" cy="2257778"/>
        </p:xfrm>
        <a:graphic>
          <a:graphicData uri="http://schemas.openxmlformats.org/drawingml/2006/table">
            <a:tbl>
              <a:tblPr/>
              <a:tblGrid>
                <a:gridCol w="1971503"/>
                <a:gridCol w="1727449"/>
              </a:tblGrid>
              <a:tr h="4933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52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2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9812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46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>
                <a:solidFill>
                  <a:schemeClr val="tx1"/>
                </a:solidFill>
              </a:rPr>
              <a:t>We discuss and propose RU Parser (the new parser) </a:t>
            </a:r>
            <a:r>
              <a:rPr lang="en-US" altLang="zh-CN" b="0" dirty="0">
                <a:solidFill>
                  <a:schemeClr val="tx1"/>
                </a:solidFill>
              </a:rPr>
              <a:t>definition in 11be and propose proportional round robin parser for 11be.</a:t>
            </a:r>
            <a:endParaRPr lang="en-US" altLang="zh-CN" sz="20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83717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46135</TotalTime>
  <Words>1022</Words>
  <Application>Microsoft Office PowerPoint</Application>
  <PresentationFormat>全屏显示(4:3)</PresentationFormat>
  <Paragraphs>208</Paragraphs>
  <Slides>12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 Unicode MS</vt:lpstr>
      <vt:lpstr>MS Gothic</vt:lpstr>
      <vt:lpstr>宋体</vt:lpstr>
      <vt:lpstr>Arial</vt:lpstr>
      <vt:lpstr>Calibri</vt:lpstr>
      <vt:lpstr>Cambria Math</vt:lpstr>
      <vt:lpstr>Garamond</vt:lpstr>
      <vt:lpstr>Times New Roman</vt:lpstr>
      <vt:lpstr>Wingdings</vt:lpstr>
      <vt:lpstr>Office Theme</vt:lpstr>
      <vt:lpstr>New Parser Discussion in 11be</vt:lpstr>
      <vt:lpstr>Introduction </vt:lpstr>
      <vt:lpstr>Recap </vt:lpstr>
      <vt:lpstr>Recap</vt:lpstr>
      <vt:lpstr>New Parser in 11be </vt:lpstr>
      <vt:lpstr>New Parser in 11be </vt:lpstr>
      <vt:lpstr>Proportional Round Robin Parsing</vt:lpstr>
      <vt:lpstr>Proportional Round Robin Parsing</vt:lpstr>
      <vt:lpstr>Summary</vt:lpstr>
      <vt:lpstr>SP #1</vt:lpstr>
      <vt:lpstr>References </vt:lpstr>
      <vt:lpstr>Appendix [6]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Liangdandan (2012)</cp:lastModifiedBy>
  <cp:revision>1331</cp:revision>
  <cp:lastPrinted>1601-01-01T00:00:00Z</cp:lastPrinted>
  <dcterms:created xsi:type="dcterms:W3CDTF">2015-10-31T00:33:08Z</dcterms:created>
  <dcterms:modified xsi:type="dcterms:W3CDTF">2020-04-09T15:35:07Z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(3)otpHeTCRkZ3fqPUzdfzSQQnbQ2gwLINS/Ykl1Pb05tmdcUBXsULAWkW4j+zuwE1cnjLCChmU
efrCnBXt1fkQrYkbzx/cSFMDQJfvvoA/B/Wu5TgMw9IK4H9FJP4cKjWRNNiLv1YWUYFNXj88
er6dajh7EMM3iLpe2YJk+4blLA919uEyx56w7TlTKWGBGPs43hB2O0fZ3/x8wNC0K9oHzQ2O
xYqOVkqiOn1puw11/H</vt:lpwstr>
  </property>
  <property fmtid="{D5CDD505-2E9C-101B-9397-08002B2CF9AE}" pid="3" name="_2015_ms_pID_7253431">
    <vt:lpwstr>D26OBfezMyKxP6D5dNugCDutBaJuD/nhzwFguBctSsjtsPbsxkq9dK
l0/MpuwePjgP+VNBnLm1iyXY3naZ2zBmHqHTG698Pm3gGR/d147ctv9aXtQSlt81AdSuX1c+
rkFGWMnQB8cKcgfCnAn+OVfrBSBdNNR6AAjLd04MgIuGctMH8GgKg/SUSl9liK2vVbyQzGW+
i9OZP/XVJnI2N0MuZr64JeEM7j6nRUx9+Uea</vt:lpwstr>
  </property>
  <property fmtid="{D5CDD505-2E9C-101B-9397-08002B2CF9AE}" pid="4" name="_2015_ms_pID_7253432">
    <vt:lpwstr>4fy/26whdjQdIHX8SDzCsTE=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1577245383</vt:lpwstr>
  </property>
</Properties>
</file>