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4" r:id="rId3"/>
    <p:sldId id="325" r:id="rId4"/>
    <p:sldId id="326" r:id="rId5"/>
    <p:sldId id="298" r:id="rId6"/>
    <p:sldId id="327" r:id="rId7"/>
    <p:sldId id="297" r:id="rId8"/>
    <p:sldId id="309" r:id="rId9"/>
    <p:sldId id="311" r:id="rId10"/>
    <p:sldId id="27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4660"/>
  </p:normalViewPr>
  <p:slideViewPr>
    <p:cSldViewPr>
      <p:cViewPr varScale="1">
        <p:scale>
          <a:sx n="84" d="100"/>
          <a:sy n="84" d="100"/>
        </p:scale>
        <p:origin x="1469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59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37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99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59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25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</a:t>
            </a:r>
            <a:r>
              <a:rPr lang="en-US" altLang="zh-CN" sz="1800" b="1" dirty="0" smtClean="0"/>
              <a:t>603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Apr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EHT-SIG </a:t>
            </a:r>
            <a:r>
              <a:rPr lang="en-US" altLang="zh-CN" sz="2800" dirty="0" smtClean="0">
                <a:solidFill>
                  <a:schemeClr val="tx1"/>
                </a:solidFill>
              </a:rPr>
              <a:t>Contents for SU transmission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2020-04-07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11-20-0049-01-00be-ppdu-types-and-u-sig-content</a:t>
            </a:r>
            <a:endParaRPr lang="en-US" altLang="en-US" sz="1800" b="0" dirty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0" dirty="0"/>
              <a:t>[2] 11-20-0285-00-00be-su-ppdu-sig-contents-considerations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0" dirty="0"/>
              <a:t>[3] 11-20-0031-02-00be-considerations-on-eht-ppdu-formats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0" dirty="0"/>
              <a:t>[4] 11-20-0029-03-00be-preamble-structure-and-sig-contents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0" dirty="0"/>
              <a:t>[5] 11-20-0019-01-00be-11be-ppdu-format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0" dirty="0"/>
              <a:t>[6] </a:t>
            </a:r>
            <a:r>
              <a:rPr lang="en-US" altLang="en-US" sz="1800" b="0" dirty="0" smtClean="0"/>
              <a:t>11-20-0087-00-00be-discussions-on-u-sig-content-and-eht-sig-format</a:t>
            </a:r>
            <a:endParaRPr lang="en-US" altLang="zh-CN" sz="1800" b="0" dirty="0"/>
          </a:p>
          <a:p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630913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following SP has been run and didn’t pass: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[20/0524r2] Do you agree that EHT-SIG field included in EHT-PPDU sent to a single user is duplicated per 20MHz in BW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?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b="0" dirty="0" smtClean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12Y/29N/17Abs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There was a comment </a:t>
            </a:r>
            <a:r>
              <a:rPr lang="en-US" altLang="zh-CN" sz="20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that a higher efficient EHT-SIG is preferred when BW&gt;20Mhz for SU </a:t>
            </a: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transmission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this contribution, several options regarding EHT-SIG contents for SU transmission are discussed.</a:t>
            </a:r>
            <a:endParaRPr lang="en-US" altLang="zh-CN" sz="20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630913"/>
            <a:ext cx="7429501" cy="144304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11ax, an HE MU PPDU can be transmitted to a single user. When BW&gt;20MHz (40MHz for example), the HE-SIG-B contents (compressed mode) are shown as below: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Padding is a waste of resources, and can be further improved in 11be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 bwMode="auto">
          <a:xfrm>
            <a:off x="2093913" y="3667339"/>
            <a:ext cx="5562600" cy="4928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Non-MU-MIMO user specific field + CRC + Tail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093913" y="4403383"/>
            <a:ext cx="5562600" cy="4928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Padding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31913" y="3667339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CC1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1331913" y="4511324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CC2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383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EHT-SIG contents for SU transmission (20Mhz case)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525465" y="1600200"/>
            <a:ext cx="7772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When the BW is 20Mhz, there is only one content channel, there are two directions [20-402r0]: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Opt1: Unified SU &amp; MU structure: EHT-SIG includes U-SIG overflow info, preamble puncture indication (if exist, needed only if BW&gt;=80MHz) + non-MU-MIMO user specific + CRC + Tail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more than one symbol (or even two symbols) of EHT-SIG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Opt2: Separate SU &amp; MU structure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SU, EHT-SIG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includes part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or all of non-MU-MIMO user specific + CRC + Tail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One symbol of EHT-SIG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21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EHT-SIG contents for SU transmission (20Mhz case)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525465" y="1420916"/>
            <a:ext cx="7772400" cy="189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</a:t>
            </a:r>
            <a:r>
              <a:rPr lang="zh-CN" altLang="en-US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details contents (for example) are shown as below: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207855"/>
              </p:ext>
            </p:extLst>
          </p:nvPr>
        </p:nvGraphicFramePr>
        <p:xfrm>
          <a:off x="533400" y="2116685"/>
          <a:ext cx="1295400" cy="412344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11366"/>
                <a:gridCol w="603034"/>
                <a:gridCol w="381000"/>
              </a:tblGrid>
              <a:tr h="382295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5553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B0-B2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Version Identifier </a:t>
                      </a: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1872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DL/UL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5467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B4-B9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BSS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7093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B10-B16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TXOP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11106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B17-B22</a:t>
                      </a:r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andwidth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4~6 (set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to 6 as example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444623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B23-B24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PPDU </a:t>
                      </a:r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Format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187231">
                <a:tc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B25</a:t>
                      </a: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STBC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457200" y="1828800"/>
            <a:ext cx="1752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U-SIG1 (Opt 1 or 2)</a:t>
            </a:r>
            <a:endParaRPr lang="zh-CN" altLang="en-US" b="1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814512"/>
              </p:ext>
            </p:extLst>
          </p:nvPr>
        </p:nvGraphicFramePr>
        <p:xfrm>
          <a:off x="2136665" y="2105798"/>
          <a:ext cx="1368536" cy="413433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42134"/>
                <a:gridCol w="615841"/>
                <a:gridCol w="410561"/>
              </a:tblGrid>
              <a:tr h="173970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46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Spatial Reuse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6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4626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GI+EHT-LTF</a:t>
                      </a:r>
                    </a:p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6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2016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u="none" strike="noStrike" dirty="0" smtClean="0">
                          <a:effectLst/>
                          <a:latin typeface="+mn-lt"/>
                        </a:rPr>
                        <a:t>LDPC Extra Symbol Segment</a:t>
                      </a:r>
                      <a:endParaRPr lang="en-US" altLang="zh-CN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47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PE Disambiguity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6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u="none" strike="noStrike" dirty="0" smtClean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altLang="zh-CN" sz="900" u="none" strike="noStrike" dirty="0" smtClean="0">
                          <a:effectLst/>
                          <a:latin typeface="+mn-lt"/>
                        </a:rPr>
                      </a:br>
                      <a:r>
                        <a:rPr lang="en-US" altLang="zh-CN" sz="900" u="none" strike="noStrike" dirty="0" smtClean="0">
                          <a:effectLst/>
                          <a:latin typeface="+mn-lt"/>
                        </a:rPr>
                        <a:t>Factor</a:t>
                      </a:r>
                      <a:endParaRPr lang="en-US" altLang="zh-C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6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5927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B8-B12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Number</a:t>
                      </a:r>
                      <a:r>
                        <a:rPr lang="en-US" sz="900" b="0" i="0" u="none" strike="noStrike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of EHT-SIG Symbols or MU-MIMO users</a:t>
                      </a:r>
                      <a:endParaRPr lang="en-US" sz="9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</a:tr>
              <a:tr h="3556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B13-B15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EHT-SIG MCS and DCM</a:t>
                      </a:r>
                      <a:endParaRPr lang="en-US" altLang="zh-CN" sz="1000" b="0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</a:tr>
              <a:tr h="2847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B16-B19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6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B20-B25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2286000" y="1813092"/>
            <a:ext cx="1752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U-SIG2 (Opt1)</a:t>
            </a:r>
            <a:endParaRPr lang="zh-CN" altLang="en-US" b="1" dirty="0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410083"/>
              </p:ext>
            </p:extLst>
          </p:nvPr>
        </p:nvGraphicFramePr>
        <p:xfrm>
          <a:off x="3761215" y="2097055"/>
          <a:ext cx="1191785" cy="414307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97946"/>
                <a:gridCol w="536303"/>
                <a:gridCol w="357536"/>
              </a:tblGrid>
              <a:tr h="367078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97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Spatial Reuse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197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GI+EHT-LTF</a:t>
                      </a: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197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3670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u="none" strike="noStrike" dirty="0" smtClean="0">
                          <a:effectLst/>
                          <a:latin typeface="+mn-lt"/>
                        </a:rPr>
                        <a:t>LDPC Extra Symbol Segment</a:t>
                      </a:r>
                      <a:endParaRPr lang="en-US" altLang="zh-CN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5203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PE Disambiguity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2043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u="none" strike="noStrike" dirty="0" smtClean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altLang="zh-CN" sz="900" u="none" strike="noStrike" dirty="0" smtClean="0">
                          <a:effectLst/>
                          <a:latin typeface="+mn-lt"/>
                        </a:rPr>
                      </a:br>
                      <a:r>
                        <a:rPr lang="en-US" altLang="zh-CN" sz="900" u="none" strike="noStrike" dirty="0" smtClean="0">
                          <a:effectLst/>
                          <a:latin typeface="+mn-lt"/>
                        </a:rPr>
                        <a:t>Factor</a:t>
                      </a:r>
                      <a:endParaRPr lang="en-US" altLang="zh-C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264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69238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B8-B15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AID-Part</a:t>
                      </a:r>
                      <a:r>
                        <a:rPr lang="en-US" sz="900" b="0" i="0" u="none" strike="noStrike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1</a:t>
                      </a:r>
                      <a:r>
                        <a:rPr lang="en-US" sz="9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(8 bit)</a:t>
                      </a:r>
                      <a:endParaRPr lang="en-US" sz="9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384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B16-B19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5512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B20-B25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3852655" y="1828800"/>
            <a:ext cx="1752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U-SIG2 (Opt2)</a:t>
            </a:r>
            <a:endParaRPr lang="zh-CN" altLang="en-US" b="1" dirty="0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018028"/>
              </p:ext>
            </p:extLst>
          </p:nvPr>
        </p:nvGraphicFramePr>
        <p:xfrm>
          <a:off x="5222077" y="2115243"/>
          <a:ext cx="1178723" cy="25892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4323"/>
                <a:gridCol w="609600"/>
                <a:gridCol w="3048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2043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Number of EHT-LTF Symbols And </a:t>
                      </a:r>
                      <a:r>
                        <a:rPr lang="en-US" sz="800" u="none" strike="noStrike" dirty="0" err="1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Midamble</a:t>
                      </a:r>
                      <a:r>
                        <a:rPr lang="en-US" sz="800" u="none" strike="noStrike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u="none" strike="noStrike" baseline="0" dirty="0" err="1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Periodicity+</a:t>
                      </a:r>
                      <a:r>
                        <a:rPr lang="en-US" altLang="zh-CN" sz="800" u="none" strike="noStrike" baseline="0" dirty="0" err="1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Doppler</a:t>
                      </a:r>
                      <a:endParaRPr lang="en-US" sz="11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</a:tr>
              <a:tr h="1861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82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89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392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preamble puncture indication</a:t>
                      </a:r>
                      <a:endParaRPr lang="en-US" altLang="zh-CN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X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34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217211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…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176797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Beamformed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176797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5151522" y="1846159"/>
            <a:ext cx="15540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EHT-SIG (Opt1)</a:t>
            </a:r>
            <a:endParaRPr lang="zh-CN" altLang="en-US" b="1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387467"/>
              </p:ext>
            </p:extLst>
          </p:nvPr>
        </p:nvGraphicFramePr>
        <p:xfrm>
          <a:off x="6669877" y="2115243"/>
          <a:ext cx="1627988" cy="349516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15878"/>
                <a:gridCol w="615878"/>
                <a:gridCol w="396232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2043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B0-B2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AID-Part 2 (3bit)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4939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B3-B7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NSTS+Doppler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4815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B8-B11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4815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DCM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4815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Beam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change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2172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Coding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2172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Beamformed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176797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B16-B19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CRC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4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176797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B20-B25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Tail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6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6795664" y="1799639"/>
            <a:ext cx="1502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EHT-SIG (Opt2)</a:t>
            </a:r>
            <a:endParaRPr lang="zh-CN" altLang="en-US" sz="14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5374477" y="4876800"/>
            <a:ext cx="873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38+X bits for EHT-SIG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7162800" y="5691065"/>
            <a:ext cx="873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26 bits for EHT-SIG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908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52334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66705" y="1371600"/>
            <a:ext cx="8001000" cy="506537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When BW&gt;20Mhz, if assuming Opt1, then several options can be considered: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Opt1a: duplication (across whole BW or within 80MHz)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Take advantage of MRC to achieve higher MCS, and lower overhead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38+X may lead to more than 2 EHT-SIG symbols with MCS0 when X&gt;14 bits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Opt1b: “load balance” version, split the info to 2 CCs to achieve lower overhead: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Can be seen as a “40MHz CC”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EHT-SIG contents for SU transmission</a:t>
            </a:r>
            <a:r>
              <a:rPr lang="en-IE" dirty="0" smtClean="0">
                <a:solidFill>
                  <a:schemeClr val="tx1"/>
                </a:solidFill>
              </a:rPr>
              <a:t/>
            </a:r>
            <a:br>
              <a:rPr lang="en-IE" dirty="0" smtClean="0">
                <a:solidFill>
                  <a:schemeClr val="tx1"/>
                </a:solidFill>
              </a:rPr>
            </a:br>
            <a:r>
              <a:rPr lang="en-IE" dirty="0" smtClean="0">
                <a:solidFill>
                  <a:schemeClr val="tx1"/>
                </a:solidFill>
              </a:rPr>
              <a:t>(BW&gt;20</a:t>
            </a:r>
            <a:r>
              <a:rPr lang="en-US" altLang="zh-CN" dirty="0" smtClean="0">
                <a:solidFill>
                  <a:schemeClr val="tx1"/>
                </a:solidFill>
              </a:rPr>
              <a:t>MHz, Opt1</a:t>
            </a:r>
            <a:r>
              <a:rPr lang="en-IE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2209800" y="3311462"/>
            <a:ext cx="5562600" cy="4928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overflow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info + preamble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puncture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indication +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Non-MU-MIMO user specific field + CRC + Tail (38+X bits)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2209800" y="4047506"/>
            <a:ext cx="5562600" cy="4928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overflow info + preamble puncture indication + </a:t>
            </a:r>
            <a:r>
              <a:rPr lang="en-US" altLang="zh-CN" dirty="0"/>
              <a:t>Non-MU-MIMO user specific field + CRC + </a:t>
            </a:r>
            <a:r>
              <a:rPr lang="en-US" altLang="zh-CN" dirty="0" smtClean="0"/>
              <a:t>Tail </a:t>
            </a:r>
            <a:r>
              <a:rPr lang="en-US" altLang="zh-CN" dirty="0"/>
              <a:t>(38+X </a:t>
            </a:r>
            <a:r>
              <a:rPr lang="en-US" altLang="zh-CN" dirty="0" smtClean="0"/>
              <a:t>bits)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1447800" y="3311462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CC1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1447800" y="415544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CC2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2209800" y="5208048"/>
            <a:ext cx="5562600" cy="4928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overflow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info + preamble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puncture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indication + Part 1 of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Non-MU-MIMO user specific field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2209800" y="5944092"/>
            <a:ext cx="5562600" cy="4928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Part 2 of </a:t>
            </a:r>
            <a:r>
              <a:rPr lang="en-US" altLang="zh-CN" dirty="0" smtClean="0"/>
              <a:t>Non-MU-MIMO </a:t>
            </a:r>
            <a:r>
              <a:rPr lang="en-US" altLang="zh-CN" dirty="0"/>
              <a:t>user specific field + CRC + </a:t>
            </a:r>
            <a:r>
              <a:rPr lang="en-US" altLang="zh-CN" dirty="0" smtClean="0"/>
              <a:t>Tail</a:t>
            </a:r>
            <a:endParaRPr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1447800" y="5208048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CC1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1447800" y="6052033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CC2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152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52334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66705" y="1371600"/>
            <a:ext cx="8001000" cy="506537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When BW&gt;20Mhz, if assuming Opt2, then two options can be considered: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Opt2a: duplication (across whole BW or within 80MHz)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Take advantage of MRC to achieve further robustness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Fit perfectly into one EHT-SIG symbol, same as 20Mhz case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Opt2b: further add preamble puncture info besides the 20Mhz case: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Can be seen as a 40MHz CC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EHT-SIG contents for SU transmission</a:t>
            </a:r>
            <a:r>
              <a:rPr lang="en-IE" dirty="0" smtClean="0">
                <a:solidFill>
                  <a:schemeClr val="tx1"/>
                </a:solidFill>
              </a:rPr>
              <a:t/>
            </a:r>
            <a:br>
              <a:rPr lang="en-IE" dirty="0" smtClean="0">
                <a:solidFill>
                  <a:schemeClr val="tx1"/>
                </a:solidFill>
              </a:rPr>
            </a:br>
            <a:r>
              <a:rPr lang="en-IE" dirty="0" smtClean="0">
                <a:solidFill>
                  <a:schemeClr val="tx1"/>
                </a:solidFill>
              </a:rPr>
              <a:t>(BW&gt;20</a:t>
            </a:r>
            <a:r>
              <a:rPr lang="en-US" altLang="zh-CN" dirty="0" smtClean="0">
                <a:solidFill>
                  <a:schemeClr val="tx1"/>
                </a:solidFill>
              </a:rPr>
              <a:t>MHz, Opt2</a:t>
            </a:r>
            <a:r>
              <a:rPr lang="en-IE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2209800" y="2895600"/>
            <a:ext cx="5562600" cy="4928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preamble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puncture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indication (if exist) + Part or all of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Non-MU-MIMO user specific field + CRC + Tail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2209800" y="3631644"/>
            <a:ext cx="5562600" cy="4928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preamble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puncture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indication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(if exist)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+ Part or all of </a:t>
            </a:r>
            <a:r>
              <a:rPr lang="en-US" altLang="zh-CN" dirty="0" smtClean="0"/>
              <a:t>Non-MU-MIMO </a:t>
            </a:r>
            <a:r>
              <a:rPr lang="en-US" altLang="zh-CN" dirty="0"/>
              <a:t>user specific field + CRC + </a:t>
            </a:r>
            <a:r>
              <a:rPr lang="en-US" altLang="zh-CN" dirty="0" smtClean="0"/>
              <a:t>Tail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1447800" y="2895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CC1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1447800" y="3739585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CC2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2209800" y="4912482"/>
            <a:ext cx="5562600" cy="4928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preamble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puncture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indication (if exist, only needed for BW&gt;20/40MHz) + Part of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Non-MU-MIMO user specific field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2209800" y="5648526"/>
            <a:ext cx="5562600" cy="4928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Part of </a:t>
            </a:r>
            <a:r>
              <a:rPr lang="en-US" altLang="zh-CN" dirty="0" smtClean="0"/>
              <a:t>Non-MU-MIMO </a:t>
            </a:r>
            <a:r>
              <a:rPr lang="en-US" altLang="zh-CN" dirty="0"/>
              <a:t>user specific field + CRC + </a:t>
            </a:r>
            <a:r>
              <a:rPr lang="en-US" altLang="zh-CN" dirty="0" smtClean="0"/>
              <a:t>Tail</a:t>
            </a:r>
            <a:endParaRPr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1447800" y="4912482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CC1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1447800" y="575646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CC2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14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1800" dirty="0" smtClean="0"/>
              <a:t>The proposal discusses several options regarding EHT-SIG contents for SU transmission when BW&gt;20MHz.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The discussion is kind of independent of Opt 1 and Opt2, and can be seen as:</a:t>
            </a:r>
          </a:p>
          <a:p>
            <a:pPr lvl="1">
              <a:lnSpc>
                <a:spcPct val="150000"/>
              </a:lnSpc>
            </a:pPr>
            <a:r>
              <a:rPr lang="en-US" altLang="zh-CN" sz="1400" dirty="0" smtClean="0"/>
              <a:t>Opt a: duplication per 20MHz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(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across whole BW or within 80MHz)</a:t>
            </a:r>
          </a:p>
          <a:p>
            <a:pPr lvl="1">
              <a:lnSpc>
                <a:spcPct val="150000"/>
              </a:lnSpc>
            </a:pPr>
            <a:r>
              <a:rPr lang="en-US" altLang="zh-CN" sz="1400" dirty="0" smtClean="0"/>
              <a:t>Opt b: load balance version (40MHz CC case)</a:t>
            </a:r>
          </a:p>
          <a:p>
            <a:pPr>
              <a:lnSpc>
                <a:spcPct val="150000"/>
              </a:lnSpc>
            </a:pPr>
            <a:endParaRPr lang="zh-CN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Which option do </a:t>
            </a:r>
            <a:r>
              <a:rPr lang="en-US" altLang="zh-CN" dirty="0"/>
              <a:t>you prefer regarding EHT-SIG contents for SU transmission when BW&gt;20MHz.?</a:t>
            </a:r>
            <a:endParaRPr lang="en-US" altLang="zh-CN" dirty="0" smtClean="0"/>
          </a:p>
          <a:p>
            <a:pPr lvl="1" algn="just"/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Opt a: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duplication per 20Mhz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(across whole BW or within 80MHz)</a:t>
            </a:r>
          </a:p>
          <a:p>
            <a:pPr lvl="1" algn="just"/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Opt b: load balance version (40MHz CC case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)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Neither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Abstain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76415</TotalTime>
  <Words>1040</Words>
  <Application>Microsoft Office PowerPoint</Application>
  <PresentationFormat>全屏显示(4:3)</PresentationFormat>
  <Paragraphs>279</Paragraphs>
  <Slides>10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ＭＳ Ｐゴシック</vt:lpstr>
      <vt:lpstr>宋体</vt:lpstr>
      <vt:lpstr>Arial</vt:lpstr>
      <vt:lpstr>Times New Roman</vt:lpstr>
      <vt:lpstr>802-11-Submission</vt:lpstr>
      <vt:lpstr>EHT-SIG Contents for SU transmission</vt:lpstr>
      <vt:lpstr>Introduction and Recap</vt:lpstr>
      <vt:lpstr>Introduction and Recap</vt:lpstr>
      <vt:lpstr>EHT-SIG contents for SU transmission (20Mhz case)</vt:lpstr>
      <vt:lpstr>EHT-SIG contents for SU transmission (20Mhz case)</vt:lpstr>
      <vt:lpstr>EHT-SIG contents for SU transmission (BW&gt;20MHz, Opt1)</vt:lpstr>
      <vt:lpstr>EHT-SIG contents for SU transmission (BW&gt;20MHz, Opt2)</vt:lpstr>
      <vt:lpstr>Summary</vt:lpstr>
      <vt:lpstr>Straw Poll #1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1122</cp:revision>
  <cp:lastPrinted>1998-02-10T13:28:06Z</cp:lastPrinted>
  <dcterms:created xsi:type="dcterms:W3CDTF">2013-11-12T18:41:50Z</dcterms:created>
  <dcterms:modified xsi:type="dcterms:W3CDTF">2020-04-09T12:30:01Z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(3)fRZXY3uN2B3gUMDw1+IfuO29rqroihib7+tIUwqRoxUG3X7FgsV9BVtvWxJrHjhZIhLTwnm0
TbLGdd5iXhXTjU1Nzsuus6ckRpW8LcSSTANOaMbOo4AN4HmzgdEfcRadHugKhd/faOV4h+Lz
hT2toq8kfjpn3JqzU7hUJO2e4ZB1pY9MZoP6GVBtIyLzWnu9ODNVa/Jc+m32CBMk74OObX2c
pPwBgJmCxS1nhI7Nxr</vt:lpwstr>
  </property>
  <property fmtid="{D5CDD505-2E9C-101B-9397-08002B2CF9AE}" pid="4" name="_2015_ms_pID_7253431">
    <vt:lpwstr>8ziFTRRMoSPaUOv0WMcXZeALRiifcs4XbfvDLE2WNJQM4pF2E8pqCA
K35L/Okv3wbIveYYOCtgWjnuzPfo0AZmnwIn2neJV1iEVTMi+wunsatFHYc8SqR0C2oSnnsr
2Q1ViV87QFGIXCTwE5Fl4bRtmMwQ8QrMAUjN85GOgtkn+7/WNV5srFjgImRNUTlebUdyOuUr
F4vktlCH6TXld+f7CQ9EwT8dH89b8aw4T3YS</vt:lpwstr>
  </property>
  <property fmtid="{D5CDD505-2E9C-101B-9397-08002B2CF9AE}" pid="5" name="_2015_ms_pID_7253432">
    <vt:lpwstr>ve2Ivp8PdhrueBwI5+BN+zk=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