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318" r:id="rId3"/>
    <p:sldId id="452" r:id="rId4"/>
    <p:sldId id="453" r:id="rId5"/>
    <p:sldId id="454" r:id="rId6"/>
    <p:sldId id="455" r:id="rId7"/>
    <p:sldId id="457" r:id="rId8"/>
    <p:sldId id="460" r:id="rId9"/>
    <p:sldId id="459" r:id="rId10"/>
    <p:sldId id="443" r:id="rId11"/>
    <p:sldId id="442" r:id="rId12"/>
    <p:sldId id="326" r:id="rId13"/>
    <p:sldId id="348"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8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6" autoAdjust="0"/>
    <p:restoredTop sz="99567" autoAdjust="0"/>
  </p:normalViewPr>
  <p:slideViewPr>
    <p:cSldViewPr>
      <p:cViewPr>
        <p:scale>
          <a:sx n="90" d="100"/>
          <a:sy n="90" d="100"/>
        </p:scale>
        <p:origin x="-546" y="132"/>
      </p:cViewPr>
      <p:guideLst>
        <p:guide orient="horz" pos="2160"/>
        <p:guide pos="2880"/>
      </p:guideLst>
    </p:cSldViewPr>
  </p:slideViewPr>
  <p:outlineViewPr>
    <p:cViewPr>
      <p:scale>
        <a:sx n="33" d="100"/>
        <a:sy n="33" d="100"/>
      </p:scale>
      <p:origin x="12" y="11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a:t>
            </a:r>
            <a:r>
              <a:rPr lang="en-US" dirty="0" smtClean="0"/>
              <a:t>802.11-yy/1778r0</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a:t>
            </a:r>
            <a:r>
              <a:rPr lang="en-US" dirty="0" smtClean="0"/>
              <a:t>802.11-yy/1778r0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dirty="0" smtClean="0"/>
              <a:t>doc.: IEEE 802.11-yy/1778r0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Bullet Title Goes Here</a:t>
            </a:r>
            <a:endParaRPr lang="en-US" dirty="0"/>
          </a:p>
        </p:txBody>
      </p:sp>
      <p:sp>
        <p:nvSpPr>
          <p:cNvPr id="5" name="Rectangle 5"/>
          <p:cNvSpPr>
            <a:spLocks noGrp="1" noChangeArrowheads="1"/>
          </p:cNvSpPr>
          <p:nvPr>
            <p:ph type="ftr" sz="quarter" idx="11"/>
          </p:nvPr>
        </p:nvSpPr>
        <p:spPr>
          <a:xfrm>
            <a:off x="6719708" y="6475413"/>
            <a:ext cx="1824217" cy="184666"/>
          </a:xfrm>
          <a:ln/>
        </p:spPr>
        <p:txBody>
          <a:bodyPr/>
          <a:lstStyle>
            <a:lvl1pPr>
              <a:defRPr/>
            </a:lvl1pPr>
          </a:lstStyle>
          <a:p>
            <a:pPr>
              <a:defRPr/>
            </a:pPr>
            <a:r>
              <a:rPr lang="en-US" dirty="0" smtClean="0"/>
              <a:t>Matthew Fischer (Broadcom)</a:t>
            </a:r>
            <a:endParaRPr lang="en-US" dirty="0"/>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May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May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May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2020</a:t>
            </a:r>
            <a:endParaRPr lang="en-US" dirty="0"/>
          </a:p>
        </p:txBody>
      </p:sp>
      <p:sp>
        <p:nvSpPr>
          <p:cNvPr id="1029" name="Rectangle 5"/>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Matthew Fischer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802.11-19/0599r0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fischer@broadcom.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dirty="0" smtClean="0"/>
              <a:t>May 2020</a:t>
            </a:r>
            <a:endParaRPr lang="en-US" dirty="0"/>
          </a:p>
        </p:txBody>
      </p:sp>
      <p:sp>
        <p:nvSpPr>
          <p:cNvPr id="1028" name="Footer Placeholder 4"/>
          <p:cNvSpPr>
            <a:spLocks noGrp="1"/>
          </p:cNvSpPr>
          <p:nvPr>
            <p:ph type="ftr" sz="quarter" idx="11"/>
          </p:nvPr>
        </p:nvSpPr>
        <p:spPr/>
        <p:txBody>
          <a:bodyPr/>
          <a:lstStyle/>
          <a:p>
            <a:pPr>
              <a:defRPr/>
            </a:pPr>
            <a:r>
              <a:rPr lang="en-US" dirty="0" smtClean="0"/>
              <a:t>Matthew Fischer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zh-CN" dirty="0" smtClean="0"/>
              <a:t>Operating Class China Table Numbering</a:t>
            </a:r>
            <a:endParaRPr lang="en-US"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a:t>
            </a:r>
            <a:r>
              <a:rPr lang="en-US" sz="2000" b="0" dirty="0" smtClean="0"/>
              <a:t>2020-03-03</a:t>
            </a:r>
            <a:endParaRPr lang="en-US" sz="2000" b="0" dirty="0" smtClean="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8" name="Table 7">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3134168782"/>
              </p:ext>
            </p:extLst>
          </p:nvPr>
        </p:nvGraphicFramePr>
        <p:xfrm>
          <a:off x="228598" y="2998720"/>
          <a:ext cx="8763001" cy="2188979"/>
        </p:xfrm>
        <a:graphic>
          <a:graphicData uri="http://schemas.openxmlformats.org/drawingml/2006/table">
            <a:tbl>
              <a:tblPr firstRow="1" bandRow="1">
                <a:tableStyleId>{21E4AEA4-8DFA-4A89-87EB-49C32662AFE0}</a:tableStyleId>
              </a:tblPr>
              <a:tblGrid>
                <a:gridCol w="2032602">
                  <a:extLst>
                    <a:ext uri="{9D8B030D-6E8A-4147-A177-3AD203B41FA5}">
                      <a16:colId xmlns:a16="http://schemas.microsoft.com/office/drawing/2014/main" xmlns="" val="20000"/>
                    </a:ext>
                  </a:extLst>
                </a:gridCol>
                <a:gridCol w="1015400">
                  <a:extLst>
                    <a:ext uri="{9D8B030D-6E8A-4147-A177-3AD203B41FA5}">
                      <a16:colId xmlns:a16="http://schemas.microsoft.com/office/drawing/2014/main" xmlns="" val="20001"/>
                    </a:ext>
                  </a:extLst>
                </a:gridCol>
                <a:gridCol w="2282071">
                  <a:extLst>
                    <a:ext uri="{9D8B030D-6E8A-4147-A177-3AD203B41FA5}">
                      <a16:colId xmlns:a16="http://schemas.microsoft.com/office/drawing/2014/main" xmlns="" val="20002"/>
                    </a:ext>
                  </a:extLst>
                </a:gridCol>
                <a:gridCol w="813062">
                  <a:extLst>
                    <a:ext uri="{9D8B030D-6E8A-4147-A177-3AD203B41FA5}">
                      <a16:colId xmlns:a16="http://schemas.microsoft.com/office/drawing/2014/main" xmlns="" val="20003"/>
                    </a:ext>
                  </a:extLst>
                </a:gridCol>
                <a:gridCol w="2619866">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99884">
                <a:tc>
                  <a:txBody>
                    <a:bodyPr/>
                    <a:lstStyle/>
                    <a:p>
                      <a:pPr algn="ctr"/>
                      <a:r>
                        <a:rPr lang="en-US" sz="1100" dirty="0" smtClean="0"/>
                        <a:t>Matthew Fischer</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Broadcom</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it-IT" sz="1100" kern="1200" dirty="0" smtClean="0">
                          <a:solidFill>
                            <a:schemeClr val="dk1"/>
                          </a:solidFill>
                          <a:latin typeface="+mn-lt"/>
                          <a:ea typeface="+mn-ea"/>
                          <a:cs typeface="+mn-cs"/>
                        </a:rPr>
                        <a:t>250 Innovation Dr, San Jose, CA 95134</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hlinkClick r:id="rId3"/>
                        </a:rPr>
                        <a:t>Matthew.fischer@broadcom.com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28137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0843879"/>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Oh Yes, How About A CID: 4765</a:t>
            </a:r>
            <a:endParaRPr lang="en-US" dirty="0"/>
          </a:p>
        </p:txBody>
      </p:sp>
      <p:sp>
        <p:nvSpPr>
          <p:cNvPr id="3" name="Content Placeholder 2"/>
          <p:cNvSpPr>
            <a:spLocks noGrp="1"/>
          </p:cNvSpPr>
          <p:nvPr>
            <p:ph idx="1"/>
          </p:nvPr>
        </p:nvSpPr>
        <p:spPr>
          <a:xfrm>
            <a:off x="685800" y="5334000"/>
            <a:ext cx="7772400" cy="762000"/>
          </a:xfrm>
        </p:spPr>
        <p:txBody>
          <a:bodyPr/>
          <a:lstStyle/>
          <a:p>
            <a:r>
              <a:rPr lang="en-US" dirty="0" smtClean="0"/>
              <a:t>CID </a:t>
            </a:r>
            <a:r>
              <a:rPr lang="en-US" dirty="0" smtClean="0"/>
              <a:t>4765</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2020</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735532864"/>
              </p:ext>
            </p:extLst>
          </p:nvPr>
        </p:nvGraphicFramePr>
        <p:xfrm>
          <a:off x="914400" y="2255520"/>
          <a:ext cx="7010403" cy="2697480"/>
        </p:xfrm>
        <a:graphic>
          <a:graphicData uri="http://schemas.openxmlformats.org/drawingml/2006/table">
            <a:tbl>
              <a:tblPr/>
              <a:tblGrid>
                <a:gridCol w="681684"/>
                <a:gridCol w="681684"/>
                <a:gridCol w="563862"/>
                <a:gridCol w="563862"/>
                <a:gridCol w="1506437"/>
                <a:gridCol w="1506437"/>
                <a:gridCol w="1506437"/>
              </a:tblGrid>
              <a:tr h="565989">
                <a:tc>
                  <a:txBody>
                    <a:bodyPr/>
                    <a:lstStyle/>
                    <a:p>
                      <a:pPr algn="ctr" rtl="0" fontAlgn="t"/>
                      <a:r>
                        <a:rPr lang="en-US" sz="1200" b="1" dirty="0" smtClean="0">
                          <a:effectLst/>
                        </a:rPr>
                        <a:t>CID</a:t>
                      </a:r>
                      <a:endParaRPr lang="en-US" sz="1200" b="1" dirty="0">
                        <a:effectLst/>
                      </a:endParaRPr>
                    </a:p>
                  </a:txBody>
                  <a:tcPr marL="28575" marR="28575" marT="0"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rtl="0" fontAlgn="t"/>
                      <a:r>
                        <a:rPr lang="en-US" sz="1200" b="1" dirty="0" smtClean="0">
                          <a:effectLst/>
                        </a:rPr>
                        <a:t>Commenter</a:t>
                      </a:r>
                      <a:endParaRPr lang="en-US" sz="1200" b="1" dirty="0">
                        <a:effectLst/>
                      </a:endParaRPr>
                    </a:p>
                  </a:txBody>
                  <a:tcPr marL="28575" marR="28575" marT="0"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rtl="0" fontAlgn="t"/>
                      <a:r>
                        <a:rPr lang="en-US" sz="1200" b="1" dirty="0" smtClean="0">
                          <a:effectLst/>
                        </a:rPr>
                        <a:t>Page</a:t>
                      </a:r>
                      <a:endParaRPr lang="en-US" sz="1200" b="1" dirty="0">
                        <a:effectLst/>
                      </a:endParaRPr>
                    </a:p>
                  </a:txBody>
                  <a:tcPr marL="28575" marR="28575" marT="0"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rtl="0" fontAlgn="t"/>
                      <a:r>
                        <a:rPr lang="en-US" sz="1200" b="1" dirty="0" smtClean="0">
                          <a:effectLst/>
                        </a:rPr>
                        <a:t>Clause</a:t>
                      </a:r>
                      <a:endParaRPr lang="en-US" sz="1200" b="1" dirty="0">
                        <a:effectLst/>
                      </a:endParaRPr>
                    </a:p>
                  </a:txBody>
                  <a:tcPr marL="28575" marR="28575" marT="0"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rtl="0" fontAlgn="t"/>
                      <a:r>
                        <a:rPr lang="en-US" sz="1400" b="1" dirty="0" smtClean="0">
                          <a:effectLst/>
                        </a:rPr>
                        <a:t>Comment</a:t>
                      </a:r>
                      <a:endParaRPr lang="en-US" sz="1400" b="1" dirty="0">
                        <a:effectLst/>
                      </a:endParaRPr>
                    </a:p>
                  </a:txBody>
                  <a:tcPr marL="28575" marR="28575" marT="0"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rtl="0" fontAlgn="t"/>
                      <a:r>
                        <a:rPr lang="en-US" sz="1400" b="1" dirty="0" smtClean="0">
                          <a:effectLst/>
                        </a:rPr>
                        <a:t>Proposed</a:t>
                      </a:r>
                      <a:r>
                        <a:rPr lang="en-US" sz="1400" b="1" baseline="0" dirty="0" smtClean="0">
                          <a:effectLst/>
                        </a:rPr>
                        <a:t> Change</a:t>
                      </a:r>
                      <a:endParaRPr lang="en-US" sz="1400" b="1" dirty="0">
                        <a:effectLst/>
                      </a:endParaRPr>
                    </a:p>
                  </a:txBody>
                  <a:tcPr marL="28575" marR="28575" marT="0"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rtl="0" fontAlgn="t"/>
                      <a:r>
                        <a:rPr lang="en-US" sz="1400" b="1" dirty="0" smtClean="0">
                          <a:effectLst/>
                        </a:rPr>
                        <a:t>Proposed</a:t>
                      </a:r>
                      <a:r>
                        <a:rPr lang="en-US" sz="1400" b="1" baseline="0" dirty="0" smtClean="0">
                          <a:effectLst/>
                        </a:rPr>
                        <a:t> Resolution</a:t>
                      </a:r>
                      <a:endParaRPr lang="en-US" sz="1400" b="1" dirty="0">
                        <a:effectLst/>
                      </a:endParaRPr>
                    </a:p>
                  </a:txBody>
                  <a:tcPr marL="28575" marR="28575" marT="0"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r>
              <a:tr h="2131491">
                <a:tc>
                  <a:txBody>
                    <a:bodyPr/>
                    <a:lstStyle/>
                    <a:p>
                      <a:pPr rtl="0" fontAlgn="t"/>
                      <a:r>
                        <a:rPr lang="en-US" sz="1200" dirty="0" smtClean="0">
                          <a:effectLst/>
                        </a:rPr>
                        <a:t>4765</a:t>
                      </a:r>
                      <a:endParaRPr lang="en-US" sz="1200" dirty="0">
                        <a:effectLst/>
                      </a:endParaRPr>
                    </a:p>
                  </a:txBody>
                  <a:tcPr marL="28575" marR="28575"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rtl="0" fontAlgn="t"/>
                      <a:r>
                        <a:rPr lang="en-US" sz="1200" dirty="0" smtClean="0">
                          <a:effectLst/>
                        </a:rPr>
                        <a:t>Peter </a:t>
                      </a:r>
                      <a:r>
                        <a:rPr lang="en-US" sz="1200" dirty="0" err="1" smtClean="0">
                          <a:effectLst/>
                        </a:rPr>
                        <a:t>Ecclesine</a:t>
                      </a:r>
                      <a:endParaRPr lang="en-US" sz="1200" dirty="0">
                        <a:effectLst/>
                      </a:endParaRPr>
                    </a:p>
                  </a:txBody>
                  <a:tcPr marL="28575" marR="28575"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rtl="0" fontAlgn="t"/>
                      <a:r>
                        <a:rPr lang="en-US" sz="1200" dirty="0" smtClean="0">
                          <a:effectLst/>
                        </a:rPr>
                        <a:t>4379.00</a:t>
                      </a:r>
                      <a:endParaRPr lang="en-US" sz="1200" dirty="0">
                        <a:effectLst/>
                      </a:endParaRPr>
                    </a:p>
                  </a:txBody>
                  <a:tcPr marL="28575" marR="28575"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rtl="0" fontAlgn="t"/>
                      <a:r>
                        <a:rPr lang="en-US" sz="1200" dirty="0" smtClean="0">
                          <a:effectLst/>
                        </a:rPr>
                        <a:t>E</a:t>
                      </a:r>
                      <a:endParaRPr lang="en-US" sz="1200" dirty="0">
                        <a:effectLst/>
                      </a:endParaRPr>
                    </a:p>
                  </a:txBody>
                  <a:tcPr marL="28575" marR="28575"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rtl="0" fontAlgn="t"/>
                      <a:r>
                        <a:rPr lang="en-US" sz="1100" b="0" dirty="0">
                          <a:effectLst/>
                          <a:latin typeface="Arial"/>
                        </a:rPr>
                        <a:t>Global classes 115, 116, 118, 119, 125, 126 </a:t>
                      </a:r>
                      <a:r>
                        <a:rPr lang="en-US" sz="1100" b="0" dirty="0" err="1">
                          <a:effectLst/>
                          <a:latin typeface="Arial"/>
                        </a:rPr>
                        <a:t>nonglobal</a:t>
                      </a:r>
                      <a:r>
                        <a:rPr lang="en-US" sz="1100" b="0" dirty="0">
                          <a:effectLst/>
                          <a:latin typeface="Arial"/>
                        </a:rPr>
                        <a:t> operating classes reference should be to Table E.6 China, not Table E.5 Sub1GHz</a:t>
                      </a:r>
                    </a:p>
                  </a:txBody>
                  <a:tcPr marL="28575" marR="28575"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rtl="0" fontAlgn="t"/>
                      <a:r>
                        <a:rPr lang="en-US" sz="1100" b="0" dirty="0">
                          <a:effectLst/>
                          <a:latin typeface="Arial"/>
                        </a:rPr>
                        <a:t>Correct last </a:t>
                      </a:r>
                      <a:r>
                        <a:rPr lang="en-US" sz="1100" b="0" dirty="0" err="1">
                          <a:effectLst/>
                          <a:latin typeface="Arial"/>
                        </a:rPr>
                        <a:t>nonglobal</a:t>
                      </a:r>
                      <a:r>
                        <a:rPr lang="en-US" sz="1100" b="0" dirty="0">
                          <a:effectLst/>
                          <a:latin typeface="Arial"/>
                        </a:rPr>
                        <a:t> operating classes references to E.6.1, E.6.4, E.6.2, E.6.5, E.6.3 and E.6.6 respectively.</a:t>
                      </a:r>
                    </a:p>
                  </a:txBody>
                  <a:tcPr marL="28575" marR="28575"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rtl="0" fontAlgn="t"/>
                      <a:r>
                        <a:rPr lang="en-US" sz="1100" dirty="0" smtClean="0">
                          <a:effectLst/>
                        </a:rPr>
                        <a:t>Revise – </a:t>
                      </a:r>
                      <a:r>
                        <a:rPr lang="en-US" sz="1100" dirty="0" err="1" smtClean="0">
                          <a:effectLst/>
                        </a:rPr>
                        <a:t>TGmd</a:t>
                      </a:r>
                      <a:r>
                        <a:rPr lang="en-US" sz="1100" dirty="0" smtClean="0">
                          <a:effectLst/>
                        </a:rPr>
                        <a:t> editor to make changes shown in </a:t>
                      </a:r>
                      <a:r>
                        <a:rPr lang="en-US" sz="1100" dirty="0" smtClean="0">
                          <a:effectLst/>
                        </a:rPr>
                        <a:t>11-20-xxxxry </a:t>
                      </a:r>
                      <a:r>
                        <a:rPr lang="en-US" sz="1100" dirty="0" smtClean="0">
                          <a:effectLst/>
                        </a:rPr>
                        <a:t>which </a:t>
                      </a:r>
                      <a:r>
                        <a:rPr lang="en-US" sz="1100" dirty="0" smtClean="0">
                          <a:effectLst/>
                        </a:rPr>
                        <a:t>address Annex</a:t>
                      </a:r>
                      <a:r>
                        <a:rPr lang="en-US" sz="1100" baseline="0" dirty="0" smtClean="0">
                          <a:effectLst/>
                        </a:rPr>
                        <a:t> E table numbering problems.</a:t>
                      </a:r>
                      <a:endParaRPr lang="en-US" sz="1100" dirty="0">
                        <a:effectLst/>
                      </a:endParaRPr>
                    </a:p>
                  </a:txBody>
                  <a:tcPr marL="28575" marR="28575"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36023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Changes</a:t>
            </a:r>
            <a:endParaRPr lang="en-US" dirty="0"/>
          </a:p>
        </p:txBody>
      </p:sp>
      <p:sp>
        <p:nvSpPr>
          <p:cNvPr id="14" name="Content Placeholder 13"/>
          <p:cNvSpPr>
            <a:spLocks noGrp="1"/>
          </p:cNvSpPr>
          <p:nvPr>
            <p:ph idx="1"/>
          </p:nvPr>
        </p:nvSpPr>
        <p:spPr/>
        <p:txBody>
          <a:bodyPr/>
          <a:lstStyle/>
          <a:p>
            <a:r>
              <a:rPr lang="en-US" dirty="0" err="1"/>
              <a:t>TGmd</a:t>
            </a:r>
            <a:r>
              <a:rPr lang="en-US" dirty="0"/>
              <a:t> editor to change </a:t>
            </a:r>
          </a:p>
          <a:p>
            <a:r>
              <a:rPr lang="en-US" dirty="0"/>
              <a:t>Table E-5—S1G operating classes</a:t>
            </a:r>
          </a:p>
          <a:p>
            <a:r>
              <a:rPr lang="en-US" dirty="0"/>
              <a:t>To </a:t>
            </a:r>
            <a:r>
              <a:rPr lang="en-US" dirty="0" smtClean="0"/>
              <a:t>become:</a:t>
            </a:r>
          </a:p>
          <a:p>
            <a:r>
              <a:rPr lang="en-US" dirty="0" smtClean="0"/>
              <a:t>Table E-6—S1G </a:t>
            </a:r>
            <a:r>
              <a:rPr lang="en-US" dirty="0"/>
              <a:t>operating classes</a:t>
            </a:r>
          </a:p>
          <a:p>
            <a:r>
              <a:rPr lang="en-US" dirty="0"/>
              <a:t>And change</a:t>
            </a:r>
          </a:p>
          <a:p>
            <a:r>
              <a:rPr lang="en-US" dirty="0"/>
              <a:t>Table E-6—Operating classes in </a:t>
            </a:r>
            <a:r>
              <a:rPr lang="en-US" dirty="0" smtClean="0"/>
              <a:t>China</a:t>
            </a:r>
          </a:p>
          <a:p>
            <a:r>
              <a:rPr lang="en-US" dirty="0" smtClean="0"/>
              <a:t>To become:</a:t>
            </a:r>
          </a:p>
          <a:p>
            <a:r>
              <a:rPr lang="en-US" dirty="0"/>
              <a:t>Table </a:t>
            </a:r>
            <a:r>
              <a:rPr lang="en-US" dirty="0" smtClean="0"/>
              <a:t>E-5—Operating </a:t>
            </a:r>
            <a:r>
              <a:rPr lang="en-US" dirty="0"/>
              <a:t>classes in </a:t>
            </a:r>
            <a:r>
              <a:rPr lang="en-US" dirty="0" smtClean="0"/>
              <a:t>China</a:t>
            </a:r>
          </a:p>
          <a:p>
            <a:endParaRPr lang="en-US" dirty="0"/>
          </a:p>
        </p:txBody>
      </p:sp>
      <p:sp>
        <p:nvSpPr>
          <p:cNvPr id="4" name="Date Placeholder 3"/>
          <p:cNvSpPr>
            <a:spLocks noGrp="1"/>
          </p:cNvSpPr>
          <p:nvPr>
            <p:ph type="dt" sz="half" idx="10"/>
          </p:nvPr>
        </p:nvSpPr>
        <p:spPr/>
        <p:txBody>
          <a:bodyPr/>
          <a:lstStyle/>
          <a:p>
            <a:r>
              <a:rPr lang="en-US" smtClean="0"/>
              <a:t>May 2020</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11</a:t>
            </a:fld>
            <a:endParaRPr lang="en-US"/>
          </a:p>
        </p:txBody>
      </p:sp>
    </p:spTree>
    <p:extLst>
      <p:ext uri="{BB962C8B-B14F-4D97-AF65-F5344CB8AC3E}">
        <p14:creationId xmlns:p14="http://schemas.microsoft.com/office/powerpoint/2010/main" val="1910240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r>
              <a:rPr lang="en-US" dirty="0"/>
              <a:t>Do you support the proposed </a:t>
            </a:r>
            <a:r>
              <a:rPr lang="en-US" dirty="0" smtClean="0"/>
              <a:t>changes </a:t>
            </a:r>
            <a:r>
              <a:rPr lang="en-US" dirty="0" smtClean="0"/>
              <a:t>to the numbering in </a:t>
            </a:r>
            <a:r>
              <a:rPr lang="en-US" dirty="0" smtClean="0"/>
              <a:t>Draft </a:t>
            </a:r>
            <a:r>
              <a:rPr lang="en-US" dirty="0" smtClean="0"/>
              <a:t>P802.11REVmd_D3.1 Annex E </a:t>
            </a:r>
            <a:r>
              <a:rPr lang="en-US" dirty="0" smtClean="0"/>
              <a:t>of </a:t>
            </a:r>
            <a:r>
              <a:rPr lang="en-US" dirty="0" smtClean="0"/>
              <a:t>Table </a:t>
            </a:r>
            <a:r>
              <a:rPr lang="en-US" dirty="0"/>
              <a:t>E-5—S1G operating classes </a:t>
            </a:r>
            <a:r>
              <a:rPr lang="en-US" dirty="0" smtClean="0"/>
              <a:t>and </a:t>
            </a:r>
            <a:r>
              <a:rPr lang="en-US" dirty="0"/>
              <a:t>Table E-6—Operating classes in China </a:t>
            </a:r>
            <a:r>
              <a:rPr lang="en-US" dirty="0" smtClean="0"/>
              <a:t>as described </a:t>
            </a:r>
            <a:r>
              <a:rPr lang="en-US" dirty="0" smtClean="0"/>
              <a:t>in 11-19-0599-00-000m-Operating-Class-China-Table-Number Proposed Changes?</a:t>
            </a:r>
            <a:endParaRPr lang="en-US" dirty="0" smtClean="0"/>
          </a:p>
          <a:p>
            <a:pPr lvl="1"/>
            <a:endParaRPr lang="en-US" dirty="0"/>
          </a:p>
          <a:p>
            <a:pPr lvl="1"/>
            <a:r>
              <a:rPr lang="en-US" dirty="0"/>
              <a:t>YES</a:t>
            </a:r>
          </a:p>
          <a:p>
            <a:pPr lvl="1"/>
            <a:r>
              <a:rPr lang="en-US" dirty="0"/>
              <a:t>NO</a:t>
            </a:r>
          </a:p>
          <a:p>
            <a:pPr lvl="1"/>
            <a:r>
              <a:rPr lang="en-US" dirty="0"/>
              <a:t>ABS</a:t>
            </a:r>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2020</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27234982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Draft </a:t>
            </a:r>
            <a:r>
              <a:rPr lang="en-US" dirty="0" smtClean="0"/>
              <a:t>P802.11REVmd_D3.1</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2020</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2802262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r>
              <a:rPr lang="en-US" dirty="0" smtClean="0"/>
              <a:t>Annex E includes operating class tables</a:t>
            </a:r>
          </a:p>
          <a:p>
            <a:pPr lvl="1"/>
            <a:r>
              <a:rPr lang="en-US" dirty="0" smtClean="0"/>
              <a:t>Frequencies, channel numbers, op widths, op limits, class numbers</a:t>
            </a:r>
            <a:endParaRPr lang="en-US" dirty="0" smtClean="0"/>
          </a:p>
          <a:p>
            <a:r>
              <a:rPr lang="en-US" dirty="0" err="1" smtClean="0"/>
              <a:t>REVmd</a:t>
            </a:r>
            <a:r>
              <a:rPr lang="en-US" dirty="0" smtClean="0"/>
              <a:t> inserted the S1G table as E-5</a:t>
            </a:r>
          </a:p>
          <a:p>
            <a:pPr lvl="1"/>
            <a:r>
              <a:rPr lang="en-US" dirty="0" smtClean="0"/>
              <a:t>And moved China from E-5 to E-6</a:t>
            </a:r>
          </a:p>
          <a:p>
            <a:r>
              <a:rPr lang="en-US" dirty="0" smtClean="0"/>
              <a:t>Table numbers are actually encoded into elements</a:t>
            </a:r>
          </a:p>
          <a:p>
            <a:pPr lvl="1"/>
            <a:r>
              <a:rPr lang="en-US" dirty="0" smtClean="0"/>
              <a:t>See 9.4.2.8 Country element</a:t>
            </a:r>
          </a:p>
          <a:p>
            <a:pPr lvl="1"/>
            <a:endParaRPr lang="en-US" dirty="0"/>
          </a:p>
          <a:p>
            <a:r>
              <a:rPr lang="en-US" dirty="0" smtClean="0"/>
              <a:t>The change in China table number creates a backwards compatibility problem</a:t>
            </a:r>
          </a:p>
        </p:txBody>
      </p:sp>
      <p:sp>
        <p:nvSpPr>
          <p:cNvPr id="4" name="Date Placeholder 3"/>
          <p:cNvSpPr>
            <a:spLocks noGrp="1"/>
          </p:cNvSpPr>
          <p:nvPr>
            <p:ph type="dt" sz="half" idx="10"/>
          </p:nvPr>
        </p:nvSpPr>
        <p:spPr/>
        <p:txBody>
          <a:bodyPr/>
          <a:lstStyle/>
          <a:p>
            <a:r>
              <a:rPr lang="en-US" smtClean="0"/>
              <a:t>May 2020</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2</a:t>
            </a:fld>
            <a:endParaRPr lang="en-US"/>
          </a:p>
        </p:txBody>
      </p:sp>
    </p:spTree>
    <p:extLst>
      <p:ext uri="{BB962C8B-B14F-4D97-AF65-F5344CB8AC3E}">
        <p14:creationId xmlns:p14="http://schemas.microsoft.com/office/powerpoint/2010/main" val="1652044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Is The Table Encoded?</a:t>
            </a:r>
            <a:endParaRPr lang="en-US" dirty="0"/>
          </a:p>
        </p:txBody>
      </p:sp>
      <p:sp>
        <p:nvSpPr>
          <p:cNvPr id="3" name="Content Placeholder 2"/>
          <p:cNvSpPr>
            <a:spLocks noGrp="1"/>
          </p:cNvSpPr>
          <p:nvPr>
            <p:ph idx="1"/>
          </p:nvPr>
        </p:nvSpPr>
        <p:spPr/>
        <p:txBody>
          <a:bodyPr/>
          <a:lstStyle/>
          <a:p>
            <a:r>
              <a:rPr lang="en-US" dirty="0" smtClean="0"/>
              <a:t>9.4.2.8 Country element</a:t>
            </a:r>
          </a:p>
          <a:p>
            <a:pPr lvl="1"/>
            <a:r>
              <a:rPr lang="en-US" dirty="0" smtClean="0"/>
              <a:t>Contains country string dot11CountryString</a:t>
            </a:r>
          </a:p>
          <a:p>
            <a:pPr lvl="1"/>
            <a:r>
              <a:rPr lang="en-US" dirty="0" smtClean="0"/>
              <a:t>Defined in Annex C</a:t>
            </a:r>
          </a:p>
        </p:txBody>
      </p:sp>
      <p:sp>
        <p:nvSpPr>
          <p:cNvPr id="4" name="Date Placeholder 3"/>
          <p:cNvSpPr>
            <a:spLocks noGrp="1"/>
          </p:cNvSpPr>
          <p:nvPr>
            <p:ph type="dt" sz="half" idx="10"/>
          </p:nvPr>
        </p:nvSpPr>
        <p:spPr/>
        <p:txBody>
          <a:bodyPr/>
          <a:lstStyle/>
          <a:p>
            <a:r>
              <a:rPr lang="en-US" smtClean="0"/>
              <a:t>May 2020</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3</a:t>
            </a:fld>
            <a:endParaRPr lang="en-US"/>
          </a:p>
        </p:txBody>
      </p:sp>
    </p:spTree>
    <p:extLst>
      <p:ext uri="{BB962C8B-B14F-4D97-AF65-F5344CB8AC3E}">
        <p14:creationId xmlns:p14="http://schemas.microsoft.com/office/powerpoint/2010/main" val="3936132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dot11CountryString</a:t>
            </a:r>
          </a:p>
        </p:txBody>
      </p:sp>
      <p:sp>
        <p:nvSpPr>
          <p:cNvPr id="3" name="Content Placeholder 2"/>
          <p:cNvSpPr>
            <a:spLocks noGrp="1"/>
          </p:cNvSpPr>
          <p:nvPr>
            <p:ph idx="1"/>
          </p:nvPr>
        </p:nvSpPr>
        <p:spPr/>
        <p:txBody>
          <a:bodyPr/>
          <a:lstStyle/>
          <a:p>
            <a:pPr lvl="2"/>
            <a:r>
              <a:rPr lang="en-US" dirty="0"/>
              <a:t>If it is a country, the first two octets of this string is the two character country code as described in document ISO 3166-1. The third octet is one of the following:</a:t>
            </a:r>
          </a:p>
          <a:p>
            <a:pPr lvl="3"/>
            <a:r>
              <a:rPr lang="en-US" dirty="0"/>
              <a:t>1. an ASCII space character, if the regulations under which the station is operating encompass all environments for the current frequency band in the country,</a:t>
            </a:r>
          </a:p>
          <a:p>
            <a:pPr lvl="3"/>
            <a:r>
              <a:rPr lang="en-US" dirty="0"/>
              <a:t>2. an ASCII 'O' character, if the regulations under which the station is operating are for an outdoor environment only, or</a:t>
            </a:r>
          </a:p>
          <a:p>
            <a:pPr lvl="3"/>
            <a:r>
              <a:rPr lang="en-US" dirty="0"/>
              <a:t>3. an ASCII 'I' character, if the regulations under which the station is operating are for an indoor environment only.</a:t>
            </a:r>
          </a:p>
          <a:p>
            <a:pPr lvl="3"/>
            <a:r>
              <a:rPr lang="en-US" dirty="0"/>
              <a:t>4. an ASCII 'X' character, if the station is operating under a </a:t>
            </a:r>
            <a:r>
              <a:rPr lang="en-US" dirty="0" err="1"/>
              <a:t>noncountry</a:t>
            </a:r>
            <a:r>
              <a:rPr lang="en-US" dirty="0"/>
              <a:t> entity. The first two octets of the </a:t>
            </a:r>
            <a:r>
              <a:rPr lang="en-US" dirty="0" err="1"/>
              <a:t>noncountry</a:t>
            </a:r>
            <a:r>
              <a:rPr lang="en-US" dirty="0"/>
              <a:t> entity is two ASCII 'XX‘ characters.</a:t>
            </a:r>
          </a:p>
          <a:p>
            <a:pPr lvl="3"/>
            <a:r>
              <a:rPr lang="en-US" dirty="0"/>
              <a:t>5. </a:t>
            </a:r>
            <a:r>
              <a:rPr lang="en-US" b="1" dirty="0">
                <a:solidFill>
                  <a:srgbClr val="FF0000"/>
                </a:solidFill>
              </a:rPr>
              <a:t>the hexadecimal representation of the Operating Class table number currently in use, from the set of tables defined in Annex E, e.g., Table E-1 (Operating classes in the United States) is represented as x'01</a:t>
            </a:r>
            <a:r>
              <a:rPr lang="en-US" b="1" dirty="0" smtClean="0">
                <a:solidFill>
                  <a:srgbClr val="FF0000"/>
                </a:solidFill>
              </a:rPr>
              <a:t>'."</a:t>
            </a:r>
            <a:endParaRPr lang="en-US" b="1" dirty="0">
              <a:solidFill>
                <a:srgbClr val="FF0000"/>
              </a:solidFill>
            </a:endParaRPr>
          </a:p>
        </p:txBody>
      </p:sp>
      <p:sp>
        <p:nvSpPr>
          <p:cNvPr id="4" name="Date Placeholder 3"/>
          <p:cNvSpPr>
            <a:spLocks noGrp="1"/>
          </p:cNvSpPr>
          <p:nvPr>
            <p:ph type="dt" sz="half" idx="10"/>
          </p:nvPr>
        </p:nvSpPr>
        <p:spPr/>
        <p:txBody>
          <a:bodyPr/>
          <a:lstStyle/>
          <a:p>
            <a:pPr>
              <a:defRPr/>
            </a:pPr>
            <a:r>
              <a:rPr lang="en-US" smtClean="0"/>
              <a:t>May 2020</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4075757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From Annex E</a:t>
            </a:r>
            <a:endParaRPr lang="en-US" dirty="0"/>
          </a:p>
        </p:txBody>
      </p:sp>
      <p:sp>
        <p:nvSpPr>
          <p:cNvPr id="3" name="Content Placeholder 2"/>
          <p:cNvSpPr>
            <a:spLocks noGrp="1"/>
          </p:cNvSpPr>
          <p:nvPr>
            <p:ph idx="1"/>
          </p:nvPr>
        </p:nvSpPr>
        <p:spPr/>
        <p:txBody>
          <a:bodyPr/>
          <a:lstStyle/>
          <a:p>
            <a:r>
              <a:rPr lang="en-US" b="0" dirty="0"/>
              <a:t>NOTE 1—The following example Country element (see Figure 9-162 (Country element format)) </a:t>
            </a:r>
            <a:r>
              <a:rPr lang="en-US" b="0" dirty="0">
                <a:solidFill>
                  <a:schemeClr val="accent2">
                    <a:lumMod val="75000"/>
                  </a:schemeClr>
                </a:solidFill>
              </a:rPr>
              <a:t>describes </a:t>
            </a:r>
            <a:r>
              <a:rPr lang="en-US" b="0" dirty="0" smtClean="0">
                <a:solidFill>
                  <a:schemeClr val="accent2">
                    <a:lumMod val="75000"/>
                  </a:schemeClr>
                </a:solidFill>
              </a:rPr>
              <a:t>U.S. operation </a:t>
            </a:r>
            <a:r>
              <a:rPr lang="en-US" b="0" dirty="0">
                <a:solidFill>
                  <a:schemeClr val="accent2">
                    <a:lumMod val="75000"/>
                  </a:schemeClr>
                </a:solidFill>
              </a:rPr>
              <a:t>(55, 53) using </a:t>
            </a:r>
            <a:r>
              <a:rPr lang="en-US" dirty="0">
                <a:solidFill>
                  <a:schemeClr val="accent2">
                    <a:lumMod val="75000"/>
                  </a:schemeClr>
                </a:solidFill>
              </a:rPr>
              <a:t>both</a:t>
            </a:r>
            <a:r>
              <a:rPr lang="en-US" b="0" dirty="0">
                <a:solidFill>
                  <a:schemeClr val="accent2">
                    <a:lumMod val="75000"/>
                  </a:schemeClr>
                </a:solidFill>
              </a:rPr>
              <a:t> Table E-1 (Operating classes in the United States) class 12 (</a:t>
            </a:r>
            <a:r>
              <a:rPr lang="en-US" b="0" dirty="0" err="1">
                <a:solidFill>
                  <a:schemeClr val="accent2">
                    <a:lumMod val="75000"/>
                  </a:schemeClr>
                </a:solidFill>
              </a:rPr>
              <a:t>nonglobal</a:t>
            </a:r>
            <a:r>
              <a:rPr lang="en-US" b="0" dirty="0">
                <a:solidFill>
                  <a:schemeClr val="accent2">
                    <a:lumMod val="75000"/>
                  </a:schemeClr>
                </a:solidFill>
              </a:rPr>
              <a:t>) and Table </a:t>
            </a:r>
            <a:r>
              <a:rPr lang="en-US" b="0" dirty="0" smtClean="0">
                <a:solidFill>
                  <a:schemeClr val="accent2">
                    <a:lumMod val="75000"/>
                  </a:schemeClr>
                </a:solidFill>
              </a:rPr>
              <a:t>E-4 (Global </a:t>
            </a:r>
            <a:r>
              <a:rPr lang="en-US" b="0" dirty="0">
                <a:solidFill>
                  <a:schemeClr val="accent2">
                    <a:lumMod val="75000"/>
                  </a:schemeClr>
                </a:solidFill>
              </a:rPr>
              <a:t>operating classes)</a:t>
            </a:r>
            <a:r>
              <a:rPr lang="en-US" b="0" dirty="0"/>
              <a:t> class 81 (global) for the 2.4 GHz band, 11 channels at 20 </a:t>
            </a:r>
            <a:r>
              <a:rPr lang="en-US" b="0" dirty="0" err="1"/>
              <a:t>dBm</a:t>
            </a:r>
            <a:r>
              <a:rPr lang="en-US" b="0" dirty="0"/>
              <a:t> limit (in hexadecimal): </a:t>
            </a:r>
            <a:r>
              <a:rPr lang="en-US" b="0" dirty="0">
                <a:solidFill>
                  <a:srgbClr val="00B0F0"/>
                </a:solidFill>
              </a:rPr>
              <a:t>07, </a:t>
            </a:r>
            <a:r>
              <a:rPr lang="en-US" b="0" dirty="0" smtClean="0">
                <a:solidFill>
                  <a:srgbClr val="00B0F0"/>
                </a:solidFill>
              </a:rPr>
              <a:t>0F</a:t>
            </a:r>
            <a:r>
              <a:rPr lang="en-US" b="0" dirty="0" smtClean="0"/>
              <a:t>, </a:t>
            </a:r>
            <a:r>
              <a:rPr lang="en-US" b="0" dirty="0" smtClean="0">
                <a:solidFill>
                  <a:srgbClr val="C00000"/>
                </a:solidFill>
              </a:rPr>
              <a:t>55</a:t>
            </a:r>
            <a:r>
              <a:rPr lang="en-US" b="0" dirty="0">
                <a:solidFill>
                  <a:srgbClr val="C00000"/>
                </a:solidFill>
              </a:rPr>
              <a:t>, 53, 04</a:t>
            </a:r>
            <a:r>
              <a:rPr lang="en-US" b="0" dirty="0"/>
              <a:t>, C9, 0C, 0, 01, 0B, 14, C9, 51, 0, 01, 0B, 14</a:t>
            </a:r>
            <a:r>
              <a:rPr lang="en-US" b="0" dirty="0" smtClean="0"/>
              <a:t>.</a:t>
            </a:r>
          </a:p>
          <a:p>
            <a:pPr lvl="1"/>
            <a:r>
              <a:rPr lang="en-US" dirty="0" smtClean="0"/>
              <a:t>Element ID 07</a:t>
            </a:r>
          </a:p>
          <a:p>
            <a:pPr lvl="1"/>
            <a:r>
              <a:rPr lang="en-US" dirty="0" smtClean="0"/>
              <a:t>Element Length 0F</a:t>
            </a:r>
          </a:p>
          <a:p>
            <a:pPr lvl="1"/>
            <a:r>
              <a:rPr lang="en-US" dirty="0" smtClean="0"/>
              <a:t>2-letter Country Code 55, 53 = U S</a:t>
            </a:r>
          </a:p>
          <a:p>
            <a:pPr lvl="1"/>
            <a:r>
              <a:rPr lang="en-US" b="1" dirty="0" smtClean="0">
                <a:solidFill>
                  <a:srgbClr val="00B050"/>
                </a:solidFill>
              </a:rPr>
              <a:t>Table 04</a:t>
            </a:r>
            <a:r>
              <a:rPr lang="en-US" dirty="0" smtClean="0"/>
              <a:t> = Global</a:t>
            </a:r>
            <a:endParaRPr lang="en-US" dirty="0"/>
          </a:p>
        </p:txBody>
      </p:sp>
      <p:sp>
        <p:nvSpPr>
          <p:cNvPr id="4" name="Date Placeholder 3"/>
          <p:cNvSpPr>
            <a:spLocks noGrp="1"/>
          </p:cNvSpPr>
          <p:nvPr>
            <p:ph type="dt" sz="half" idx="10"/>
          </p:nvPr>
        </p:nvSpPr>
        <p:spPr/>
        <p:txBody>
          <a:bodyPr/>
          <a:lstStyle/>
          <a:p>
            <a:pPr>
              <a:defRPr/>
            </a:pPr>
            <a:r>
              <a:rPr lang="en-US" smtClean="0"/>
              <a:t>May 2020</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713903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The Example Correct?</a:t>
            </a:r>
            <a:endParaRPr lang="en-US" dirty="0"/>
          </a:p>
        </p:txBody>
      </p:sp>
      <p:sp>
        <p:nvSpPr>
          <p:cNvPr id="3" name="Content Placeholder 2"/>
          <p:cNvSpPr>
            <a:spLocks noGrp="1"/>
          </p:cNvSpPr>
          <p:nvPr>
            <p:ph idx="1"/>
          </p:nvPr>
        </p:nvSpPr>
        <p:spPr/>
        <p:txBody>
          <a:bodyPr/>
          <a:lstStyle/>
          <a:p>
            <a:r>
              <a:rPr lang="en-US" dirty="0" smtClean="0"/>
              <a:t>There’s only one country string value</a:t>
            </a:r>
          </a:p>
          <a:p>
            <a:pPr lvl="1"/>
            <a:r>
              <a:rPr lang="en-US" dirty="0" smtClean="0"/>
              <a:t>It can name only one Table</a:t>
            </a:r>
          </a:p>
          <a:p>
            <a:pPr lvl="1"/>
            <a:r>
              <a:rPr lang="en-US" dirty="0" smtClean="0"/>
              <a:t>What if there are two tables in use?</a:t>
            </a:r>
          </a:p>
          <a:p>
            <a:pPr lvl="2"/>
            <a:r>
              <a:rPr lang="en-US" dirty="0" smtClean="0"/>
              <a:t>E.g. an old table for backwards compatibility, plus the newer global table</a:t>
            </a:r>
          </a:p>
          <a:p>
            <a:pPr lvl="2"/>
            <a:r>
              <a:rPr lang="en-US" dirty="0" smtClean="0"/>
              <a:t>The example states that both E1 and E4 tables are in use, but only E4 (the new global table) is explicitly called out, because there’s only room for one table to be called out in the Country String</a:t>
            </a:r>
          </a:p>
          <a:p>
            <a:pPr lvl="3"/>
            <a:r>
              <a:rPr lang="en-US" dirty="0" smtClean="0"/>
              <a:t>And that is used for E4 == Global</a:t>
            </a:r>
          </a:p>
          <a:p>
            <a:pPr lvl="3"/>
            <a:r>
              <a:rPr lang="en-US" dirty="0" smtClean="0"/>
              <a:t>This means that because the country is US, E1 is implied, per the example</a:t>
            </a:r>
          </a:p>
          <a:p>
            <a:pPr lvl="2"/>
            <a:r>
              <a:rPr lang="en-US" dirty="0" smtClean="0"/>
              <a:t>But what if the country is not US, CN, JP or in the EU?</a:t>
            </a:r>
          </a:p>
          <a:p>
            <a:pPr lvl="3"/>
            <a:r>
              <a:rPr lang="en-US" dirty="0" smtClean="0"/>
              <a:t>What is the implied table in use? Or is there none?</a:t>
            </a:r>
          </a:p>
          <a:p>
            <a:pPr lvl="3"/>
            <a:r>
              <a:rPr lang="en-US" dirty="0" smtClean="0"/>
              <a:t>E.g. does CA use the US E1 table? Is there a mapping? Should we define a mapping? Can CA only specify the global table?</a:t>
            </a:r>
          </a:p>
        </p:txBody>
      </p:sp>
      <p:sp>
        <p:nvSpPr>
          <p:cNvPr id="4" name="Date Placeholder 3"/>
          <p:cNvSpPr>
            <a:spLocks noGrp="1"/>
          </p:cNvSpPr>
          <p:nvPr>
            <p:ph type="dt" sz="half" idx="10"/>
          </p:nvPr>
        </p:nvSpPr>
        <p:spPr/>
        <p:txBody>
          <a:bodyPr/>
          <a:lstStyle/>
          <a:p>
            <a:pPr>
              <a:defRPr/>
            </a:pPr>
            <a:r>
              <a:rPr lang="en-US" smtClean="0"/>
              <a:t>May 2020</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129207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a:t>
            </a:r>
            <a:r>
              <a:rPr lang="en-US" dirty="0"/>
              <a:t>Information </a:t>
            </a:r>
            <a:r>
              <a:rPr lang="en-US" dirty="0" smtClean="0"/>
              <a:t>Missing?</a:t>
            </a:r>
            <a:endParaRPr lang="en-US" dirty="0"/>
          </a:p>
        </p:txBody>
      </p:sp>
      <p:sp>
        <p:nvSpPr>
          <p:cNvPr id="3" name="Content Placeholder 2"/>
          <p:cNvSpPr>
            <a:spLocks noGrp="1"/>
          </p:cNvSpPr>
          <p:nvPr>
            <p:ph idx="1"/>
          </p:nvPr>
        </p:nvSpPr>
        <p:spPr/>
        <p:txBody>
          <a:bodyPr/>
          <a:lstStyle/>
          <a:p>
            <a:r>
              <a:rPr lang="en-US" dirty="0" smtClean="0"/>
              <a:t>Maybe the correct interpretation is:</a:t>
            </a:r>
          </a:p>
          <a:p>
            <a:pPr lvl="1"/>
            <a:r>
              <a:rPr lang="en-US" dirty="0" smtClean="0"/>
              <a:t>If there is no table listed for a country or region in Annex E, then a table must be named in the Country String:</a:t>
            </a:r>
          </a:p>
          <a:p>
            <a:pPr lvl="2"/>
            <a:r>
              <a:rPr lang="en-US" dirty="0" smtClean="0"/>
              <a:t>Any one of the tables for: US, JP, CN, EU or Global</a:t>
            </a:r>
          </a:p>
          <a:p>
            <a:pPr lvl="1"/>
            <a:r>
              <a:rPr lang="en-US" dirty="0" smtClean="0"/>
              <a:t>If there is a table for a country (US, JP, CN, EU member) then that table is implicitly included if another table is listed</a:t>
            </a:r>
          </a:p>
          <a:p>
            <a:pPr lvl="2"/>
            <a:r>
              <a:rPr lang="en-US" dirty="0" smtClean="0"/>
              <a:t>If the table index is the matching E1, E2, </a:t>
            </a:r>
            <a:r>
              <a:rPr lang="en-US" dirty="0" err="1" smtClean="0"/>
              <a:t>etc</a:t>
            </a:r>
            <a:r>
              <a:rPr lang="en-US" dirty="0" smtClean="0"/>
              <a:t>, then there is only one table in use</a:t>
            </a:r>
          </a:p>
          <a:p>
            <a:pPr lvl="3"/>
            <a:r>
              <a:rPr lang="en-US" dirty="0" smtClean="0"/>
              <a:t>I.e. The Global table is not in use</a:t>
            </a:r>
          </a:p>
          <a:p>
            <a:pPr lvl="2"/>
            <a:r>
              <a:rPr lang="en-US" dirty="0" smtClean="0"/>
              <a:t>If the table index is E4, then the global table is in use, plus the implicit matching country (or region) table</a:t>
            </a:r>
          </a:p>
          <a:p>
            <a:pPr lvl="1"/>
            <a:r>
              <a:rPr lang="en-US" b="1" i="1" dirty="0" smtClean="0"/>
              <a:t>Countries not US, JP, CN, EU </a:t>
            </a:r>
            <a:r>
              <a:rPr lang="en-US" b="1" i="1" dirty="0" smtClean="0">
                <a:solidFill>
                  <a:srgbClr val="C00000"/>
                </a:solidFill>
              </a:rPr>
              <a:t>cannot use two tables</a:t>
            </a:r>
          </a:p>
          <a:p>
            <a:pPr lvl="2"/>
            <a:r>
              <a:rPr lang="en-US" dirty="0" smtClean="0"/>
              <a:t>E.g. CA can use either E1 or E4, but not both</a:t>
            </a:r>
            <a:endParaRPr lang="en-US" dirty="0"/>
          </a:p>
        </p:txBody>
      </p:sp>
      <p:sp>
        <p:nvSpPr>
          <p:cNvPr id="4" name="Date Placeholder 3"/>
          <p:cNvSpPr>
            <a:spLocks noGrp="1"/>
          </p:cNvSpPr>
          <p:nvPr>
            <p:ph type="dt" sz="half" idx="10"/>
          </p:nvPr>
        </p:nvSpPr>
        <p:spPr/>
        <p:txBody>
          <a:bodyPr/>
          <a:lstStyle/>
          <a:p>
            <a:pPr>
              <a:defRPr/>
            </a:pPr>
            <a:r>
              <a:rPr lang="en-US" smtClean="0"/>
              <a:t>May 2020</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617263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Make E4 Implicit?</a:t>
            </a:r>
            <a:endParaRPr lang="en-US" dirty="0"/>
          </a:p>
        </p:txBody>
      </p:sp>
      <p:sp>
        <p:nvSpPr>
          <p:cNvPr id="3" name="Content Placeholder 2"/>
          <p:cNvSpPr>
            <a:spLocks noGrp="1"/>
          </p:cNvSpPr>
          <p:nvPr>
            <p:ph idx="1"/>
          </p:nvPr>
        </p:nvSpPr>
        <p:spPr/>
        <p:txBody>
          <a:bodyPr/>
          <a:lstStyle/>
          <a:p>
            <a:r>
              <a:rPr lang="en-US" dirty="0" smtClean="0"/>
              <a:t>Is there some other way to determine that a STA or BSS supports the global table?</a:t>
            </a:r>
          </a:p>
          <a:p>
            <a:pPr lvl="1"/>
            <a:r>
              <a:rPr lang="en-US" dirty="0" smtClean="0"/>
              <a:t>E.g. inferred through the observation of some other element or parameter value?</a:t>
            </a:r>
          </a:p>
          <a:p>
            <a:r>
              <a:rPr lang="en-US" dirty="0" smtClean="0"/>
              <a:t>If so, then</a:t>
            </a:r>
          </a:p>
          <a:p>
            <a:pPr lvl="1"/>
            <a:r>
              <a:rPr lang="en-US" dirty="0" smtClean="0"/>
              <a:t>Wouldn’t </a:t>
            </a:r>
            <a:r>
              <a:rPr lang="en-US" dirty="0"/>
              <a:t>it be better to leave E4 as implicit and explicitly name the non-global table in use?</a:t>
            </a:r>
          </a:p>
          <a:p>
            <a:pPr lvl="1"/>
            <a:r>
              <a:rPr lang="en-US" dirty="0"/>
              <a:t>Would that be backwards incompatible</a:t>
            </a:r>
            <a:r>
              <a:rPr lang="en-US" dirty="0" smtClean="0"/>
              <a:t>?</a:t>
            </a:r>
          </a:p>
          <a:p>
            <a:pPr lvl="1"/>
            <a:endParaRPr lang="en-US" dirty="0"/>
          </a:p>
          <a:p>
            <a:r>
              <a:rPr lang="en-US" dirty="0" smtClean="0"/>
              <a:t>What about EU membership changes?</a:t>
            </a:r>
          </a:p>
          <a:p>
            <a:pPr lvl="1"/>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2020</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2935990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For The Example</a:t>
            </a:r>
            <a:endParaRPr lang="en-US" dirty="0"/>
          </a:p>
        </p:txBody>
      </p:sp>
      <p:sp>
        <p:nvSpPr>
          <p:cNvPr id="3" name="Content Placeholder 2"/>
          <p:cNvSpPr>
            <a:spLocks noGrp="1"/>
          </p:cNvSpPr>
          <p:nvPr>
            <p:ph idx="1"/>
          </p:nvPr>
        </p:nvSpPr>
        <p:spPr/>
        <p:txBody>
          <a:bodyPr/>
          <a:lstStyle/>
          <a:p>
            <a:pPr lvl="1"/>
            <a:r>
              <a:rPr lang="en-US" b="0" dirty="0" smtClean="0"/>
              <a:t>10.22.3 Operation with operating classes</a:t>
            </a:r>
          </a:p>
          <a:p>
            <a:pPr lvl="1"/>
            <a:r>
              <a:rPr lang="en-US" b="0" dirty="0" smtClean="0"/>
              <a:t>When </a:t>
            </a:r>
            <a:r>
              <a:rPr lang="en-US" b="0" dirty="0"/>
              <a:t>dot11OperatingClassesRequired is true and the STA supports one or more global </a:t>
            </a:r>
            <a:r>
              <a:rPr lang="en-US" b="0" dirty="0" smtClean="0"/>
              <a:t>operating classes</a:t>
            </a:r>
            <a:r>
              <a:rPr lang="en-US" b="0" dirty="0"/>
              <a:t>, or where global operating classes domain information is present in a STA, the STA </a:t>
            </a:r>
            <a:r>
              <a:rPr lang="en-US" b="0" dirty="0" smtClean="0"/>
              <a:t>shall indicate </a:t>
            </a:r>
            <a:r>
              <a:rPr lang="en-US" b="0" dirty="0"/>
              <a:t>current operating class information in the Country element and Supported </a:t>
            </a:r>
            <a:r>
              <a:rPr lang="en-US" b="0" dirty="0" smtClean="0"/>
              <a:t>Operating Classes </a:t>
            </a:r>
            <a:r>
              <a:rPr lang="en-US" b="0" dirty="0"/>
              <a:t>element </a:t>
            </a:r>
            <a:r>
              <a:rPr lang="en-US" b="0" dirty="0">
                <a:solidFill>
                  <a:srgbClr val="C00000"/>
                </a:solidFill>
              </a:rPr>
              <a:t>using the country string for the global operating classes</a:t>
            </a:r>
            <a:r>
              <a:rPr lang="en-US" b="0" dirty="0"/>
              <a:t>, except that a VHT </a:t>
            </a:r>
            <a:r>
              <a:rPr lang="en-US" b="0" dirty="0" smtClean="0"/>
              <a:t>STA may </a:t>
            </a:r>
            <a:r>
              <a:rPr lang="en-US" b="0" dirty="0"/>
              <a:t>omit from the Country element any Operating Triplet field for an Operating Class for which </a:t>
            </a:r>
            <a:r>
              <a:rPr lang="en-US" b="0" dirty="0" smtClean="0"/>
              <a:t>the Channel </a:t>
            </a:r>
            <a:r>
              <a:rPr lang="en-US" b="0" dirty="0"/>
              <a:t>spacing (MHz) column indicates 80 MHz or wider and for which the Behavior limits </a:t>
            </a:r>
            <a:r>
              <a:rPr lang="en-US" b="0" dirty="0" smtClean="0"/>
              <a:t>set column </a:t>
            </a:r>
            <a:r>
              <a:rPr lang="en-US" b="0" dirty="0"/>
              <a:t>in the applicable table in Annex E contains only a blank entry or either or both of “80+” </a:t>
            </a:r>
            <a:r>
              <a:rPr lang="en-US" b="0" dirty="0" smtClean="0"/>
              <a:t>and “</a:t>
            </a:r>
            <a:r>
              <a:rPr lang="en-US" b="0" dirty="0" err="1" smtClean="0"/>
              <a:t>UseEirpForVHTTxPowEnv</a:t>
            </a:r>
            <a:r>
              <a:rPr lang="en-US" b="0" dirty="0"/>
              <a:t>.”</a:t>
            </a:r>
            <a:endParaRPr lang="en-US" dirty="0"/>
          </a:p>
        </p:txBody>
      </p:sp>
      <p:sp>
        <p:nvSpPr>
          <p:cNvPr id="4" name="Date Placeholder 3"/>
          <p:cNvSpPr>
            <a:spLocks noGrp="1"/>
          </p:cNvSpPr>
          <p:nvPr>
            <p:ph type="dt" sz="half" idx="10"/>
          </p:nvPr>
        </p:nvSpPr>
        <p:spPr/>
        <p:txBody>
          <a:bodyPr/>
          <a:lstStyle/>
          <a:p>
            <a:pPr>
              <a:defRPr/>
            </a:pPr>
            <a:r>
              <a:rPr lang="en-US" smtClean="0"/>
              <a:t>May 2020</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221349930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317138</TotalTime>
  <Words>1239</Words>
  <Application>Microsoft Office PowerPoint</Application>
  <PresentationFormat>On-screen Show (4:3)</PresentationFormat>
  <Paragraphs>146</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802-11-Submission</vt:lpstr>
      <vt:lpstr>Operating Class China Table Numbering</vt:lpstr>
      <vt:lpstr>Abstract</vt:lpstr>
      <vt:lpstr>Where Is The Table Encoded?</vt:lpstr>
      <vt:lpstr>dot11CountryString</vt:lpstr>
      <vt:lpstr>Example From Annex E</vt:lpstr>
      <vt:lpstr>Is The Example Correct?</vt:lpstr>
      <vt:lpstr>Is Information Missing?</vt:lpstr>
      <vt:lpstr>Make E4 Implicit?</vt:lpstr>
      <vt:lpstr>Support For The Example</vt:lpstr>
      <vt:lpstr>Oh Yes, How About A CID: 4765</vt:lpstr>
      <vt:lpstr>Proposed Changes</vt:lpstr>
      <vt:lpstr>Straw poll #1</vt:lpstr>
      <vt:lpstr>References</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 Ch 167 169 173</dc:title>
  <dc:creator>Matthew Fischer</dc:creator>
  <cp:keywords>November 2019</cp:keywords>
  <cp:lastModifiedBy>Matthew Fischer</cp:lastModifiedBy>
  <cp:revision>1066</cp:revision>
  <cp:lastPrinted>1998-02-10T13:28:06Z</cp:lastPrinted>
  <dcterms:created xsi:type="dcterms:W3CDTF">2007-05-21T21:00:37Z</dcterms:created>
  <dcterms:modified xsi:type="dcterms:W3CDTF">2020-04-08T23:26:24Z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-2101675179</vt:i4>
  </property>
  <property fmtid="{D5CDD505-2E9C-101B-9397-08002B2CF9AE}" pid="3" name="_NewReviewCycle">
    <vt:lpwstr/>
  </property>
  <property fmtid="{D5CDD505-2E9C-101B-9397-08002B2CF9AE}" pid="4" name="_EmailSubject">
    <vt:lpwstr>Tuesday meeting</vt:lpwstr>
  </property>
  <property fmtid="{D5CDD505-2E9C-101B-9397-08002B2CF9AE}" pid="5" name="_AuthorEmail">
    <vt:lpwstr>vinko.erceg@broadcom.com</vt:lpwstr>
  </property>
  <property fmtid="{D5CDD505-2E9C-101B-9397-08002B2CF9AE}" pid="6" name="_AuthorEmailDisplayName">
    <vt:lpwstr>Vinko Erceg</vt:lpwstr>
  </property>
  <property fmtid="{D5CDD505-2E9C-101B-9397-08002B2CF9AE}" pid="7" name="_PreviousAdHocReviewCycleID">
    <vt:i4>1073190392</vt:i4>
  </property>
</Properties>
</file>