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331" r:id="rId2"/>
    <p:sldId id="700" r:id="rId3"/>
    <p:sldId id="705" r:id="rId4"/>
    <p:sldId id="706" r:id="rId5"/>
    <p:sldId id="355" r:id="rId6"/>
    <p:sldId id="707" r:id="rId7"/>
    <p:sldId id="703" r:id="rId8"/>
    <p:sldId id="708" r:id="rId9"/>
    <p:sldId id="346" r:id="rId10"/>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40" autoAdjust="0"/>
    <p:restoredTop sz="88960" autoAdjust="0"/>
  </p:normalViewPr>
  <p:slideViewPr>
    <p:cSldViewPr>
      <p:cViewPr varScale="1">
        <p:scale>
          <a:sx n="111" d="100"/>
          <a:sy n="111" d="100"/>
        </p:scale>
        <p:origin x="2323" y="7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802.11-20/0596r0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April 2020</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Cheng Chen (Intel)</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802.11-20/0596r0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April 2020</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Cheng Chen (Intel)</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April 2020</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802.11-20/0596r0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Cheng Chen (Intel)</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802.11-20/0596r0</a:t>
            </a:r>
          </a:p>
        </p:txBody>
      </p:sp>
      <p:sp>
        <p:nvSpPr>
          <p:cNvPr id="5" name="Date Placeholder 4"/>
          <p:cNvSpPr>
            <a:spLocks noGrp="1"/>
          </p:cNvSpPr>
          <p:nvPr>
            <p:ph type="dt" idx="1"/>
          </p:nvPr>
        </p:nvSpPr>
        <p:spPr/>
        <p:txBody>
          <a:bodyPr/>
          <a:lstStyle/>
          <a:p>
            <a:pPr>
              <a:defRPr/>
            </a:pPr>
            <a:r>
              <a:rPr lang="en-US" altLang="en-US"/>
              <a:t>April 2020</a:t>
            </a:r>
            <a:endParaRPr lang="en-GB" altLang="en-US"/>
          </a:p>
        </p:txBody>
      </p:sp>
      <p:sp>
        <p:nvSpPr>
          <p:cNvPr id="6" name="Footer Placeholder 5"/>
          <p:cNvSpPr>
            <a:spLocks noGrp="1"/>
          </p:cNvSpPr>
          <p:nvPr>
            <p:ph type="ftr" sz="quarter" idx="4"/>
          </p:nvPr>
        </p:nvSpPr>
        <p:spPr/>
        <p:txBody>
          <a:bodyPr/>
          <a:lstStyle/>
          <a:p>
            <a:pPr lvl="4">
              <a:defRPr/>
            </a:pPr>
            <a:r>
              <a:rPr lang="en-GB"/>
              <a:t>Cheng Chen (Intel)</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7</a:t>
            </a:fld>
            <a:endParaRPr lang="en-GB" altLang="en-US"/>
          </a:p>
        </p:txBody>
      </p:sp>
    </p:spTree>
    <p:extLst>
      <p:ext uri="{BB962C8B-B14F-4D97-AF65-F5344CB8AC3E}">
        <p14:creationId xmlns:p14="http://schemas.microsoft.com/office/powerpoint/2010/main" val="3051252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802.11-20/0596r0</a:t>
            </a:r>
          </a:p>
        </p:txBody>
      </p:sp>
      <p:sp>
        <p:nvSpPr>
          <p:cNvPr id="5" name="Date Placeholder 4"/>
          <p:cNvSpPr>
            <a:spLocks noGrp="1"/>
          </p:cNvSpPr>
          <p:nvPr>
            <p:ph type="dt" idx="1"/>
          </p:nvPr>
        </p:nvSpPr>
        <p:spPr/>
        <p:txBody>
          <a:bodyPr/>
          <a:lstStyle/>
          <a:p>
            <a:pPr>
              <a:defRPr/>
            </a:pPr>
            <a:r>
              <a:rPr lang="en-US" altLang="en-US"/>
              <a:t>April 2020</a:t>
            </a:r>
            <a:endParaRPr lang="en-GB" altLang="en-US"/>
          </a:p>
        </p:txBody>
      </p:sp>
      <p:sp>
        <p:nvSpPr>
          <p:cNvPr id="6" name="Footer Placeholder 5"/>
          <p:cNvSpPr>
            <a:spLocks noGrp="1"/>
          </p:cNvSpPr>
          <p:nvPr>
            <p:ph type="ftr" sz="quarter" idx="4"/>
          </p:nvPr>
        </p:nvSpPr>
        <p:spPr/>
        <p:txBody>
          <a:bodyPr/>
          <a:lstStyle/>
          <a:p>
            <a:pPr lvl="4">
              <a:defRPr/>
            </a:pPr>
            <a:r>
              <a:rPr lang="en-GB"/>
              <a:t>Cheng Chen (Intel)</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8</a:t>
            </a:fld>
            <a:endParaRPr lang="en-GB" altLang="en-US"/>
          </a:p>
        </p:txBody>
      </p:sp>
    </p:spTree>
    <p:extLst>
      <p:ext uri="{BB962C8B-B14F-4D97-AF65-F5344CB8AC3E}">
        <p14:creationId xmlns:p14="http://schemas.microsoft.com/office/powerpoint/2010/main" val="160804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045158" cy="276999"/>
          </a:xfrm>
        </p:spPr>
        <p:txBody>
          <a:bodyPr/>
          <a:lstStyle>
            <a:lvl1pPr>
              <a:defRPr/>
            </a:lvl1pPr>
          </a:lstStyle>
          <a:p>
            <a:pPr>
              <a:defRPr/>
            </a:pPr>
            <a:r>
              <a:rPr lang="en-US" altLang="zh-CN"/>
              <a:t>April 2020</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a:t>Cheng Chen, Intel</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4/10/2020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045158" cy="276999"/>
          </a:xfrm>
        </p:spPr>
        <p:txBody>
          <a:bodyPr/>
          <a:lstStyle>
            <a:lvl1pPr>
              <a:defRPr/>
            </a:lvl1pPr>
          </a:lstStyle>
          <a:p>
            <a:pPr>
              <a:defRPr/>
            </a:pPr>
            <a:r>
              <a:rPr lang="en-US" altLang="zh-CN"/>
              <a:t>April 2020</a:t>
            </a:r>
            <a:endParaRPr lang="en-US" altLang="zh-CN"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a:t>Cheng Chen, Intel</a:t>
            </a:r>
            <a:endParaRPr lang="en-GB" dirty="0"/>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a:t>April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Cheng Chen, Intel</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802.11-20/0596r0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US" altLang="zh-CN" dirty="0"/>
              <a:t>AP candidate set follow up</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2020-04-10</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8" name="Footer Placeholder 3"/>
          <p:cNvSpPr>
            <a:spLocks noGrp="1"/>
          </p:cNvSpPr>
          <p:nvPr>
            <p:ph type="ftr" sz="quarter" idx="11"/>
          </p:nvPr>
        </p:nvSpPr>
        <p:spPr>
          <a:xfrm>
            <a:off x="8543860" y="6475413"/>
            <a:ext cx="65" cy="184666"/>
          </a:xfrm>
        </p:spPr>
        <p:txBody>
          <a:bodyPr/>
          <a:lstStyle/>
          <a:p>
            <a:pPr>
              <a:defRPr/>
            </a:pPr>
            <a:r>
              <a:rPr lang="en-GB"/>
              <a:t>Cheng Chen, Intel</a:t>
            </a:r>
            <a:endParaRPr lang="en-GB" dirty="0"/>
          </a:p>
        </p:txBody>
      </p:sp>
      <p:sp>
        <p:nvSpPr>
          <p:cNvPr id="2" name="Date Placeholder 1">
            <a:extLst>
              <a:ext uri="{FF2B5EF4-FFF2-40B4-BE49-F238E27FC236}">
                <a16:creationId xmlns:a16="http://schemas.microsoft.com/office/drawing/2014/main" id="{87D8F058-CEC8-4916-8971-BDA58064154F}"/>
              </a:ext>
            </a:extLst>
          </p:cNvPr>
          <p:cNvSpPr>
            <a:spLocks noGrp="1"/>
          </p:cNvSpPr>
          <p:nvPr>
            <p:ph type="dt" sz="half" idx="10"/>
          </p:nvPr>
        </p:nvSpPr>
        <p:spPr/>
        <p:txBody>
          <a:bodyPr/>
          <a:lstStyle/>
          <a:p>
            <a:pPr>
              <a:defRPr/>
            </a:pPr>
            <a:r>
              <a:rPr lang="en-US" altLang="zh-CN"/>
              <a:t>April 2020</a:t>
            </a:r>
            <a:endParaRPr lang="en-US" altLang="zh-CN" dirty="0"/>
          </a:p>
        </p:txBody>
      </p:sp>
      <p:graphicFrame>
        <p:nvGraphicFramePr>
          <p:cNvPr id="9" name="Table 8">
            <a:extLst>
              <a:ext uri="{FF2B5EF4-FFF2-40B4-BE49-F238E27FC236}">
                <a16:creationId xmlns:a16="http://schemas.microsoft.com/office/drawing/2014/main" id="{AD0CABEE-34EC-4CC0-ADE2-E78A81E3D83A}"/>
              </a:ext>
            </a:extLst>
          </p:cNvPr>
          <p:cNvGraphicFramePr>
            <a:graphicFrameLocks noGrp="1"/>
          </p:cNvGraphicFramePr>
          <p:nvPr>
            <p:extLst>
              <p:ext uri="{D42A27DB-BD31-4B8C-83A1-F6EECF244321}">
                <p14:modId xmlns:p14="http://schemas.microsoft.com/office/powerpoint/2010/main" val="2530931404"/>
              </p:ext>
            </p:extLst>
          </p:nvPr>
        </p:nvGraphicFramePr>
        <p:xfrm>
          <a:off x="685796" y="3098680"/>
          <a:ext cx="7772402" cy="2058513"/>
        </p:xfrm>
        <a:graphic>
          <a:graphicData uri="http://schemas.openxmlformats.org/drawingml/2006/table">
            <a:tbl>
              <a:tblPr firstRow="1" bandRow="1">
                <a:tableStyleId>{21E4AEA4-8DFA-4A89-87EB-49C32662AFE0}</a:tableStyleId>
              </a:tblPr>
              <a:tblGrid>
                <a:gridCol w="1522429">
                  <a:extLst>
                    <a:ext uri="{9D8B030D-6E8A-4147-A177-3AD203B41FA5}">
                      <a16:colId xmlns:a16="http://schemas.microsoft.com/office/drawing/2014/main" val="20000"/>
                    </a:ext>
                  </a:extLst>
                </a:gridCol>
                <a:gridCol w="1041662">
                  <a:extLst>
                    <a:ext uri="{9D8B030D-6E8A-4147-A177-3AD203B41FA5}">
                      <a16:colId xmlns:a16="http://schemas.microsoft.com/office/drawing/2014/main" val="20001"/>
                    </a:ext>
                  </a:extLst>
                </a:gridCol>
                <a:gridCol w="2163452">
                  <a:extLst>
                    <a:ext uri="{9D8B030D-6E8A-4147-A177-3AD203B41FA5}">
                      <a16:colId xmlns:a16="http://schemas.microsoft.com/office/drawing/2014/main" val="20002"/>
                    </a:ext>
                  </a:extLst>
                </a:gridCol>
                <a:gridCol w="721151">
                  <a:extLst>
                    <a:ext uri="{9D8B030D-6E8A-4147-A177-3AD203B41FA5}">
                      <a16:colId xmlns:a16="http://schemas.microsoft.com/office/drawing/2014/main" val="20003"/>
                    </a:ext>
                  </a:extLst>
                </a:gridCol>
                <a:gridCol w="2323708">
                  <a:extLst>
                    <a:ext uri="{9D8B030D-6E8A-4147-A177-3AD203B41FA5}">
                      <a16:colId xmlns:a16="http://schemas.microsoft.com/office/drawing/2014/main" val="20004"/>
                    </a:ext>
                  </a:extLst>
                </a:gridCol>
              </a:tblGrid>
              <a:tr h="730118">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77407">
                <a:tc>
                  <a:txBody>
                    <a:bodyPr/>
                    <a:lstStyle/>
                    <a:p>
                      <a:pPr algn="ctr"/>
                      <a:r>
                        <a:rPr lang="en-US" sz="1100" dirty="0"/>
                        <a:t>Cheng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endParaRPr lang="en-US" sz="1100" dirty="0"/>
                    </a:p>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cheng.chen@intel.com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254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Po-kai</a:t>
                      </a:r>
                      <a:r>
                        <a:rPr lang="en-US" sz="1100" baseline="0" dirty="0"/>
                        <a:t> Huang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po-kai.huang@intel.com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254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laurent.cariou@intel.com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A671C-7EED-4684-932C-6841817EDEB6}"/>
              </a:ext>
            </a:extLst>
          </p:cNvPr>
          <p:cNvSpPr>
            <a:spLocks noGrp="1"/>
          </p:cNvSpPr>
          <p:nvPr>
            <p:ph type="title"/>
          </p:nvPr>
        </p:nvSpPr>
        <p:spPr/>
        <p:txBody>
          <a:bodyPr/>
          <a:lstStyle/>
          <a:p>
            <a:r>
              <a:rPr lang="en-US" dirty="0"/>
              <a:t>Motivation</a:t>
            </a:r>
          </a:p>
        </p:txBody>
      </p:sp>
      <p:sp>
        <p:nvSpPr>
          <p:cNvPr id="3" name="Content Placeholder 2">
            <a:extLst>
              <a:ext uri="{FF2B5EF4-FFF2-40B4-BE49-F238E27FC236}">
                <a16:creationId xmlns:a16="http://schemas.microsoft.com/office/drawing/2014/main" id="{F5CB1084-DCA4-4A25-BAEB-66BB84C748BE}"/>
              </a:ext>
            </a:extLst>
          </p:cNvPr>
          <p:cNvSpPr>
            <a:spLocks noGrp="1"/>
          </p:cNvSpPr>
          <p:nvPr>
            <p:ph idx="1"/>
          </p:nvPr>
        </p:nvSpPr>
        <p:spPr/>
        <p:txBody>
          <a:bodyPr/>
          <a:lstStyle/>
          <a:p>
            <a:r>
              <a:rPr lang="en-US" sz="1800" dirty="0"/>
              <a:t>We have the following concept of AP candidate set introduced in 11be SFD [1]:</a:t>
            </a:r>
          </a:p>
          <a:p>
            <a:pPr lvl="1"/>
            <a:r>
              <a:rPr lang="en-GB" sz="1600" dirty="0"/>
              <a:t>11be shall define a mechanism to determine whether an AP is part of an AP candidate set and can participate as a shared AP in coordinated AP transmission initiated by a sharing AP.</a:t>
            </a:r>
            <a:endParaRPr lang="en-US" sz="1600" dirty="0"/>
          </a:p>
          <a:p>
            <a:r>
              <a:rPr lang="en-US" sz="1800" dirty="0"/>
              <a:t>Some SPs are also referring to AP candidate set, for example [2]</a:t>
            </a:r>
          </a:p>
          <a:p>
            <a:pPr lvl="1"/>
            <a:r>
              <a:rPr lang="en-US" sz="1600" dirty="0"/>
              <a:t>In all modes of operation wherein an AP shares its frequency/time resource of an obtained TXOP with a set of APs,</a:t>
            </a:r>
          </a:p>
          <a:p>
            <a:pPr lvl="2"/>
            <a:r>
              <a:rPr lang="en-US" sz="1400" dirty="0"/>
              <a:t>Define a mechanism for the sharing AP to optionally solicit feedback from one or more APs from the AP candidate set to learn the resource needs and the intend to participate in a coordinated AP transmission.</a:t>
            </a:r>
          </a:p>
          <a:p>
            <a:r>
              <a:rPr lang="en-US" sz="1800" dirty="0"/>
              <a:t>Some members indicated there is confusion in the definition of AP candidate set.</a:t>
            </a:r>
          </a:p>
          <a:p>
            <a:r>
              <a:rPr lang="en-US" sz="1800" dirty="0"/>
              <a:t>This contribution clarifies the concept of AP candidate set and proposes a clear definition for it.</a:t>
            </a:r>
          </a:p>
        </p:txBody>
      </p:sp>
      <p:sp>
        <p:nvSpPr>
          <p:cNvPr id="4" name="Footer Placeholder 3">
            <a:extLst>
              <a:ext uri="{FF2B5EF4-FFF2-40B4-BE49-F238E27FC236}">
                <a16:creationId xmlns:a16="http://schemas.microsoft.com/office/drawing/2014/main" id="{B195288E-8C81-42D8-BAB9-6EFDC4AB80F3}"/>
              </a:ext>
            </a:extLst>
          </p:cNvPr>
          <p:cNvSpPr>
            <a:spLocks noGrp="1"/>
          </p:cNvSpPr>
          <p:nvPr>
            <p:ph type="ftr" sz="quarter" idx="11"/>
          </p:nvPr>
        </p:nvSpPr>
        <p:spPr/>
        <p:txBody>
          <a:bodyPr/>
          <a:lstStyle/>
          <a:p>
            <a:pPr>
              <a:defRPr/>
            </a:pPr>
            <a:r>
              <a:rPr lang="en-GB"/>
              <a:t>Cheng Chen, Intel</a:t>
            </a:r>
            <a:endParaRPr lang="en-GB" dirty="0"/>
          </a:p>
        </p:txBody>
      </p:sp>
      <p:sp>
        <p:nvSpPr>
          <p:cNvPr id="5" name="Slide Number Placeholder 4">
            <a:extLst>
              <a:ext uri="{FF2B5EF4-FFF2-40B4-BE49-F238E27FC236}">
                <a16:creationId xmlns:a16="http://schemas.microsoft.com/office/drawing/2014/main" id="{86A6E1F5-0A26-45CC-8DD4-E869AEC6034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6" name="Date Placeholder 5">
            <a:extLst>
              <a:ext uri="{FF2B5EF4-FFF2-40B4-BE49-F238E27FC236}">
                <a16:creationId xmlns:a16="http://schemas.microsoft.com/office/drawing/2014/main" id="{0C302C43-568C-418B-AC34-D867CCE6B286}"/>
              </a:ext>
            </a:extLst>
          </p:cNvPr>
          <p:cNvSpPr>
            <a:spLocks noGrp="1"/>
          </p:cNvSpPr>
          <p:nvPr>
            <p:ph type="dt" sz="half" idx="10"/>
          </p:nvPr>
        </p:nvSpPr>
        <p:spPr/>
        <p:txBody>
          <a:bodyPr/>
          <a:lstStyle/>
          <a:p>
            <a:pPr>
              <a:defRPr/>
            </a:pPr>
            <a:r>
              <a:rPr lang="en-US" altLang="zh-CN"/>
              <a:t>April 2020</a:t>
            </a:r>
            <a:endParaRPr lang="en-US" altLang="zh-CN" dirty="0"/>
          </a:p>
        </p:txBody>
      </p:sp>
    </p:spTree>
    <p:extLst>
      <p:ext uri="{BB962C8B-B14F-4D97-AF65-F5344CB8AC3E}">
        <p14:creationId xmlns:p14="http://schemas.microsoft.com/office/powerpoint/2010/main" val="2050652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19B67-E1CE-4861-B634-DF23E107A36B}"/>
              </a:ext>
            </a:extLst>
          </p:cNvPr>
          <p:cNvSpPr>
            <a:spLocks noGrp="1"/>
          </p:cNvSpPr>
          <p:nvPr>
            <p:ph type="title"/>
          </p:nvPr>
        </p:nvSpPr>
        <p:spPr/>
        <p:txBody>
          <a:bodyPr/>
          <a:lstStyle/>
          <a:p>
            <a:r>
              <a:rPr lang="en-US" dirty="0"/>
              <a:t>AP candidate set</a:t>
            </a:r>
          </a:p>
        </p:txBody>
      </p:sp>
      <p:sp>
        <p:nvSpPr>
          <p:cNvPr id="3" name="Content Placeholder 2">
            <a:extLst>
              <a:ext uri="{FF2B5EF4-FFF2-40B4-BE49-F238E27FC236}">
                <a16:creationId xmlns:a16="http://schemas.microsoft.com/office/drawing/2014/main" id="{9E6AC8DD-2781-44F6-9FC0-6B7D8DFBA2D7}"/>
              </a:ext>
            </a:extLst>
          </p:cNvPr>
          <p:cNvSpPr>
            <a:spLocks noGrp="1"/>
          </p:cNvSpPr>
          <p:nvPr>
            <p:ph idx="1"/>
          </p:nvPr>
        </p:nvSpPr>
        <p:spPr/>
        <p:txBody>
          <a:bodyPr/>
          <a:lstStyle/>
          <a:p>
            <a:r>
              <a:rPr lang="en-US" sz="1800" dirty="0"/>
              <a:t>The primary motivation to introduce an “AP candidate” set is to clearly define the trusted boundary of coordinated AP operations in the management domain [3][4].</a:t>
            </a:r>
          </a:p>
          <a:p>
            <a:pPr lvl="1"/>
            <a:r>
              <a:rPr lang="en-US" sz="1400" dirty="0"/>
              <a:t>To create a trusted region: Only APs in the same “AP candidate” set can initiate or participate in coordinated Multi-AP transmissions.</a:t>
            </a:r>
          </a:p>
          <a:p>
            <a:pPr lvl="2"/>
            <a:r>
              <a:rPr lang="en-US" sz="1200" dirty="0"/>
              <a:t>For example, the APs in my own house are in a same AP candidate set, but the APs in my neighbor’s house may not be in the same AP candidate set. </a:t>
            </a:r>
          </a:p>
          <a:p>
            <a:pPr lvl="2"/>
            <a:r>
              <a:rPr lang="en-US" sz="1200" dirty="0"/>
              <a:t>Prevent the scenarios where any arbitrary AP (which might be an illegitimate rogue AP) can trigger another AP whenever and however it wants.</a:t>
            </a:r>
          </a:p>
          <a:p>
            <a:pPr lvl="2"/>
            <a:r>
              <a:rPr lang="en-US" sz="1200" dirty="0"/>
              <a:t>Similar to the SRG defined in 11ax, i.e., only members of the same SRG can perform OBSS PD-based spatial reuse operations.</a:t>
            </a:r>
          </a:p>
          <a:p>
            <a:pPr lvl="1"/>
            <a:r>
              <a:rPr lang="en-US" sz="1400" dirty="0"/>
              <a:t>Each AP is aware of which “AP candidate set” it belongs to, and all other APs in the same “AP candidate set”.  However, the formation of an “AP candidate set” can be outside of IEEE and be implementation specific.</a:t>
            </a:r>
          </a:p>
          <a:p>
            <a:pPr lvl="2"/>
            <a:r>
              <a:rPr lang="en-US" sz="1200" dirty="0"/>
              <a:t>Again, similar to SRG, where we did not define how to form a SRG in 11ax.</a:t>
            </a:r>
          </a:p>
          <a:p>
            <a:pPr lvl="2"/>
            <a:r>
              <a:rPr lang="en-US" sz="1200" dirty="0"/>
              <a:t>Define a hook in the spec, which gives implementations enough flexibility to decide how to form such a set in real practice.</a:t>
            </a:r>
          </a:p>
          <a:p>
            <a:pPr lvl="1"/>
            <a:r>
              <a:rPr lang="en-US" sz="1400" dirty="0"/>
              <a:t>Therefore, it is not a per-AP “AP candidate set”.</a:t>
            </a:r>
          </a:p>
          <a:p>
            <a:pPr lvl="2"/>
            <a:r>
              <a:rPr lang="en-US" sz="1200" dirty="0"/>
              <a:t>Since the term “AP candidate set” seems to cause confusion, suggest to change it to “Coordinated AP Set”, which we will use in the rest of this presentation.</a:t>
            </a:r>
          </a:p>
        </p:txBody>
      </p:sp>
      <p:sp>
        <p:nvSpPr>
          <p:cNvPr id="4" name="Footer Placeholder 3">
            <a:extLst>
              <a:ext uri="{FF2B5EF4-FFF2-40B4-BE49-F238E27FC236}">
                <a16:creationId xmlns:a16="http://schemas.microsoft.com/office/drawing/2014/main" id="{4327D154-0054-4E6F-86E2-520205BB5DD4}"/>
              </a:ext>
            </a:extLst>
          </p:cNvPr>
          <p:cNvSpPr>
            <a:spLocks noGrp="1"/>
          </p:cNvSpPr>
          <p:nvPr>
            <p:ph type="ftr" sz="quarter" idx="11"/>
          </p:nvPr>
        </p:nvSpPr>
        <p:spPr/>
        <p:txBody>
          <a:bodyPr/>
          <a:lstStyle/>
          <a:p>
            <a:pPr>
              <a:defRPr/>
            </a:pPr>
            <a:r>
              <a:rPr lang="en-GB"/>
              <a:t>Cheng Chen, Intel</a:t>
            </a:r>
            <a:endParaRPr lang="en-GB" dirty="0"/>
          </a:p>
        </p:txBody>
      </p:sp>
      <p:sp>
        <p:nvSpPr>
          <p:cNvPr id="5" name="Slide Number Placeholder 4">
            <a:extLst>
              <a:ext uri="{FF2B5EF4-FFF2-40B4-BE49-F238E27FC236}">
                <a16:creationId xmlns:a16="http://schemas.microsoft.com/office/drawing/2014/main" id="{792E919A-290A-4DD5-9FB6-19DC7A75929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6" name="Date Placeholder 5">
            <a:extLst>
              <a:ext uri="{FF2B5EF4-FFF2-40B4-BE49-F238E27FC236}">
                <a16:creationId xmlns:a16="http://schemas.microsoft.com/office/drawing/2014/main" id="{3E3776FA-3B60-4D17-AEC3-DA73D9C1DE2F}"/>
              </a:ext>
            </a:extLst>
          </p:cNvPr>
          <p:cNvSpPr>
            <a:spLocks noGrp="1"/>
          </p:cNvSpPr>
          <p:nvPr>
            <p:ph type="dt" sz="half" idx="10"/>
          </p:nvPr>
        </p:nvSpPr>
        <p:spPr/>
        <p:txBody>
          <a:bodyPr/>
          <a:lstStyle/>
          <a:p>
            <a:pPr>
              <a:defRPr/>
            </a:pPr>
            <a:r>
              <a:rPr lang="en-US" altLang="zh-CN"/>
              <a:t>April 2020</a:t>
            </a:r>
            <a:endParaRPr lang="en-US" altLang="zh-CN" dirty="0"/>
          </a:p>
        </p:txBody>
      </p:sp>
    </p:spTree>
    <p:extLst>
      <p:ext uri="{BB962C8B-B14F-4D97-AF65-F5344CB8AC3E}">
        <p14:creationId xmlns:p14="http://schemas.microsoft.com/office/powerpoint/2010/main" val="930659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A1BB0-C4D1-42F1-8542-CEA531B98E67}"/>
              </a:ext>
            </a:extLst>
          </p:cNvPr>
          <p:cNvSpPr>
            <a:spLocks noGrp="1"/>
          </p:cNvSpPr>
          <p:nvPr>
            <p:ph type="title"/>
          </p:nvPr>
        </p:nvSpPr>
        <p:spPr/>
        <p:txBody>
          <a:bodyPr/>
          <a:lstStyle/>
          <a:p>
            <a:r>
              <a:rPr lang="en-US" dirty="0"/>
              <a:t>Coordinated AP set &amp; sharing/shared AP</a:t>
            </a:r>
          </a:p>
        </p:txBody>
      </p:sp>
      <p:sp>
        <p:nvSpPr>
          <p:cNvPr id="3" name="Content Placeholder 2">
            <a:extLst>
              <a:ext uri="{FF2B5EF4-FFF2-40B4-BE49-F238E27FC236}">
                <a16:creationId xmlns:a16="http://schemas.microsoft.com/office/drawing/2014/main" id="{2440A96E-811D-4A68-A30F-46BF8F6BD272}"/>
              </a:ext>
            </a:extLst>
          </p:cNvPr>
          <p:cNvSpPr>
            <a:spLocks noGrp="1"/>
          </p:cNvSpPr>
          <p:nvPr>
            <p:ph idx="1"/>
          </p:nvPr>
        </p:nvSpPr>
        <p:spPr/>
        <p:txBody>
          <a:bodyPr/>
          <a:lstStyle/>
          <a:p>
            <a:r>
              <a:rPr lang="en-US" sz="1600" dirty="0"/>
              <a:t>Coordinated AP set is a long-term management domain function which should not change dynamically. In contrast, sharing AP and shared AP are defined in reference to a particular TXOP and may change from TXOP to TXOP.</a:t>
            </a:r>
          </a:p>
          <a:p>
            <a:pPr lvl="1"/>
            <a:r>
              <a:rPr lang="en-GB" sz="1200" dirty="0"/>
              <a:t>Coordinated AP set defines the boundary or superset of coordinated Multi-AP transmissions happened between a sharing AP and shared AP(s). </a:t>
            </a:r>
          </a:p>
          <a:p>
            <a:pPr lvl="1"/>
            <a:r>
              <a:rPr lang="en-GB" sz="1200" dirty="0"/>
              <a:t>An EHT AP which obtains a TXOP and initiates the Multi-AP coordination is the Sharing AP. An EHT AP which is coordinated for the Multi-AP transmission by the Sharing AP is the Shared AP [1].</a:t>
            </a:r>
          </a:p>
          <a:p>
            <a:pPr lvl="1"/>
            <a:endParaRPr lang="en-US" sz="1800" dirty="0"/>
          </a:p>
          <a:p>
            <a:r>
              <a:rPr lang="en-US" sz="1600" dirty="0"/>
              <a:t>Depending on the capabilities and implementation specific configurations, within a Coordinated AP set, multiple APs may be capable of acting as a sharing AP [4].</a:t>
            </a:r>
          </a:p>
          <a:p>
            <a:pPr lvl="1"/>
            <a:r>
              <a:rPr lang="en-US" sz="1200" dirty="0"/>
              <a:t>Once an AP capable of being a sharing AP obtains a TXOP, it can initiate some form of Multi-AP transmission with other APs in the same Coordinated AP Set.</a:t>
            </a:r>
          </a:p>
          <a:p>
            <a:pPr lvl="1"/>
            <a:r>
              <a:rPr lang="en-US" sz="1200" dirty="0"/>
              <a:t>In order to do this, an AP capable of being a sharing AP has to figure out which APs in the same Coordinated AP Set: 1) are within its transmission range and 2) have the corresponding capabilities of Multi-AP modes. This basically involves capabilities learning. </a:t>
            </a:r>
          </a:p>
          <a:p>
            <a:pPr lvl="2"/>
            <a:r>
              <a:rPr lang="en-US" sz="1100" dirty="0"/>
              <a:t>This can be achieved by some information exchange between APs, either through implementation specific methods (for example, pre-configuration, backhaul information exchange etc.) or over-the-air information sharing.</a:t>
            </a:r>
          </a:p>
          <a:p>
            <a:pPr lvl="1"/>
            <a:r>
              <a:rPr lang="en-US" sz="1200" dirty="0"/>
              <a:t>We already agreed in 11be that there will be such form of capabilities advertisement.</a:t>
            </a:r>
          </a:p>
          <a:p>
            <a:pPr lvl="2"/>
            <a:r>
              <a:rPr lang="en-US" sz="1100" dirty="0"/>
              <a:t>An EHT AP supporting the Multi-AP coordination can send a frame (e.g., Beacon or other management frame) including capabilities of Multi-AP transmission schemes [1]. </a:t>
            </a:r>
          </a:p>
          <a:p>
            <a:pPr marL="857250" lvl="2" indent="0">
              <a:buNone/>
            </a:pPr>
            <a:endParaRPr lang="en-US" sz="1000" dirty="0"/>
          </a:p>
          <a:p>
            <a:pPr lvl="2"/>
            <a:endParaRPr lang="en-US" sz="1000" dirty="0"/>
          </a:p>
          <a:p>
            <a:pPr lvl="1"/>
            <a:endParaRPr lang="en-US" sz="1200" dirty="0"/>
          </a:p>
          <a:p>
            <a:pPr lvl="1"/>
            <a:endParaRPr lang="en-US" sz="1200" dirty="0"/>
          </a:p>
          <a:p>
            <a:pPr lvl="1"/>
            <a:endParaRPr lang="en-US" sz="1200" dirty="0"/>
          </a:p>
          <a:p>
            <a:pPr lvl="1"/>
            <a:endParaRPr lang="en-US" sz="1200" dirty="0"/>
          </a:p>
          <a:p>
            <a:endParaRPr lang="en-US" dirty="0"/>
          </a:p>
        </p:txBody>
      </p:sp>
      <p:sp>
        <p:nvSpPr>
          <p:cNvPr id="4" name="Footer Placeholder 3">
            <a:extLst>
              <a:ext uri="{FF2B5EF4-FFF2-40B4-BE49-F238E27FC236}">
                <a16:creationId xmlns:a16="http://schemas.microsoft.com/office/drawing/2014/main" id="{DF9B31EE-BD96-4C8E-8E5C-6B0CA2FE822A}"/>
              </a:ext>
            </a:extLst>
          </p:cNvPr>
          <p:cNvSpPr>
            <a:spLocks noGrp="1"/>
          </p:cNvSpPr>
          <p:nvPr>
            <p:ph type="ftr" sz="quarter" idx="11"/>
          </p:nvPr>
        </p:nvSpPr>
        <p:spPr/>
        <p:txBody>
          <a:bodyPr/>
          <a:lstStyle/>
          <a:p>
            <a:pPr>
              <a:defRPr/>
            </a:pPr>
            <a:r>
              <a:rPr lang="en-GB"/>
              <a:t>Cheng Chen, Intel</a:t>
            </a:r>
            <a:endParaRPr lang="en-GB" dirty="0"/>
          </a:p>
        </p:txBody>
      </p:sp>
      <p:sp>
        <p:nvSpPr>
          <p:cNvPr id="5" name="Slide Number Placeholder 4">
            <a:extLst>
              <a:ext uri="{FF2B5EF4-FFF2-40B4-BE49-F238E27FC236}">
                <a16:creationId xmlns:a16="http://schemas.microsoft.com/office/drawing/2014/main" id="{BD3C568C-053F-479E-B44B-0C72498D34B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6" name="Date Placeholder 5">
            <a:extLst>
              <a:ext uri="{FF2B5EF4-FFF2-40B4-BE49-F238E27FC236}">
                <a16:creationId xmlns:a16="http://schemas.microsoft.com/office/drawing/2014/main" id="{A5FB2E30-5FAE-42E1-AFF8-FA584B26E512}"/>
              </a:ext>
            </a:extLst>
          </p:cNvPr>
          <p:cNvSpPr>
            <a:spLocks noGrp="1"/>
          </p:cNvSpPr>
          <p:nvPr>
            <p:ph type="dt" sz="half" idx="10"/>
          </p:nvPr>
        </p:nvSpPr>
        <p:spPr/>
        <p:txBody>
          <a:bodyPr/>
          <a:lstStyle/>
          <a:p>
            <a:pPr>
              <a:defRPr/>
            </a:pPr>
            <a:r>
              <a:rPr lang="en-US" altLang="zh-CN"/>
              <a:t>April 2020</a:t>
            </a:r>
            <a:endParaRPr lang="en-US" altLang="zh-CN" dirty="0"/>
          </a:p>
        </p:txBody>
      </p:sp>
    </p:spTree>
    <p:extLst>
      <p:ext uri="{BB962C8B-B14F-4D97-AF65-F5344CB8AC3E}">
        <p14:creationId xmlns:p14="http://schemas.microsoft.com/office/powerpoint/2010/main" val="3755064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Example of Coordinated AP Set vs. sharing/shared AP</a:t>
            </a:r>
            <a:endParaRPr lang="zh-CN" altLang="en-US" dirty="0"/>
          </a:p>
        </p:txBody>
      </p:sp>
      <p:sp>
        <p:nvSpPr>
          <p:cNvPr id="3" name="Footer Placeholder 2"/>
          <p:cNvSpPr>
            <a:spLocks noGrp="1"/>
          </p:cNvSpPr>
          <p:nvPr>
            <p:ph type="ftr" sz="quarter" idx="11"/>
          </p:nvPr>
        </p:nvSpPr>
        <p:spPr/>
        <p:txBody>
          <a:bodyPr/>
          <a:lstStyle/>
          <a:p>
            <a:pPr>
              <a:defRPr/>
            </a:pPr>
            <a:r>
              <a:rPr lang="en-GB"/>
              <a:t>Cheng Chen, Intel</a:t>
            </a:r>
          </a:p>
        </p:txBody>
      </p:sp>
      <p:sp>
        <p:nvSpPr>
          <p:cNvPr id="4" name="Slide Number Placeholder 3"/>
          <p:cNvSpPr>
            <a:spLocks noGrp="1"/>
          </p:cNvSpPr>
          <p:nvPr>
            <p:ph type="sldNum" sz="quarter" idx="12"/>
          </p:nvPr>
        </p:nvSpPr>
        <p:spPr/>
        <p:txBody>
          <a:bodyPr/>
          <a:lstStyle/>
          <a:p>
            <a:pPr>
              <a:defRPr/>
            </a:pPr>
            <a:r>
              <a:rPr lang="en-GB" altLang="en-US"/>
              <a:t>Slide </a:t>
            </a:r>
            <a:fld id="{32E413AC-0033-4B91-B3E5-414687900E6A}" type="slidenum">
              <a:rPr lang="en-GB" altLang="en-US" smtClean="0"/>
              <a:pPr>
                <a:defRPr/>
              </a:pPr>
              <a:t>5</a:t>
            </a:fld>
            <a:endParaRPr lang="en-GB" altLang="en-US"/>
          </a:p>
        </p:txBody>
      </p:sp>
      <p:sp>
        <p:nvSpPr>
          <p:cNvPr id="5" name="Oval 4"/>
          <p:cNvSpPr/>
          <p:nvPr/>
        </p:nvSpPr>
        <p:spPr bwMode="auto">
          <a:xfrm>
            <a:off x="1115616" y="2780928"/>
            <a:ext cx="648072" cy="360040"/>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AP1</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6" name="Oval 5"/>
          <p:cNvSpPr/>
          <p:nvPr/>
        </p:nvSpPr>
        <p:spPr bwMode="auto">
          <a:xfrm>
            <a:off x="2627784" y="2780928"/>
            <a:ext cx="648072" cy="360040"/>
          </a:xfrm>
          <a:prstGeom prst="ellipse">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AP2</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7" name="Oval 6"/>
          <p:cNvSpPr/>
          <p:nvPr/>
        </p:nvSpPr>
        <p:spPr bwMode="auto">
          <a:xfrm>
            <a:off x="1115616" y="4149080"/>
            <a:ext cx="648072" cy="360040"/>
          </a:xfrm>
          <a:prstGeom prst="ellipse">
            <a:avLst/>
          </a:prstGeom>
          <a:solidFill>
            <a:srgbClr val="7030A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AP3</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8" name="Oval 7"/>
          <p:cNvSpPr/>
          <p:nvPr/>
        </p:nvSpPr>
        <p:spPr bwMode="auto">
          <a:xfrm>
            <a:off x="2627784" y="4149080"/>
            <a:ext cx="648072" cy="360040"/>
          </a:xfrm>
          <a:prstGeom prst="ellips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AP4</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9" name="Rectangle 8"/>
          <p:cNvSpPr/>
          <p:nvPr/>
        </p:nvSpPr>
        <p:spPr bwMode="auto">
          <a:xfrm>
            <a:off x="914982" y="2369570"/>
            <a:ext cx="504056" cy="28803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STA</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0" name="Rectangle 9"/>
          <p:cNvSpPr/>
          <p:nvPr/>
        </p:nvSpPr>
        <p:spPr bwMode="auto">
          <a:xfrm>
            <a:off x="1518511" y="2365957"/>
            <a:ext cx="504056" cy="28803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STA</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3" name="Rectangle 12"/>
          <p:cNvSpPr/>
          <p:nvPr/>
        </p:nvSpPr>
        <p:spPr bwMode="auto">
          <a:xfrm>
            <a:off x="2327675" y="2367184"/>
            <a:ext cx="504056" cy="288032"/>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dirty="0"/>
              <a:t>STA</a:t>
            </a:r>
            <a:endParaRPr lang="zh-CN" altLang="en-US" dirty="0"/>
          </a:p>
        </p:txBody>
      </p:sp>
      <p:sp>
        <p:nvSpPr>
          <p:cNvPr id="14" name="Rectangle 13"/>
          <p:cNvSpPr/>
          <p:nvPr/>
        </p:nvSpPr>
        <p:spPr bwMode="auto">
          <a:xfrm>
            <a:off x="2919125" y="2367184"/>
            <a:ext cx="504056" cy="288032"/>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dirty="0"/>
              <a:t>STA</a:t>
            </a:r>
            <a:endParaRPr lang="zh-CN" altLang="en-US" dirty="0"/>
          </a:p>
        </p:txBody>
      </p:sp>
      <p:sp>
        <p:nvSpPr>
          <p:cNvPr id="15" name="Rectangle 14"/>
          <p:cNvSpPr/>
          <p:nvPr/>
        </p:nvSpPr>
        <p:spPr bwMode="auto">
          <a:xfrm>
            <a:off x="863588" y="4709274"/>
            <a:ext cx="504056" cy="288032"/>
          </a:xfrm>
          <a:prstGeom prst="rect">
            <a:avLst/>
          </a:prstGeom>
          <a:solidFill>
            <a:srgbClr val="7030A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dirty="0"/>
              <a:t>STA</a:t>
            </a:r>
            <a:endParaRPr lang="zh-CN" altLang="en-US" dirty="0"/>
          </a:p>
        </p:txBody>
      </p:sp>
      <p:sp>
        <p:nvSpPr>
          <p:cNvPr id="16" name="Rectangle 15"/>
          <p:cNvSpPr/>
          <p:nvPr/>
        </p:nvSpPr>
        <p:spPr bwMode="auto">
          <a:xfrm>
            <a:off x="1458580" y="4709274"/>
            <a:ext cx="504056" cy="288032"/>
          </a:xfrm>
          <a:prstGeom prst="rect">
            <a:avLst/>
          </a:prstGeom>
          <a:solidFill>
            <a:srgbClr val="7030A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dirty="0"/>
              <a:t>STA</a:t>
            </a:r>
            <a:endParaRPr lang="zh-CN" altLang="en-US" dirty="0"/>
          </a:p>
        </p:txBody>
      </p:sp>
      <p:sp>
        <p:nvSpPr>
          <p:cNvPr id="17" name="Rectangle 16"/>
          <p:cNvSpPr/>
          <p:nvPr/>
        </p:nvSpPr>
        <p:spPr bwMode="auto">
          <a:xfrm>
            <a:off x="2356616" y="4709274"/>
            <a:ext cx="504056" cy="288032"/>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dirty="0"/>
              <a:t>STA</a:t>
            </a:r>
            <a:endParaRPr lang="zh-CN" altLang="en-US" dirty="0"/>
          </a:p>
        </p:txBody>
      </p:sp>
      <p:sp>
        <p:nvSpPr>
          <p:cNvPr id="18" name="Rectangle 17"/>
          <p:cNvSpPr/>
          <p:nvPr/>
        </p:nvSpPr>
        <p:spPr bwMode="auto">
          <a:xfrm>
            <a:off x="2923605" y="4701938"/>
            <a:ext cx="504056" cy="288032"/>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dirty="0"/>
              <a:t>STA</a:t>
            </a:r>
            <a:endParaRPr lang="zh-CN" altLang="en-US" dirty="0"/>
          </a:p>
        </p:txBody>
      </p:sp>
      <p:cxnSp>
        <p:nvCxnSpPr>
          <p:cNvPr id="20" name="Straight Arrow Connector 19"/>
          <p:cNvCxnSpPr/>
          <p:nvPr/>
        </p:nvCxnSpPr>
        <p:spPr bwMode="auto">
          <a:xfrm>
            <a:off x="4644008" y="3463153"/>
            <a:ext cx="417646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1" name="TextBox 20"/>
          <p:cNvSpPr txBox="1"/>
          <p:nvPr/>
        </p:nvSpPr>
        <p:spPr>
          <a:xfrm>
            <a:off x="5714317" y="3458872"/>
            <a:ext cx="1799147" cy="646331"/>
          </a:xfrm>
          <a:prstGeom prst="rect">
            <a:avLst/>
          </a:prstGeom>
          <a:noFill/>
        </p:spPr>
        <p:txBody>
          <a:bodyPr wrap="none" rtlCol="0">
            <a:spAutoFit/>
          </a:bodyPr>
          <a:lstStyle/>
          <a:p>
            <a:r>
              <a:rPr lang="en-US" altLang="zh-CN" dirty="0"/>
              <a:t>TXOP 1, obtained by AP1</a:t>
            </a:r>
          </a:p>
          <a:p>
            <a:r>
              <a:rPr lang="en-US" altLang="zh-CN" dirty="0"/>
              <a:t>AP1 is the sharing AP</a:t>
            </a:r>
          </a:p>
          <a:p>
            <a:r>
              <a:rPr lang="en-US" altLang="zh-CN" dirty="0"/>
              <a:t>AP2, 3 are the shared APs</a:t>
            </a:r>
            <a:endParaRPr lang="zh-CN" altLang="en-US" dirty="0"/>
          </a:p>
        </p:txBody>
      </p:sp>
      <p:sp>
        <p:nvSpPr>
          <p:cNvPr id="22" name="Rectangle 21">
            <a:extLst>
              <a:ext uri="{FF2B5EF4-FFF2-40B4-BE49-F238E27FC236}">
                <a16:creationId xmlns:a16="http://schemas.microsoft.com/office/drawing/2014/main" id="{85649310-3D99-484B-A578-72C01AE494AF}"/>
              </a:ext>
            </a:extLst>
          </p:cNvPr>
          <p:cNvSpPr/>
          <p:nvPr/>
        </p:nvSpPr>
        <p:spPr bwMode="auto">
          <a:xfrm>
            <a:off x="5827771" y="2232772"/>
            <a:ext cx="1447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23" name="Rectangle 22">
            <a:extLst>
              <a:ext uri="{FF2B5EF4-FFF2-40B4-BE49-F238E27FC236}">
                <a16:creationId xmlns:a16="http://schemas.microsoft.com/office/drawing/2014/main" id="{772D6175-6B9A-4755-84CD-2DFBED3C18AD}"/>
              </a:ext>
            </a:extLst>
          </p:cNvPr>
          <p:cNvSpPr/>
          <p:nvPr/>
        </p:nvSpPr>
        <p:spPr bwMode="auto">
          <a:xfrm>
            <a:off x="5827771" y="2540885"/>
            <a:ext cx="1447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24" name="Rectangle 23">
            <a:extLst>
              <a:ext uri="{FF2B5EF4-FFF2-40B4-BE49-F238E27FC236}">
                <a16:creationId xmlns:a16="http://schemas.microsoft.com/office/drawing/2014/main" id="{6603F7B5-B160-452D-8DC4-331FE55A931D}"/>
              </a:ext>
            </a:extLst>
          </p:cNvPr>
          <p:cNvSpPr/>
          <p:nvPr/>
        </p:nvSpPr>
        <p:spPr bwMode="auto">
          <a:xfrm>
            <a:off x="5825707" y="2847119"/>
            <a:ext cx="1447800"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700">
              <a:latin typeface="Garamond" pitchFamily="18" charset="0"/>
              <a:cs typeface="Arial" charset="0"/>
            </a:endParaRPr>
          </a:p>
        </p:txBody>
      </p:sp>
      <p:sp>
        <p:nvSpPr>
          <p:cNvPr id="25" name="Rectangle 24">
            <a:extLst>
              <a:ext uri="{FF2B5EF4-FFF2-40B4-BE49-F238E27FC236}">
                <a16:creationId xmlns:a16="http://schemas.microsoft.com/office/drawing/2014/main" id="{014F402A-A7C0-41C4-9175-D7851CEA5C83}"/>
              </a:ext>
            </a:extLst>
          </p:cNvPr>
          <p:cNvSpPr/>
          <p:nvPr/>
        </p:nvSpPr>
        <p:spPr bwMode="auto">
          <a:xfrm>
            <a:off x="5827771" y="3155453"/>
            <a:ext cx="1447800" cy="30480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700">
              <a:latin typeface="Garamond" pitchFamily="18" charset="0"/>
              <a:cs typeface="Arial" charset="0"/>
            </a:endParaRPr>
          </a:p>
        </p:txBody>
      </p:sp>
      <p:sp>
        <p:nvSpPr>
          <p:cNvPr id="26" name="TextBox 41">
            <a:extLst>
              <a:ext uri="{FF2B5EF4-FFF2-40B4-BE49-F238E27FC236}">
                <a16:creationId xmlns:a16="http://schemas.microsoft.com/office/drawing/2014/main" id="{BDB99AA7-76D8-4822-B3CB-E01592E16C0B}"/>
              </a:ext>
            </a:extLst>
          </p:cNvPr>
          <p:cNvSpPr txBox="1"/>
          <p:nvPr/>
        </p:nvSpPr>
        <p:spPr>
          <a:xfrm>
            <a:off x="6012160" y="1897432"/>
            <a:ext cx="927504" cy="246221"/>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00" dirty="0"/>
              <a:t>DL OFDMA</a:t>
            </a:r>
            <a:endParaRPr lang="en-US" sz="700" dirty="0"/>
          </a:p>
        </p:txBody>
      </p:sp>
      <p:sp>
        <p:nvSpPr>
          <p:cNvPr id="27" name="TextBox 42">
            <a:extLst>
              <a:ext uri="{FF2B5EF4-FFF2-40B4-BE49-F238E27FC236}">
                <a16:creationId xmlns:a16="http://schemas.microsoft.com/office/drawing/2014/main" id="{68816847-4A5C-4DC3-89EE-5DFA5104469B}"/>
              </a:ext>
            </a:extLst>
          </p:cNvPr>
          <p:cNvSpPr txBox="1"/>
          <p:nvPr/>
        </p:nvSpPr>
        <p:spPr>
          <a:xfrm>
            <a:off x="7275571" y="1897432"/>
            <a:ext cx="989814" cy="246221"/>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00" dirty="0"/>
              <a:t>UL Ack/BA</a:t>
            </a:r>
          </a:p>
        </p:txBody>
      </p:sp>
      <p:sp>
        <p:nvSpPr>
          <p:cNvPr id="31" name="Rectangle 30">
            <a:extLst>
              <a:ext uri="{FF2B5EF4-FFF2-40B4-BE49-F238E27FC236}">
                <a16:creationId xmlns:a16="http://schemas.microsoft.com/office/drawing/2014/main" id="{47CE41F9-5684-4842-A34C-AE9D6F259CEA}"/>
              </a:ext>
            </a:extLst>
          </p:cNvPr>
          <p:cNvSpPr/>
          <p:nvPr/>
        </p:nvSpPr>
        <p:spPr bwMode="auto">
          <a:xfrm>
            <a:off x="7515528" y="2241472"/>
            <a:ext cx="234872" cy="60421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34" name="Rectangle 33">
            <a:extLst>
              <a:ext uri="{FF2B5EF4-FFF2-40B4-BE49-F238E27FC236}">
                <a16:creationId xmlns:a16="http://schemas.microsoft.com/office/drawing/2014/main" id="{F93B286F-00BA-4BA1-911B-FD36CDAF89F0}"/>
              </a:ext>
            </a:extLst>
          </p:cNvPr>
          <p:cNvSpPr/>
          <p:nvPr/>
        </p:nvSpPr>
        <p:spPr bwMode="auto">
          <a:xfrm>
            <a:off x="5340105" y="2262075"/>
            <a:ext cx="200748" cy="1199628"/>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cxnSp>
        <p:nvCxnSpPr>
          <p:cNvPr id="35" name="Straight Arrow Connector 34"/>
          <p:cNvCxnSpPr/>
          <p:nvPr/>
        </p:nvCxnSpPr>
        <p:spPr bwMode="auto">
          <a:xfrm>
            <a:off x="4641944" y="5786192"/>
            <a:ext cx="417646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7" name="Rectangle 36">
            <a:extLst>
              <a:ext uri="{FF2B5EF4-FFF2-40B4-BE49-F238E27FC236}">
                <a16:creationId xmlns:a16="http://schemas.microsoft.com/office/drawing/2014/main" id="{85649310-3D99-484B-A578-72C01AE494AF}"/>
              </a:ext>
            </a:extLst>
          </p:cNvPr>
          <p:cNvSpPr/>
          <p:nvPr/>
        </p:nvSpPr>
        <p:spPr bwMode="auto">
          <a:xfrm>
            <a:off x="5825707" y="4555811"/>
            <a:ext cx="1447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700">
              <a:latin typeface="Garamond" pitchFamily="18" charset="0"/>
              <a:cs typeface="Arial" charset="0"/>
            </a:endParaRPr>
          </a:p>
        </p:txBody>
      </p:sp>
      <p:sp>
        <p:nvSpPr>
          <p:cNvPr id="38" name="Rectangle 37">
            <a:extLst>
              <a:ext uri="{FF2B5EF4-FFF2-40B4-BE49-F238E27FC236}">
                <a16:creationId xmlns:a16="http://schemas.microsoft.com/office/drawing/2014/main" id="{772D6175-6B9A-4755-84CD-2DFBED3C18AD}"/>
              </a:ext>
            </a:extLst>
          </p:cNvPr>
          <p:cNvSpPr/>
          <p:nvPr/>
        </p:nvSpPr>
        <p:spPr bwMode="auto">
          <a:xfrm>
            <a:off x="5825707" y="4863924"/>
            <a:ext cx="1447800" cy="30480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700">
              <a:latin typeface="Garamond" pitchFamily="18" charset="0"/>
              <a:cs typeface="Arial" charset="0"/>
            </a:endParaRPr>
          </a:p>
        </p:txBody>
      </p:sp>
      <p:sp>
        <p:nvSpPr>
          <p:cNvPr id="39" name="Rectangle 38">
            <a:extLst>
              <a:ext uri="{FF2B5EF4-FFF2-40B4-BE49-F238E27FC236}">
                <a16:creationId xmlns:a16="http://schemas.microsoft.com/office/drawing/2014/main" id="{6603F7B5-B160-452D-8DC4-331FE55A931D}"/>
              </a:ext>
            </a:extLst>
          </p:cNvPr>
          <p:cNvSpPr/>
          <p:nvPr/>
        </p:nvSpPr>
        <p:spPr bwMode="auto">
          <a:xfrm>
            <a:off x="5825707" y="5170379"/>
            <a:ext cx="1447800" cy="30480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700">
              <a:latin typeface="Garamond" pitchFamily="18" charset="0"/>
              <a:cs typeface="Arial" charset="0"/>
            </a:endParaRPr>
          </a:p>
        </p:txBody>
      </p:sp>
      <p:sp>
        <p:nvSpPr>
          <p:cNvPr id="40" name="Rectangle 39">
            <a:extLst>
              <a:ext uri="{FF2B5EF4-FFF2-40B4-BE49-F238E27FC236}">
                <a16:creationId xmlns:a16="http://schemas.microsoft.com/office/drawing/2014/main" id="{014F402A-A7C0-41C4-9175-D7851CEA5C83}"/>
              </a:ext>
            </a:extLst>
          </p:cNvPr>
          <p:cNvSpPr/>
          <p:nvPr/>
        </p:nvSpPr>
        <p:spPr bwMode="auto">
          <a:xfrm>
            <a:off x="5825707" y="5478492"/>
            <a:ext cx="1447800" cy="3048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700">
              <a:latin typeface="Garamond" pitchFamily="18" charset="0"/>
              <a:cs typeface="Arial" charset="0"/>
            </a:endParaRPr>
          </a:p>
        </p:txBody>
      </p:sp>
      <p:sp>
        <p:nvSpPr>
          <p:cNvPr id="41" name="TextBox 41">
            <a:extLst>
              <a:ext uri="{FF2B5EF4-FFF2-40B4-BE49-F238E27FC236}">
                <a16:creationId xmlns:a16="http://schemas.microsoft.com/office/drawing/2014/main" id="{BDB99AA7-76D8-4822-B3CB-E01592E16C0B}"/>
              </a:ext>
            </a:extLst>
          </p:cNvPr>
          <p:cNvSpPr txBox="1"/>
          <p:nvPr/>
        </p:nvSpPr>
        <p:spPr>
          <a:xfrm>
            <a:off x="6010096" y="4220471"/>
            <a:ext cx="927504" cy="246221"/>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00" dirty="0"/>
              <a:t>DL OFDMA</a:t>
            </a:r>
            <a:endParaRPr lang="en-US" sz="700" dirty="0"/>
          </a:p>
        </p:txBody>
      </p:sp>
      <p:sp>
        <p:nvSpPr>
          <p:cNvPr id="42" name="TextBox 42">
            <a:extLst>
              <a:ext uri="{FF2B5EF4-FFF2-40B4-BE49-F238E27FC236}">
                <a16:creationId xmlns:a16="http://schemas.microsoft.com/office/drawing/2014/main" id="{68816847-4A5C-4DC3-89EE-5DFA5104469B}"/>
              </a:ext>
            </a:extLst>
          </p:cNvPr>
          <p:cNvSpPr txBox="1"/>
          <p:nvPr/>
        </p:nvSpPr>
        <p:spPr>
          <a:xfrm>
            <a:off x="7273507" y="4220471"/>
            <a:ext cx="989814" cy="246221"/>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00" dirty="0"/>
              <a:t>UL Ack/BA</a:t>
            </a:r>
          </a:p>
        </p:txBody>
      </p:sp>
      <p:sp>
        <p:nvSpPr>
          <p:cNvPr id="46" name="Rectangle 45">
            <a:extLst>
              <a:ext uri="{FF2B5EF4-FFF2-40B4-BE49-F238E27FC236}">
                <a16:creationId xmlns:a16="http://schemas.microsoft.com/office/drawing/2014/main" id="{47CE41F9-5684-4842-A34C-AE9D6F259CEA}"/>
              </a:ext>
            </a:extLst>
          </p:cNvPr>
          <p:cNvSpPr/>
          <p:nvPr/>
        </p:nvSpPr>
        <p:spPr bwMode="auto">
          <a:xfrm>
            <a:off x="7533542" y="4853290"/>
            <a:ext cx="234872" cy="62520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700">
              <a:latin typeface="Garamond" pitchFamily="18" charset="0"/>
              <a:cs typeface="Arial" charset="0"/>
            </a:endParaRPr>
          </a:p>
        </p:txBody>
      </p:sp>
      <p:sp>
        <p:nvSpPr>
          <p:cNvPr id="48" name="Rectangle 47">
            <a:extLst>
              <a:ext uri="{FF2B5EF4-FFF2-40B4-BE49-F238E27FC236}">
                <a16:creationId xmlns:a16="http://schemas.microsoft.com/office/drawing/2014/main" id="{F93B286F-00BA-4BA1-911B-FD36CDAF89F0}"/>
              </a:ext>
            </a:extLst>
          </p:cNvPr>
          <p:cNvSpPr/>
          <p:nvPr/>
        </p:nvSpPr>
        <p:spPr bwMode="auto">
          <a:xfrm>
            <a:off x="5325812" y="4585130"/>
            <a:ext cx="200748" cy="1199628"/>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50" name="TextBox 48">
            <a:extLst>
              <a:ext uri="{FF2B5EF4-FFF2-40B4-BE49-F238E27FC236}">
                <a16:creationId xmlns:a16="http://schemas.microsoft.com/office/drawing/2014/main" id="{08EF72AF-1BE8-41AC-A9D1-B03D808E46D4}"/>
              </a:ext>
            </a:extLst>
          </p:cNvPr>
          <p:cNvSpPr txBox="1"/>
          <p:nvPr/>
        </p:nvSpPr>
        <p:spPr>
          <a:xfrm>
            <a:off x="5076056" y="1893262"/>
            <a:ext cx="680621" cy="400110"/>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00" dirty="0"/>
              <a:t>Multi-AP Trigger</a:t>
            </a:r>
            <a:endParaRPr lang="en-US" sz="700" dirty="0"/>
          </a:p>
        </p:txBody>
      </p:sp>
      <p:sp>
        <p:nvSpPr>
          <p:cNvPr id="51" name="TextBox 48">
            <a:extLst>
              <a:ext uri="{FF2B5EF4-FFF2-40B4-BE49-F238E27FC236}">
                <a16:creationId xmlns:a16="http://schemas.microsoft.com/office/drawing/2014/main" id="{08EF72AF-1BE8-41AC-A9D1-B03D808E46D4}"/>
              </a:ext>
            </a:extLst>
          </p:cNvPr>
          <p:cNvSpPr txBox="1"/>
          <p:nvPr/>
        </p:nvSpPr>
        <p:spPr>
          <a:xfrm>
            <a:off x="5069698" y="4171732"/>
            <a:ext cx="680621" cy="400110"/>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00" dirty="0"/>
              <a:t>Multi-AP Trigger</a:t>
            </a:r>
            <a:endParaRPr lang="en-US" sz="700" dirty="0"/>
          </a:p>
        </p:txBody>
      </p:sp>
      <p:cxnSp>
        <p:nvCxnSpPr>
          <p:cNvPr id="19" name="Straight Arrow Connector 18"/>
          <p:cNvCxnSpPr/>
          <p:nvPr/>
        </p:nvCxnSpPr>
        <p:spPr bwMode="auto">
          <a:xfrm flipV="1">
            <a:off x="4641944" y="2007993"/>
            <a:ext cx="0" cy="145226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2" name="Straight Arrow Connector 51"/>
          <p:cNvCxnSpPr/>
          <p:nvPr/>
        </p:nvCxnSpPr>
        <p:spPr bwMode="auto">
          <a:xfrm flipH="1" flipV="1">
            <a:off x="4641944" y="4581603"/>
            <a:ext cx="11792" cy="120291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7" name="TextBox 56"/>
          <p:cNvSpPr txBox="1"/>
          <p:nvPr/>
        </p:nvSpPr>
        <p:spPr>
          <a:xfrm>
            <a:off x="8388424" y="3581008"/>
            <a:ext cx="506292" cy="276999"/>
          </a:xfrm>
          <a:prstGeom prst="rect">
            <a:avLst/>
          </a:prstGeom>
          <a:noFill/>
        </p:spPr>
        <p:txBody>
          <a:bodyPr wrap="none" rtlCol="0">
            <a:spAutoFit/>
          </a:bodyPr>
          <a:lstStyle/>
          <a:p>
            <a:r>
              <a:rPr lang="en-US" altLang="zh-CN" dirty="0"/>
              <a:t>Time</a:t>
            </a:r>
            <a:endParaRPr lang="zh-CN" altLang="en-US" dirty="0"/>
          </a:p>
        </p:txBody>
      </p:sp>
      <p:sp>
        <p:nvSpPr>
          <p:cNvPr id="58" name="TextBox 57"/>
          <p:cNvSpPr txBox="1"/>
          <p:nvPr/>
        </p:nvSpPr>
        <p:spPr>
          <a:xfrm>
            <a:off x="8388424" y="5850664"/>
            <a:ext cx="506292" cy="276999"/>
          </a:xfrm>
          <a:prstGeom prst="rect">
            <a:avLst/>
          </a:prstGeom>
          <a:noFill/>
        </p:spPr>
        <p:txBody>
          <a:bodyPr wrap="none" rtlCol="0">
            <a:spAutoFit/>
          </a:bodyPr>
          <a:lstStyle/>
          <a:p>
            <a:r>
              <a:rPr lang="en-US" altLang="zh-CN" dirty="0"/>
              <a:t>Time</a:t>
            </a:r>
            <a:endParaRPr lang="zh-CN" altLang="en-US" dirty="0"/>
          </a:p>
        </p:txBody>
      </p:sp>
      <p:sp>
        <p:nvSpPr>
          <p:cNvPr id="59" name="TextBox 58"/>
          <p:cNvSpPr txBox="1"/>
          <p:nvPr/>
        </p:nvSpPr>
        <p:spPr>
          <a:xfrm>
            <a:off x="3832544" y="2064178"/>
            <a:ext cx="835485" cy="276999"/>
          </a:xfrm>
          <a:prstGeom prst="rect">
            <a:avLst/>
          </a:prstGeom>
          <a:noFill/>
        </p:spPr>
        <p:txBody>
          <a:bodyPr wrap="none" rtlCol="0">
            <a:spAutoFit/>
          </a:bodyPr>
          <a:lstStyle/>
          <a:p>
            <a:r>
              <a:rPr lang="en-US" altLang="zh-CN" dirty="0"/>
              <a:t>Frequency</a:t>
            </a:r>
            <a:endParaRPr lang="zh-CN" altLang="en-US" dirty="0"/>
          </a:p>
        </p:txBody>
      </p:sp>
      <p:sp>
        <p:nvSpPr>
          <p:cNvPr id="60" name="TextBox 59"/>
          <p:cNvSpPr txBox="1"/>
          <p:nvPr/>
        </p:nvSpPr>
        <p:spPr>
          <a:xfrm>
            <a:off x="3806459" y="4138218"/>
            <a:ext cx="835485" cy="276999"/>
          </a:xfrm>
          <a:prstGeom prst="rect">
            <a:avLst/>
          </a:prstGeom>
          <a:noFill/>
        </p:spPr>
        <p:txBody>
          <a:bodyPr wrap="none" rtlCol="0">
            <a:spAutoFit/>
          </a:bodyPr>
          <a:lstStyle/>
          <a:p>
            <a:r>
              <a:rPr lang="en-US" altLang="zh-CN" dirty="0"/>
              <a:t>Frequency</a:t>
            </a:r>
            <a:endParaRPr lang="zh-CN" altLang="en-US" dirty="0"/>
          </a:p>
        </p:txBody>
      </p:sp>
      <p:sp>
        <p:nvSpPr>
          <p:cNvPr id="11" name="Date Placeholder 10">
            <a:extLst>
              <a:ext uri="{FF2B5EF4-FFF2-40B4-BE49-F238E27FC236}">
                <a16:creationId xmlns:a16="http://schemas.microsoft.com/office/drawing/2014/main" id="{1D63C0A0-6AA0-4B43-BBE4-7FFFD330B045}"/>
              </a:ext>
            </a:extLst>
          </p:cNvPr>
          <p:cNvSpPr>
            <a:spLocks noGrp="1"/>
          </p:cNvSpPr>
          <p:nvPr>
            <p:ph type="dt" sz="half" idx="10"/>
          </p:nvPr>
        </p:nvSpPr>
        <p:spPr/>
        <p:txBody>
          <a:bodyPr/>
          <a:lstStyle/>
          <a:p>
            <a:pPr>
              <a:defRPr/>
            </a:pPr>
            <a:r>
              <a:rPr lang="en-US" altLang="zh-CN"/>
              <a:t>April 2020</a:t>
            </a:r>
            <a:endParaRPr lang="en-GB" altLang="en-US"/>
          </a:p>
        </p:txBody>
      </p:sp>
      <p:sp>
        <p:nvSpPr>
          <p:cNvPr id="28" name="Rectangle 27">
            <a:extLst>
              <a:ext uri="{FF2B5EF4-FFF2-40B4-BE49-F238E27FC236}">
                <a16:creationId xmlns:a16="http://schemas.microsoft.com/office/drawing/2014/main" id="{B015D3C8-0812-4612-A1D8-B3F3E865A758}"/>
              </a:ext>
            </a:extLst>
          </p:cNvPr>
          <p:cNvSpPr/>
          <p:nvPr/>
        </p:nvSpPr>
        <p:spPr bwMode="auto">
          <a:xfrm>
            <a:off x="827583" y="2708920"/>
            <a:ext cx="2628525" cy="1896495"/>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TextBox 28">
            <a:extLst>
              <a:ext uri="{FF2B5EF4-FFF2-40B4-BE49-F238E27FC236}">
                <a16:creationId xmlns:a16="http://schemas.microsoft.com/office/drawing/2014/main" id="{CC949F1C-069A-4C5E-9DF8-62469397F466}"/>
              </a:ext>
            </a:extLst>
          </p:cNvPr>
          <p:cNvSpPr txBox="1"/>
          <p:nvPr/>
        </p:nvSpPr>
        <p:spPr>
          <a:xfrm>
            <a:off x="1360195" y="3411731"/>
            <a:ext cx="1860061" cy="338554"/>
          </a:xfrm>
          <a:prstGeom prst="rect">
            <a:avLst/>
          </a:prstGeom>
          <a:noFill/>
        </p:spPr>
        <p:txBody>
          <a:bodyPr wrap="none" rtlCol="0">
            <a:spAutoFit/>
          </a:bodyPr>
          <a:lstStyle/>
          <a:p>
            <a:r>
              <a:rPr lang="en-US" sz="1600" dirty="0"/>
              <a:t>Coordinated AP Set </a:t>
            </a:r>
          </a:p>
        </p:txBody>
      </p:sp>
      <p:sp>
        <p:nvSpPr>
          <p:cNvPr id="54" name="TextBox 53">
            <a:extLst>
              <a:ext uri="{FF2B5EF4-FFF2-40B4-BE49-F238E27FC236}">
                <a16:creationId xmlns:a16="http://schemas.microsoft.com/office/drawing/2014/main" id="{C19F2B0F-0D48-41D7-B2DF-EF628354264C}"/>
              </a:ext>
            </a:extLst>
          </p:cNvPr>
          <p:cNvSpPr txBox="1"/>
          <p:nvPr/>
        </p:nvSpPr>
        <p:spPr>
          <a:xfrm>
            <a:off x="5650033" y="5822929"/>
            <a:ext cx="1799147" cy="646331"/>
          </a:xfrm>
          <a:prstGeom prst="rect">
            <a:avLst/>
          </a:prstGeom>
          <a:noFill/>
        </p:spPr>
        <p:txBody>
          <a:bodyPr wrap="none" rtlCol="0">
            <a:spAutoFit/>
          </a:bodyPr>
          <a:lstStyle/>
          <a:p>
            <a:r>
              <a:rPr lang="en-US" altLang="zh-CN" dirty="0"/>
              <a:t>TXOP 2, obtained by AP3</a:t>
            </a:r>
          </a:p>
          <a:p>
            <a:r>
              <a:rPr lang="en-US" altLang="zh-CN" dirty="0"/>
              <a:t>AP3 is the sharing AP</a:t>
            </a:r>
          </a:p>
          <a:p>
            <a:r>
              <a:rPr lang="en-US" altLang="zh-CN" dirty="0"/>
              <a:t>AP1, 4 are the shared APs</a:t>
            </a:r>
            <a:endParaRPr lang="zh-CN" altLang="en-US" dirty="0"/>
          </a:p>
        </p:txBody>
      </p:sp>
      <p:sp>
        <p:nvSpPr>
          <p:cNvPr id="55" name="Rectangle 54">
            <a:extLst>
              <a:ext uri="{FF2B5EF4-FFF2-40B4-BE49-F238E27FC236}">
                <a16:creationId xmlns:a16="http://schemas.microsoft.com/office/drawing/2014/main" id="{CCD50D61-2526-496A-BA11-AB4218AA394A}"/>
              </a:ext>
            </a:extLst>
          </p:cNvPr>
          <p:cNvSpPr/>
          <p:nvPr/>
        </p:nvSpPr>
        <p:spPr bwMode="auto">
          <a:xfrm>
            <a:off x="7513464" y="2848585"/>
            <a:ext cx="234872" cy="306868"/>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700">
              <a:latin typeface="Garamond" pitchFamily="18" charset="0"/>
              <a:cs typeface="Arial" charset="0"/>
            </a:endParaRPr>
          </a:p>
        </p:txBody>
      </p:sp>
      <p:sp>
        <p:nvSpPr>
          <p:cNvPr id="56" name="Rectangle 55">
            <a:extLst>
              <a:ext uri="{FF2B5EF4-FFF2-40B4-BE49-F238E27FC236}">
                <a16:creationId xmlns:a16="http://schemas.microsoft.com/office/drawing/2014/main" id="{0C45CA0D-3CAC-40BA-B14B-385AF84A0E9A}"/>
              </a:ext>
            </a:extLst>
          </p:cNvPr>
          <p:cNvSpPr/>
          <p:nvPr/>
        </p:nvSpPr>
        <p:spPr bwMode="auto">
          <a:xfrm>
            <a:off x="7513464" y="3159598"/>
            <a:ext cx="234872" cy="297499"/>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700">
              <a:latin typeface="Garamond" pitchFamily="18" charset="0"/>
              <a:cs typeface="Arial" charset="0"/>
            </a:endParaRPr>
          </a:p>
        </p:txBody>
      </p:sp>
      <p:sp>
        <p:nvSpPr>
          <p:cNvPr id="61" name="Rectangle 60">
            <a:extLst>
              <a:ext uri="{FF2B5EF4-FFF2-40B4-BE49-F238E27FC236}">
                <a16:creationId xmlns:a16="http://schemas.microsoft.com/office/drawing/2014/main" id="{1A0DB63B-861E-4FCC-9687-5C3E8B64B6BC}"/>
              </a:ext>
            </a:extLst>
          </p:cNvPr>
          <p:cNvSpPr/>
          <p:nvPr/>
        </p:nvSpPr>
        <p:spPr bwMode="auto">
          <a:xfrm>
            <a:off x="7534634" y="4555811"/>
            <a:ext cx="234872" cy="29749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700">
              <a:latin typeface="Garamond" pitchFamily="18" charset="0"/>
              <a:cs typeface="Arial" charset="0"/>
            </a:endParaRPr>
          </a:p>
        </p:txBody>
      </p:sp>
      <p:sp>
        <p:nvSpPr>
          <p:cNvPr id="62" name="Rectangle 61">
            <a:extLst>
              <a:ext uri="{FF2B5EF4-FFF2-40B4-BE49-F238E27FC236}">
                <a16:creationId xmlns:a16="http://schemas.microsoft.com/office/drawing/2014/main" id="{52B3699A-F449-4BF4-854E-981056EDF156}"/>
              </a:ext>
            </a:extLst>
          </p:cNvPr>
          <p:cNvSpPr/>
          <p:nvPr/>
        </p:nvSpPr>
        <p:spPr bwMode="auto">
          <a:xfrm>
            <a:off x="7537730" y="5484577"/>
            <a:ext cx="234872" cy="297499"/>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700">
              <a:latin typeface="Garamond" pitchFamily="18" charset="0"/>
              <a:cs typeface="Arial" charset="0"/>
            </a:endParaRPr>
          </a:p>
        </p:txBody>
      </p:sp>
    </p:spTree>
    <p:extLst>
      <p:ext uri="{BB962C8B-B14F-4D97-AF65-F5344CB8AC3E}">
        <p14:creationId xmlns:p14="http://schemas.microsoft.com/office/powerpoint/2010/main" val="2863725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0EA424A-1323-4436-BDA4-AEC4D77B3C69}"/>
              </a:ext>
            </a:extLst>
          </p:cNvPr>
          <p:cNvSpPr>
            <a:spLocks noGrp="1"/>
          </p:cNvSpPr>
          <p:nvPr>
            <p:ph type="title"/>
          </p:nvPr>
        </p:nvSpPr>
        <p:spPr/>
        <p:txBody>
          <a:bodyPr/>
          <a:lstStyle/>
          <a:p>
            <a:r>
              <a:rPr lang="en-US" dirty="0"/>
              <a:t>Conclusions</a:t>
            </a:r>
          </a:p>
        </p:txBody>
      </p:sp>
      <p:sp>
        <p:nvSpPr>
          <p:cNvPr id="6" name="Content Placeholder 5">
            <a:extLst>
              <a:ext uri="{FF2B5EF4-FFF2-40B4-BE49-F238E27FC236}">
                <a16:creationId xmlns:a16="http://schemas.microsoft.com/office/drawing/2014/main" id="{E5968E4A-AE41-42B2-9392-7D467846BE6E}"/>
              </a:ext>
            </a:extLst>
          </p:cNvPr>
          <p:cNvSpPr>
            <a:spLocks noGrp="1"/>
          </p:cNvSpPr>
          <p:nvPr>
            <p:ph idx="1"/>
          </p:nvPr>
        </p:nvSpPr>
        <p:spPr/>
        <p:txBody>
          <a:bodyPr/>
          <a:lstStyle/>
          <a:p>
            <a:r>
              <a:rPr lang="en-US" dirty="0"/>
              <a:t>We clarified the definition of “AP candidate set” and the relationship between it and sharing/shared APs.</a:t>
            </a:r>
          </a:p>
          <a:p>
            <a:endParaRPr lang="en-US" dirty="0"/>
          </a:p>
          <a:p>
            <a:r>
              <a:rPr lang="en-US" dirty="0"/>
              <a:t>We suggest to change the term from “AP candidate set”  to “Coordinated AP Set” to avoid confusion, and propose a clear definition of the “Coordinated AP Set”.</a:t>
            </a:r>
          </a:p>
          <a:p>
            <a:pPr lvl="1"/>
            <a:r>
              <a:rPr lang="en-US" dirty="0"/>
              <a:t>The term can always be changed.</a:t>
            </a:r>
          </a:p>
          <a:p>
            <a:endParaRPr lang="en-US" dirty="0"/>
          </a:p>
          <a:p>
            <a:endParaRPr lang="en-US" dirty="0"/>
          </a:p>
        </p:txBody>
      </p:sp>
      <p:sp>
        <p:nvSpPr>
          <p:cNvPr id="3" name="Footer Placeholder 2">
            <a:extLst>
              <a:ext uri="{FF2B5EF4-FFF2-40B4-BE49-F238E27FC236}">
                <a16:creationId xmlns:a16="http://schemas.microsoft.com/office/drawing/2014/main" id="{6766D6AD-0BFE-41A2-8F76-83DF9FD89666}"/>
              </a:ext>
            </a:extLst>
          </p:cNvPr>
          <p:cNvSpPr>
            <a:spLocks noGrp="1"/>
          </p:cNvSpPr>
          <p:nvPr>
            <p:ph type="ftr" sz="quarter" idx="11"/>
          </p:nvPr>
        </p:nvSpPr>
        <p:spPr/>
        <p:txBody>
          <a:bodyPr/>
          <a:lstStyle/>
          <a:p>
            <a:pPr>
              <a:defRPr/>
            </a:pPr>
            <a:r>
              <a:rPr lang="en-GB"/>
              <a:t>Cheng Chen, Intel</a:t>
            </a:r>
          </a:p>
        </p:txBody>
      </p:sp>
      <p:sp>
        <p:nvSpPr>
          <p:cNvPr id="4" name="Slide Number Placeholder 3">
            <a:extLst>
              <a:ext uri="{FF2B5EF4-FFF2-40B4-BE49-F238E27FC236}">
                <a16:creationId xmlns:a16="http://schemas.microsoft.com/office/drawing/2014/main" id="{A7450928-6DC9-4CBE-9C90-56B5BA4B02D9}"/>
              </a:ext>
            </a:extLst>
          </p:cNvPr>
          <p:cNvSpPr>
            <a:spLocks noGrp="1"/>
          </p:cNvSpPr>
          <p:nvPr>
            <p:ph type="sldNum" sz="quarter" idx="12"/>
          </p:nvPr>
        </p:nvSpPr>
        <p:spPr/>
        <p:txBody>
          <a:bodyPr/>
          <a:lstStyle/>
          <a:p>
            <a:pPr>
              <a:defRPr/>
            </a:pPr>
            <a:r>
              <a:rPr lang="en-GB" altLang="en-US"/>
              <a:t>Slide </a:t>
            </a:r>
            <a:fld id="{32E413AC-0033-4B91-B3E5-414687900E6A}" type="slidenum">
              <a:rPr lang="en-GB" altLang="en-US" smtClean="0"/>
              <a:pPr>
                <a:defRPr/>
              </a:pPr>
              <a:t>6</a:t>
            </a:fld>
            <a:endParaRPr lang="en-GB" altLang="en-US"/>
          </a:p>
        </p:txBody>
      </p:sp>
      <p:sp>
        <p:nvSpPr>
          <p:cNvPr id="2" name="Date Placeholder 1">
            <a:extLst>
              <a:ext uri="{FF2B5EF4-FFF2-40B4-BE49-F238E27FC236}">
                <a16:creationId xmlns:a16="http://schemas.microsoft.com/office/drawing/2014/main" id="{63C7351A-702B-4558-98E9-210B32433855}"/>
              </a:ext>
            </a:extLst>
          </p:cNvPr>
          <p:cNvSpPr>
            <a:spLocks noGrp="1"/>
          </p:cNvSpPr>
          <p:nvPr>
            <p:ph type="dt" sz="half" idx="10"/>
          </p:nvPr>
        </p:nvSpPr>
        <p:spPr/>
        <p:txBody>
          <a:bodyPr/>
          <a:lstStyle/>
          <a:p>
            <a:pPr>
              <a:defRPr/>
            </a:pPr>
            <a:r>
              <a:rPr lang="en-US" altLang="zh-CN"/>
              <a:t>April 2020</a:t>
            </a:r>
            <a:endParaRPr lang="en-US" altLang="zh-CN" dirty="0"/>
          </a:p>
        </p:txBody>
      </p:sp>
    </p:spTree>
    <p:extLst>
      <p:ext uri="{BB962C8B-B14F-4D97-AF65-F5344CB8AC3E}">
        <p14:creationId xmlns:p14="http://schemas.microsoft.com/office/powerpoint/2010/main" val="9583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A1751-3CB9-4737-B259-BA3F38185ED1}"/>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5008D372-5A01-42D6-A12E-3F4E189608C5}"/>
              </a:ext>
            </a:extLst>
          </p:cNvPr>
          <p:cNvSpPr>
            <a:spLocks noGrp="1"/>
          </p:cNvSpPr>
          <p:nvPr>
            <p:ph idx="1"/>
          </p:nvPr>
        </p:nvSpPr>
        <p:spPr/>
        <p:txBody>
          <a:bodyPr/>
          <a:lstStyle/>
          <a:p>
            <a:r>
              <a:rPr lang="en-US" dirty="0"/>
              <a:t>Do you agree to use the following text to replace Motion 55 text for better clarification?</a:t>
            </a:r>
          </a:p>
          <a:p>
            <a:pPr lvl="1"/>
            <a:r>
              <a:rPr lang="en-US" dirty="0"/>
              <a:t>11be shall define a Coordinated AP Set* as follows:</a:t>
            </a:r>
          </a:p>
          <a:p>
            <a:pPr lvl="2"/>
            <a:r>
              <a:rPr lang="en-US" dirty="0"/>
              <a:t>A Coordinated AP Set is a set of APs that can initiate or participate in coordinated AP transmissions.</a:t>
            </a:r>
            <a:endParaRPr lang="en-GB" dirty="0"/>
          </a:p>
          <a:p>
            <a:pPr lvl="2"/>
            <a:r>
              <a:rPr lang="en-GB" dirty="0"/>
              <a:t>An AP in a Coordinated AP Set can participate as a shared AP in coordinated AP transmission initiated by a sharing AP in the same Coordinated AP Set.</a:t>
            </a:r>
          </a:p>
          <a:p>
            <a:pPr lvl="2"/>
            <a:r>
              <a:rPr lang="en-US" dirty="0"/>
              <a:t>At least one AP in a Coordinated AP Set shall be capable of being a sharing AP.</a:t>
            </a:r>
          </a:p>
          <a:p>
            <a:pPr lvl="2"/>
            <a:r>
              <a:rPr lang="en-US" dirty="0"/>
              <a:t>*Note: The name of Coordinated AP Set can be changed.</a:t>
            </a:r>
          </a:p>
          <a:p>
            <a:pPr lvl="1"/>
            <a:endParaRPr lang="en-US" dirty="0"/>
          </a:p>
          <a:p>
            <a:endParaRPr lang="en-US" dirty="0"/>
          </a:p>
        </p:txBody>
      </p:sp>
      <p:sp>
        <p:nvSpPr>
          <p:cNvPr id="4" name="Footer Placeholder 3">
            <a:extLst>
              <a:ext uri="{FF2B5EF4-FFF2-40B4-BE49-F238E27FC236}">
                <a16:creationId xmlns:a16="http://schemas.microsoft.com/office/drawing/2014/main" id="{66C26B1B-2D08-421E-8A99-5B69DC744DA1}"/>
              </a:ext>
            </a:extLst>
          </p:cNvPr>
          <p:cNvSpPr>
            <a:spLocks noGrp="1"/>
          </p:cNvSpPr>
          <p:nvPr>
            <p:ph type="ftr" sz="quarter" idx="11"/>
          </p:nvPr>
        </p:nvSpPr>
        <p:spPr/>
        <p:txBody>
          <a:bodyPr/>
          <a:lstStyle/>
          <a:p>
            <a:pPr>
              <a:defRPr/>
            </a:pPr>
            <a:r>
              <a:rPr lang="en-GB"/>
              <a:t>Cheng Chen, Intel</a:t>
            </a:r>
            <a:endParaRPr lang="en-GB" dirty="0"/>
          </a:p>
        </p:txBody>
      </p:sp>
      <p:sp>
        <p:nvSpPr>
          <p:cNvPr id="5" name="Slide Number Placeholder 4">
            <a:extLst>
              <a:ext uri="{FF2B5EF4-FFF2-40B4-BE49-F238E27FC236}">
                <a16:creationId xmlns:a16="http://schemas.microsoft.com/office/drawing/2014/main" id="{A179538F-ED88-4ADF-BA74-EFBE0BFB826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6" name="Date Placeholder 5">
            <a:extLst>
              <a:ext uri="{FF2B5EF4-FFF2-40B4-BE49-F238E27FC236}">
                <a16:creationId xmlns:a16="http://schemas.microsoft.com/office/drawing/2014/main" id="{E3BB4788-2A98-4CD4-AD0D-D49AB4D169B4}"/>
              </a:ext>
            </a:extLst>
          </p:cNvPr>
          <p:cNvSpPr>
            <a:spLocks noGrp="1"/>
          </p:cNvSpPr>
          <p:nvPr>
            <p:ph type="dt" sz="half" idx="10"/>
          </p:nvPr>
        </p:nvSpPr>
        <p:spPr/>
        <p:txBody>
          <a:bodyPr/>
          <a:lstStyle/>
          <a:p>
            <a:pPr>
              <a:defRPr/>
            </a:pPr>
            <a:r>
              <a:rPr lang="en-US" altLang="zh-CN"/>
              <a:t>April 2020</a:t>
            </a:r>
            <a:endParaRPr lang="en-US" altLang="zh-CN" dirty="0"/>
          </a:p>
        </p:txBody>
      </p:sp>
    </p:spTree>
    <p:extLst>
      <p:ext uri="{BB962C8B-B14F-4D97-AF65-F5344CB8AC3E}">
        <p14:creationId xmlns:p14="http://schemas.microsoft.com/office/powerpoint/2010/main" val="2964115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A1751-3CB9-4737-B259-BA3F38185ED1}"/>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5008D372-5A01-42D6-A12E-3F4E189608C5}"/>
              </a:ext>
            </a:extLst>
          </p:cNvPr>
          <p:cNvSpPr>
            <a:spLocks noGrp="1"/>
          </p:cNvSpPr>
          <p:nvPr>
            <p:ph idx="1"/>
          </p:nvPr>
        </p:nvSpPr>
        <p:spPr/>
        <p:txBody>
          <a:bodyPr/>
          <a:lstStyle/>
          <a:p>
            <a:r>
              <a:rPr lang="en-US" dirty="0"/>
              <a:t>Do you agree to modify the following text in 11be SFD:</a:t>
            </a:r>
          </a:p>
          <a:p>
            <a:pPr lvl="1"/>
            <a:r>
              <a:rPr lang="en-GB" dirty="0"/>
              <a:t>Define a procedure for an AP to share its frequency/time resources of an obtained TXOP with a set of </a:t>
            </a:r>
            <a:r>
              <a:rPr lang="en-GB" dirty="0">
                <a:solidFill>
                  <a:srgbClr val="FF0000"/>
                </a:solidFill>
              </a:rPr>
              <a:t>shared </a:t>
            </a:r>
            <a:r>
              <a:rPr lang="en-GB" dirty="0"/>
              <a:t>APs </a:t>
            </a:r>
            <a:r>
              <a:rPr lang="en-GB" dirty="0">
                <a:solidFill>
                  <a:srgbClr val="FF0000"/>
                </a:solidFill>
              </a:rPr>
              <a:t>in the same Coordinated AP set</a:t>
            </a:r>
            <a:endParaRPr lang="en-US" dirty="0"/>
          </a:p>
          <a:p>
            <a:pPr lvl="2"/>
            <a:r>
              <a:rPr lang="en-GB" strike="sngStrike" dirty="0">
                <a:solidFill>
                  <a:srgbClr val="FF0000"/>
                </a:solidFill>
              </a:rPr>
              <a:t>Set of APs is TBD.</a:t>
            </a:r>
            <a:endParaRPr lang="en-US" strike="sngStrike" dirty="0">
              <a:solidFill>
                <a:srgbClr val="FF0000"/>
              </a:solidFill>
            </a:endParaRPr>
          </a:p>
          <a:p>
            <a:endParaRPr lang="en-US" dirty="0"/>
          </a:p>
        </p:txBody>
      </p:sp>
      <p:sp>
        <p:nvSpPr>
          <p:cNvPr id="4" name="Footer Placeholder 3">
            <a:extLst>
              <a:ext uri="{FF2B5EF4-FFF2-40B4-BE49-F238E27FC236}">
                <a16:creationId xmlns:a16="http://schemas.microsoft.com/office/drawing/2014/main" id="{66C26B1B-2D08-421E-8A99-5B69DC744DA1}"/>
              </a:ext>
            </a:extLst>
          </p:cNvPr>
          <p:cNvSpPr>
            <a:spLocks noGrp="1"/>
          </p:cNvSpPr>
          <p:nvPr>
            <p:ph type="ftr" sz="quarter" idx="11"/>
          </p:nvPr>
        </p:nvSpPr>
        <p:spPr/>
        <p:txBody>
          <a:bodyPr/>
          <a:lstStyle/>
          <a:p>
            <a:pPr>
              <a:defRPr/>
            </a:pPr>
            <a:r>
              <a:rPr lang="en-GB"/>
              <a:t>Cheng Chen, Intel</a:t>
            </a:r>
            <a:endParaRPr lang="en-GB" dirty="0"/>
          </a:p>
        </p:txBody>
      </p:sp>
      <p:sp>
        <p:nvSpPr>
          <p:cNvPr id="5" name="Slide Number Placeholder 4">
            <a:extLst>
              <a:ext uri="{FF2B5EF4-FFF2-40B4-BE49-F238E27FC236}">
                <a16:creationId xmlns:a16="http://schemas.microsoft.com/office/drawing/2014/main" id="{A179538F-ED88-4ADF-BA74-EFBE0BFB826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
        <p:nvSpPr>
          <p:cNvPr id="6" name="Date Placeholder 5">
            <a:extLst>
              <a:ext uri="{FF2B5EF4-FFF2-40B4-BE49-F238E27FC236}">
                <a16:creationId xmlns:a16="http://schemas.microsoft.com/office/drawing/2014/main" id="{0208CB59-A67F-48B0-A668-48C18B65822A}"/>
              </a:ext>
            </a:extLst>
          </p:cNvPr>
          <p:cNvSpPr>
            <a:spLocks noGrp="1"/>
          </p:cNvSpPr>
          <p:nvPr>
            <p:ph type="dt" sz="half" idx="10"/>
          </p:nvPr>
        </p:nvSpPr>
        <p:spPr/>
        <p:txBody>
          <a:bodyPr/>
          <a:lstStyle/>
          <a:p>
            <a:pPr>
              <a:defRPr/>
            </a:pPr>
            <a:r>
              <a:rPr lang="en-US" altLang="zh-CN"/>
              <a:t>April 2020</a:t>
            </a:r>
            <a:endParaRPr lang="en-US" altLang="zh-CN" dirty="0"/>
          </a:p>
        </p:txBody>
      </p:sp>
    </p:spTree>
    <p:extLst>
      <p:ext uri="{BB962C8B-B14F-4D97-AF65-F5344CB8AC3E}">
        <p14:creationId xmlns:p14="http://schemas.microsoft.com/office/powerpoint/2010/main" val="232552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zh-CN" dirty="0"/>
              <a:t>References</a:t>
            </a:r>
            <a:endParaRPr lang="zh-CN" altLang="en-US" dirty="0"/>
          </a:p>
        </p:txBody>
      </p:sp>
      <p:sp>
        <p:nvSpPr>
          <p:cNvPr id="6" name="Content Placeholder 5"/>
          <p:cNvSpPr>
            <a:spLocks noGrp="1"/>
          </p:cNvSpPr>
          <p:nvPr>
            <p:ph idx="1"/>
          </p:nvPr>
        </p:nvSpPr>
        <p:spPr/>
        <p:txBody>
          <a:bodyPr/>
          <a:lstStyle/>
          <a:p>
            <a:r>
              <a:rPr lang="en-US" altLang="zh-CN" dirty="0"/>
              <a:t>[1] 11be</a:t>
            </a:r>
            <a:r>
              <a:rPr lang="zh-CN" altLang="en-US" dirty="0"/>
              <a:t> </a:t>
            </a:r>
            <a:r>
              <a:rPr lang="en-US" altLang="zh-CN" dirty="0"/>
              <a:t>SFD</a:t>
            </a:r>
          </a:p>
          <a:p>
            <a:r>
              <a:rPr lang="en-US" altLang="zh-CN" dirty="0"/>
              <a:t>[2] </a:t>
            </a:r>
            <a:r>
              <a:rPr lang="en-US" dirty="0"/>
              <a:t>11-19/1582r3 </a:t>
            </a:r>
            <a:r>
              <a:rPr lang="en-GB" dirty="0"/>
              <a:t>Coordinated-ap-time-and-frequency-sharing</a:t>
            </a:r>
            <a:endParaRPr lang="en-US" altLang="zh-CN" dirty="0"/>
          </a:p>
          <a:p>
            <a:r>
              <a:rPr lang="en-US" altLang="zh-CN" dirty="0"/>
              <a:t>[3] 11-19/1616r1 Multi-AP group formation</a:t>
            </a:r>
          </a:p>
          <a:p>
            <a:r>
              <a:rPr lang="en-US" altLang="zh-CN" dirty="0"/>
              <a:t>[4] 11-19/1931r1 Multi-AP group framework follow up</a:t>
            </a:r>
          </a:p>
        </p:txBody>
      </p:sp>
      <p:sp>
        <p:nvSpPr>
          <p:cNvPr id="3" name="Footer Placeholder 2"/>
          <p:cNvSpPr>
            <a:spLocks noGrp="1"/>
          </p:cNvSpPr>
          <p:nvPr>
            <p:ph type="ftr" sz="quarter" idx="11"/>
          </p:nvPr>
        </p:nvSpPr>
        <p:spPr/>
        <p:txBody>
          <a:bodyPr/>
          <a:lstStyle/>
          <a:p>
            <a:pPr>
              <a:defRPr/>
            </a:pPr>
            <a:r>
              <a:rPr lang="en-GB"/>
              <a:t>Cheng Chen, Intel</a:t>
            </a:r>
          </a:p>
        </p:txBody>
      </p:sp>
      <p:sp>
        <p:nvSpPr>
          <p:cNvPr id="4" name="Slide Number Placeholder 3"/>
          <p:cNvSpPr>
            <a:spLocks noGrp="1"/>
          </p:cNvSpPr>
          <p:nvPr>
            <p:ph type="sldNum" sz="quarter" idx="12"/>
          </p:nvPr>
        </p:nvSpPr>
        <p:spPr/>
        <p:txBody>
          <a:bodyPr/>
          <a:lstStyle/>
          <a:p>
            <a:pPr>
              <a:defRPr/>
            </a:pPr>
            <a:r>
              <a:rPr lang="en-GB" altLang="en-US"/>
              <a:t>Slide </a:t>
            </a:r>
            <a:fld id="{32E413AC-0033-4B91-B3E5-414687900E6A}" type="slidenum">
              <a:rPr lang="en-GB" altLang="en-US" smtClean="0"/>
              <a:pPr>
                <a:defRPr/>
              </a:pPr>
              <a:t>9</a:t>
            </a:fld>
            <a:endParaRPr lang="en-GB" altLang="en-US"/>
          </a:p>
        </p:txBody>
      </p:sp>
      <p:sp>
        <p:nvSpPr>
          <p:cNvPr id="2" name="Date Placeholder 1">
            <a:extLst>
              <a:ext uri="{FF2B5EF4-FFF2-40B4-BE49-F238E27FC236}">
                <a16:creationId xmlns:a16="http://schemas.microsoft.com/office/drawing/2014/main" id="{09493FB5-3375-49CE-9DAA-8CD97716FD0B}"/>
              </a:ext>
            </a:extLst>
          </p:cNvPr>
          <p:cNvSpPr>
            <a:spLocks noGrp="1"/>
          </p:cNvSpPr>
          <p:nvPr>
            <p:ph type="dt" sz="half" idx="10"/>
          </p:nvPr>
        </p:nvSpPr>
        <p:spPr/>
        <p:txBody>
          <a:bodyPr/>
          <a:lstStyle/>
          <a:p>
            <a:pPr>
              <a:defRPr/>
            </a:pPr>
            <a:r>
              <a:rPr lang="en-US" altLang="zh-CN"/>
              <a:t>April 2020</a:t>
            </a:r>
            <a:endParaRPr lang="en-US" altLang="zh-CN" dirty="0"/>
          </a:p>
        </p:txBody>
      </p:sp>
    </p:spTree>
    <p:extLst>
      <p:ext uri="{BB962C8B-B14F-4D97-AF65-F5344CB8AC3E}">
        <p14:creationId xmlns:p14="http://schemas.microsoft.com/office/powerpoint/2010/main" val="121408311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80994</TotalTime>
  <Words>1221</Words>
  <Application>Microsoft Office PowerPoint</Application>
  <PresentationFormat>On-screen Show (4:3)</PresentationFormat>
  <Paragraphs>145</Paragraphs>
  <Slides>9</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Qualcomm Office Regular</vt:lpstr>
      <vt:lpstr>Qualcomm Regular</vt:lpstr>
      <vt:lpstr>Garamond</vt:lpstr>
      <vt:lpstr>Times New Roman</vt:lpstr>
      <vt:lpstr>802-11-Submission</vt:lpstr>
      <vt:lpstr>AP candidate set follow up</vt:lpstr>
      <vt:lpstr>Motivation</vt:lpstr>
      <vt:lpstr>AP candidate set</vt:lpstr>
      <vt:lpstr>Coordinated AP set &amp; sharing/shared AP</vt:lpstr>
      <vt:lpstr>Example of Coordinated AP Set vs. sharing/shared AP</vt:lpstr>
      <vt:lpstr>Conclusions</vt:lpstr>
      <vt:lpstr>SP1</vt:lpstr>
      <vt:lpstr>SP2</vt:lpstr>
      <vt:lpstr>References</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cheng.chen@intel.com</dc:creator>
  <cp:keywords>CTPClassification=CTP_NT</cp:keywords>
  <cp:lastModifiedBy>Chen, Cheng</cp:lastModifiedBy>
  <cp:revision>1950</cp:revision>
  <cp:lastPrinted>1998-02-10T13:28:06Z</cp:lastPrinted>
  <dcterms:created xsi:type="dcterms:W3CDTF">2004-12-02T14:01:45Z</dcterms:created>
  <dcterms:modified xsi:type="dcterms:W3CDTF">2020-04-10T23:47:42Z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0555f2cd-4793-4381-8cc1-66c1ad2e6912</vt:lpwstr>
  </property>
  <property fmtid="{D5CDD505-2E9C-101B-9397-08002B2CF9AE}" pid="4" name="CTP_TimeStamp">
    <vt:lpwstr>2020-04-10 23:47:42Z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