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818" r:id="rId3"/>
    <p:sldId id="763" r:id="rId4"/>
    <p:sldId id="791" r:id="rId5"/>
    <p:sldId id="819" r:id="rId6"/>
    <p:sldId id="833" r:id="rId7"/>
    <p:sldId id="834" r:id="rId8"/>
    <p:sldId id="835" r:id="rId9"/>
    <p:sldId id="836" r:id="rId10"/>
    <p:sldId id="839" r:id="rId11"/>
    <p:sldId id="840" r:id="rId12"/>
    <p:sldId id="841"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3" autoAdjust="0"/>
    <p:restoredTop sz="86385" autoAdjust="0"/>
  </p:normalViewPr>
  <p:slideViewPr>
    <p:cSldViewPr>
      <p:cViewPr varScale="1">
        <p:scale>
          <a:sx n="86" d="100"/>
          <a:sy n="86" d="100"/>
        </p:scale>
        <p:origin x="1363"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10/26/2020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10/26/2020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10/26/2020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10/26/2020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10/26/2020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10/26/2020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10/26/2020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10/26/2020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10/26/2020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10/26/2020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10/26/2020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10/26/2020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10/26/2020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10/26/2020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10/26/2020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0593</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0" y="685800"/>
            <a:ext cx="9144000" cy="1066800"/>
          </a:xfrm>
        </p:spPr>
        <p:txBody>
          <a:bodyPr/>
          <a:lstStyle/>
          <a:p>
            <a:r>
              <a:rPr lang="en-US" sz="2400" dirty="0"/>
              <a:t>EHT BSS Operation: EHT BW </a:t>
            </a:r>
            <a:r>
              <a:rPr lang="en-US" sz="2400" dirty="0" err="1"/>
              <a:t>Nss</a:t>
            </a:r>
            <a:r>
              <a:rPr lang="en-US" sz="2400" dirty="0"/>
              <a:t> MCS and HE BW </a:t>
            </a:r>
            <a:r>
              <a:rPr lang="en-US" sz="2400" dirty="0" err="1"/>
              <a:t>Nss</a:t>
            </a:r>
            <a:r>
              <a:rPr lang="en-US" sz="2400" dirty="0"/>
              <a:t> MCS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2020-05-12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05/12/2020</a:t>
            </a:r>
          </a:p>
        </p:txBody>
      </p:sp>
      <p:graphicFrame>
        <p:nvGraphicFramePr>
          <p:cNvPr id="6" name="Table 5"/>
          <p:cNvGraphicFramePr>
            <a:graphicFrameLocks noGrp="1"/>
          </p:cNvGraphicFramePr>
          <p:nvPr>
            <p:extLst>
              <p:ext uri="{D42A27DB-BD31-4B8C-83A1-F6EECF244321}">
                <p14:modId xmlns:p14="http://schemas.microsoft.com/office/powerpoint/2010/main" val="877045468"/>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 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7206"/>
            <a:ext cx="9143999" cy="491791"/>
          </a:xfrm>
        </p:spPr>
        <p:txBody>
          <a:bodyPr/>
          <a:lstStyle/>
          <a:p>
            <a:r>
              <a:rPr lang="en-US" sz="2100" dirty="0"/>
              <a:t>SP 1</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1" y="1017320"/>
            <a:ext cx="9143998" cy="5154879"/>
          </a:xfrm>
        </p:spPr>
        <p:txBody>
          <a:bodyPr>
            <a:normAutofit/>
          </a:bodyPr>
          <a:lstStyle/>
          <a:p>
            <a:r>
              <a:rPr lang="en-US" sz="2000" b="0" dirty="0"/>
              <a:t>Do you support that the max supported HE BW capability indicated in HE capabilities element by an EHT STA is no more than the max supported EHT BW capability indicated in EHT capabilities element by the EHT STA</a:t>
            </a:r>
          </a:p>
          <a:p>
            <a:pPr lvl="1"/>
            <a:r>
              <a:rPr lang="en-US" sz="1800" dirty="0"/>
              <a:t>When the max supported EHT BW capability indicated in EHT capabilities element by an EHT STA is no more than 160MHz, the max supported HE BW capability indicated in HE capabilities element by the EHT STA is same as the max supported EHT BW capability indicated in EHT capabilities element. </a:t>
            </a:r>
          </a:p>
          <a:p>
            <a:pPr lvl="1"/>
            <a:r>
              <a:rPr lang="en-US" sz="1800" dirty="0"/>
              <a:t>When the max supported EHT BW capability indicated in EHT capabilities element by an EHT STA is 320 MHz, the max supported HE BW capability indicated in HE capabilities element by the EHT STA is 160MHz</a:t>
            </a:r>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10</a:t>
            </a:fld>
            <a:endParaRPr lang="en-US" dirty="0"/>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465985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979" y="685800"/>
            <a:ext cx="6857999" cy="368843"/>
          </a:xfrm>
        </p:spPr>
        <p:txBody>
          <a:bodyPr/>
          <a:lstStyle/>
          <a:p>
            <a:r>
              <a:rPr lang="en-US" sz="2400" dirty="0"/>
              <a:t>SP 2</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1130843"/>
            <a:ext cx="9144000" cy="5269957"/>
          </a:xfrm>
        </p:spPr>
        <p:txBody>
          <a:bodyPr>
            <a:noAutofit/>
          </a:bodyPr>
          <a:lstStyle/>
          <a:p>
            <a:r>
              <a:rPr lang="en-US" sz="2000" b="0" dirty="0"/>
              <a:t>Do you support that at any BW+MCS allowed by HE, the max supported HE </a:t>
            </a:r>
            <a:r>
              <a:rPr lang="en-US" sz="2000" b="0" dirty="0" err="1"/>
              <a:t>Nss</a:t>
            </a:r>
            <a:r>
              <a:rPr lang="en-US" sz="2000" b="0" dirty="0"/>
              <a:t> capability indicated in HE capabilities element (</a:t>
            </a:r>
            <a:r>
              <a:rPr lang="en-US" sz="2000" b="0" dirty="0" err="1"/>
              <a:t>Nss</a:t>
            </a:r>
            <a:r>
              <a:rPr lang="en-US" sz="2000" b="0" dirty="0"/>
              <a:t> for transmitting HE PPDU) by an EHT STA/AP is no more than the max supported EHT </a:t>
            </a:r>
            <a:r>
              <a:rPr lang="en-US" sz="2000" b="0" dirty="0" err="1"/>
              <a:t>Nss</a:t>
            </a:r>
            <a:r>
              <a:rPr lang="en-US" sz="2000" b="0" dirty="0"/>
              <a:t> capability indicated in EHT capabilities element (</a:t>
            </a:r>
            <a:r>
              <a:rPr lang="en-US" sz="2000" b="0" dirty="0" err="1"/>
              <a:t>Nss</a:t>
            </a:r>
            <a:r>
              <a:rPr lang="en-US" sz="2000" b="0" dirty="0"/>
              <a:t> for transmitting EHT PPDU) by the EHT STA.</a:t>
            </a:r>
          </a:p>
          <a:p>
            <a:pPr lvl="1"/>
            <a:r>
              <a:rPr lang="en-US" sz="1800" dirty="0"/>
              <a:t>When the max supported EHT </a:t>
            </a:r>
            <a:r>
              <a:rPr lang="en-US" sz="1800" dirty="0" err="1"/>
              <a:t>Nss</a:t>
            </a:r>
            <a:r>
              <a:rPr lang="en-US" sz="1800" dirty="0"/>
              <a:t> capability indicated in EHT capabilities element by an EHT STA at a BW+MCS is no more than 8, the max supported HE </a:t>
            </a:r>
            <a:r>
              <a:rPr lang="en-US" sz="1800" dirty="0" err="1"/>
              <a:t>Nss</a:t>
            </a:r>
            <a:r>
              <a:rPr lang="en-US" sz="1800" dirty="0"/>
              <a:t> capability indicated in HE capabilities element by the EHT STA is same as the max supported EHT </a:t>
            </a:r>
            <a:r>
              <a:rPr lang="en-US" sz="1800" dirty="0" err="1"/>
              <a:t>Nss</a:t>
            </a:r>
            <a:r>
              <a:rPr lang="en-US" sz="1800" dirty="0"/>
              <a:t> capability indicated in EHT capabilities element at the BW+MCS. </a:t>
            </a:r>
          </a:p>
          <a:p>
            <a:pPr lvl="1"/>
            <a:r>
              <a:rPr lang="en-US" sz="1800" dirty="0"/>
              <a:t>When the max supported EHT </a:t>
            </a:r>
            <a:r>
              <a:rPr lang="en-US" sz="1800" dirty="0" err="1"/>
              <a:t>Nss</a:t>
            </a:r>
            <a:r>
              <a:rPr lang="en-US" sz="1800" dirty="0"/>
              <a:t> capability indicated in EHT capabilities element by an EHT STA at a BW+MCS is more than 8, the max supported HE </a:t>
            </a:r>
            <a:r>
              <a:rPr lang="en-US" sz="1800" dirty="0" err="1"/>
              <a:t>Nss</a:t>
            </a:r>
            <a:r>
              <a:rPr lang="en-US" sz="1800" dirty="0"/>
              <a:t> capability indicated in HE capabilities element by the EHT STA at the BW is 8 at the BW+MCS</a:t>
            </a:r>
          </a:p>
        </p:txBody>
      </p:sp>
      <p:sp>
        <p:nvSpPr>
          <p:cNvPr id="4" name="Slide Number Placeholder 2">
            <a:extLst>
              <a:ext uri="{FF2B5EF4-FFF2-40B4-BE49-F238E27FC236}">
                <a16:creationId xmlns:a16="http://schemas.microsoft.com/office/drawing/2014/main" id="{E3D2038A-F7C1-4851-801C-C934776F87B0}"/>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11</a:t>
            </a:fld>
            <a:endParaRPr lang="en-US" dirty="0"/>
          </a:p>
        </p:txBody>
      </p:sp>
      <p:sp>
        <p:nvSpPr>
          <p:cNvPr id="5" name="Footer Placeholder 4">
            <a:extLst>
              <a:ext uri="{FF2B5EF4-FFF2-40B4-BE49-F238E27FC236}">
                <a16:creationId xmlns:a16="http://schemas.microsoft.com/office/drawing/2014/main" id="{5E9FDAF7-9F3A-4F37-A7A3-9E596E9AF5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6B29B9A8-FB26-400A-94D9-F77F7AE4BDE5}"/>
              </a:ext>
            </a:extLst>
          </p:cNvPr>
          <p:cNvSpPr>
            <a:spLocks noGrp="1"/>
          </p:cNvSpPr>
          <p:nvPr>
            <p:ph type="dt" sz="half" idx="10"/>
          </p:nvPr>
        </p:nvSpPr>
        <p:spPr>
          <a:xfrm>
            <a:off x="696913" y="332601"/>
            <a:ext cx="1051570" cy="276999"/>
          </a:xfrm>
        </p:spPr>
        <p:txBody>
          <a:bodyPr/>
          <a:lstStyle/>
          <a:p>
            <a:pPr>
              <a:defRPr/>
            </a:pPr>
            <a:r>
              <a:rPr lang="en-US" dirty="0"/>
              <a:t>04/01/2020</a:t>
            </a:r>
          </a:p>
        </p:txBody>
      </p:sp>
    </p:spTree>
    <p:extLst>
      <p:ext uri="{BB962C8B-B14F-4D97-AF65-F5344CB8AC3E}">
        <p14:creationId xmlns:p14="http://schemas.microsoft.com/office/powerpoint/2010/main" val="2390296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7206"/>
            <a:ext cx="9143999" cy="491791"/>
          </a:xfrm>
        </p:spPr>
        <p:txBody>
          <a:bodyPr/>
          <a:lstStyle/>
          <a:p>
            <a:r>
              <a:rPr lang="en-US" sz="2100" dirty="0"/>
              <a:t>SP 3</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1" y="1017320"/>
            <a:ext cx="9143998" cy="5154879"/>
          </a:xfrm>
        </p:spPr>
        <p:txBody>
          <a:bodyPr>
            <a:normAutofit/>
          </a:bodyPr>
          <a:lstStyle/>
          <a:p>
            <a:r>
              <a:rPr lang="en-US" sz="2000" b="0" dirty="0"/>
              <a:t>Do you support that:</a:t>
            </a:r>
          </a:p>
          <a:p>
            <a:pPr lvl="1"/>
            <a:r>
              <a:rPr lang="en-US" b="0" dirty="0"/>
              <a:t>The max </a:t>
            </a:r>
            <a:r>
              <a:rPr lang="en-US" b="0" dirty="0" err="1"/>
              <a:t>Nss</a:t>
            </a:r>
            <a:r>
              <a:rPr lang="en-US" b="0" dirty="0"/>
              <a:t> capability of an EHT STA at BW1 is no smaller than the max </a:t>
            </a:r>
            <a:r>
              <a:rPr lang="en-US" b="0" dirty="0" err="1"/>
              <a:t>Nss</a:t>
            </a:r>
            <a:r>
              <a:rPr lang="en-US" b="0" dirty="0"/>
              <a:t> capability of the EHT STA at BW2 if BW1 is smaller than BW2.</a:t>
            </a:r>
          </a:p>
          <a:p>
            <a:pPr lvl="1"/>
            <a:r>
              <a:rPr lang="en-US" b="0" dirty="0"/>
              <a:t>the max EHT-MCS for n SS of an EHT STA is not smaller than the max EHT-MCS of n+1 SS of the EHT STA.</a:t>
            </a:r>
          </a:p>
          <a:p>
            <a:endParaRPr lang="en-US" sz="2000" b="0" dirty="0"/>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12</a:t>
            </a:fld>
            <a:endParaRPr lang="en-US" dirty="0"/>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101959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7206"/>
            <a:ext cx="9143999" cy="491791"/>
          </a:xfrm>
        </p:spPr>
        <p:txBody>
          <a:bodyPr/>
          <a:lstStyle/>
          <a:p>
            <a:r>
              <a:rPr lang="en-US" sz="2100" dirty="0"/>
              <a:t>Basic Rule 1</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1" y="1093520"/>
            <a:ext cx="9143998" cy="4469080"/>
          </a:xfrm>
        </p:spPr>
        <p:txBody>
          <a:bodyPr>
            <a:normAutofit/>
          </a:bodyPr>
          <a:lstStyle/>
          <a:p>
            <a:r>
              <a:rPr lang="en-US" sz="1600" b="0" dirty="0"/>
              <a:t>Max supported Rx/Tx HE Nss vs max supported Rx/Tx EHT Nss of an EHT STA</a:t>
            </a:r>
          </a:p>
          <a:p>
            <a:pPr lvl="1"/>
            <a:r>
              <a:rPr lang="en-US" sz="1600" dirty="0"/>
              <a:t>Option 1 (preferred): at any BW+MCS allowed by HE, the max supported HE </a:t>
            </a:r>
            <a:r>
              <a:rPr lang="en-US" sz="1600" dirty="0" err="1"/>
              <a:t>Nss</a:t>
            </a:r>
            <a:r>
              <a:rPr lang="en-US" sz="1600" dirty="0"/>
              <a:t> capability indicated in HE capabilities element (</a:t>
            </a:r>
            <a:r>
              <a:rPr lang="en-US" sz="1600" dirty="0" err="1"/>
              <a:t>Nss</a:t>
            </a:r>
            <a:r>
              <a:rPr lang="en-US" sz="1600" dirty="0"/>
              <a:t> for receiving HE PPDU) by an EHT STA/AP is no more than the max supported EHT </a:t>
            </a:r>
            <a:r>
              <a:rPr lang="en-US" sz="1600" dirty="0" err="1"/>
              <a:t>Nss</a:t>
            </a:r>
            <a:r>
              <a:rPr lang="en-US" sz="1600" dirty="0"/>
              <a:t> capability indicated in EHT capabilities element (</a:t>
            </a:r>
            <a:r>
              <a:rPr lang="en-US" sz="1600" dirty="0" err="1"/>
              <a:t>Nss</a:t>
            </a:r>
            <a:r>
              <a:rPr lang="en-US" sz="1600" dirty="0"/>
              <a:t> for receiving EHT PPDU) by the EHT STA.</a:t>
            </a:r>
          </a:p>
          <a:p>
            <a:pPr lvl="2"/>
            <a:r>
              <a:rPr lang="en-US" sz="1600" dirty="0"/>
              <a:t>When the max supported EHT </a:t>
            </a:r>
            <a:r>
              <a:rPr lang="en-US" sz="1600" dirty="0" err="1"/>
              <a:t>Nss</a:t>
            </a:r>
            <a:r>
              <a:rPr lang="en-US" sz="1600" dirty="0"/>
              <a:t> capability indicated in EHT capabilities element by an EHT STA at a BW+MCS is no more than 8, the max supported HE </a:t>
            </a:r>
            <a:r>
              <a:rPr lang="en-US" sz="1600" dirty="0" err="1"/>
              <a:t>Nss</a:t>
            </a:r>
            <a:r>
              <a:rPr lang="en-US" sz="1600" dirty="0"/>
              <a:t> capability indicated in HE capabilities element by the EHT STA is same as the max supported EHT </a:t>
            </a:r>
            <a:r>
              <a:rPr lang="en-US" sz="1600" dirty="0" err="1"/>
              <a:t>Nss</a:t>
            </a:r>
            <a:r>
              <a:rPr lang="en-US" sz="1600" dirty="0"/>
              <a:t> capability indicated in EHT capabilities element at the BW+MCS. </a:t>
            </a:r>
          </a:p>
          <a:p>
            <a:pPr lvl="2"/>
            <a:r>
              <a:rPr lang="en-US" sz="1600" dirty="0"/>
              <a:t>When the max supported EHT </a:t>
            </a:r>
            <a:r>
              <a:rPr lang="en-US" sz="1600" dirty="0" err="1"/>
              <a:t>Nss</a:t>
            </a:r>
            <a:r>
              <a:rPr lang="en-US" sz="1600" dirty="0"/>
              <a:t> capability indicated in EHT capabilities element by an EHT STA at a BW+MCS is more than 8, the max supported HE </a:t>
            </a:r>
            <a:r>
              <a:rPr lang="en-US" sz="1600" dirty="0" err="1"/>
              <a:t>Nss</a:t>
            </a:r>
            <a:r>
              <a:rPr lang="en-US" sz="1600" dirty="0"/>
              <a:t> capability indicated in HE capabilities element by the EHT STA at the BW is 8 at the BW+MCS. </a:t>
            </a:r>
          </a:p>
          <a:p>
            <a:pPr lvl="1"/>
            <a:r>
              <a:rPr lang="en-US" sz="1600" dirty="0"/>
              <a:t>Option 2: The max supported HE Nss and the max supported EHT Nss by an EHT STA/AP at a BW are independent.</a:t>
            </a:r>
          </a:p>
          <a:p>
            <a:pPr lvl="1"/>
            <a:endParaRPr lang="en-US" sz="1600" dirty="0"/>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2</a:t>
            </a:fld>
            <a:endParaRPr lang="en-US" dirty="0"/>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514180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7206"/>
            <a:ext cx="9143999" cy="491791"/>
          </a:xfrm>
        </p:spPr>
        <p:txBody>
          <a:bodyPr/>
          <a:lstStyle/>
          <a:p>
            <a:r>
              <a:rPr lang="en-US" sz="2100" dirty="0"/>
              <a:t>Basic Rule 2</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1" y="1017320"/>
            <a:ext cx="9143998" cy="5307279"/>
          </a:xfrm>
        </p:spPr>
        <p:txBody>
          <a:bodyPr>
            <a:normAutofit/>
          </a:bodyPr>
          <a:lstStyle/>
          <a:p>
            <a:r>
              <a:rPr lang="en-US" sz="1600" b="0" dirty="0"/>
              <a:t>Max supported HE BW vs max supported EHT BW of an EHT STA:</a:t>
            </a:r>
          </a:p>
          <a:p>
            <a:pPr lvl="1"/>
            <a:r>
              <a:rPr lang="en-US" sz="1600" dirty="0"/>
              <a:t>Option 1(preferred): the max supported HE BW capability indicated in HE capabilities element by an EHT STA is no more than the max supported EHT BW capability indicated in EHT capabilities element by the EHT STA</a:t>
            </a:r>
          </a:p>
          <a:p>
            <a:pPr lvl="2"/>
            <a:r>
              <a:rPr lang="en-US" sz="1600" dirty="0"/>
              <a:t>When the max supported EHT BW capability indicated in EHT capabilities element by an EHT STA is no more than 160MHz, the max supported HE BW capability indicated in HE capabilities element by the EHT STA is same as the max supported EHT BW capability indicated in EHT capabilities element. </a:t>
            </a:r>
            <a:endParaRPr lang="en-US" sz="1600" b="1" dirty="0"/>
          </a:p>
          <a:p>
            <a:pPr lvl="2"/>
            <a:r>
              <a:rPr lang="en-US" sz="1600" dirty="0"/>
              <a:t>When the max supported EHT BW capability indicated in EHT capabilities element by an EHT STA is 320, the max supported HE BW capability indicated in HE capabilities element by the EHT STA is 160MHz</a:t>
            </a:r>
          </a:p>
          <a:p>
            <a:pPr lvl="1"/>
            <a:r>
              <a:rPr lang="en-US" sz="1600" dirty="0"/>
              <a:t>Option 2: The max supported HE BW and the max supported EHT BW by an EHT STA/AP are independent.</a:t>
            </a:r>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3</a:t>
            </a:fld>
            <a:endParaRPr lang="en-US" dirty="0"/>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798242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979" y="685800"/>
            <a:ext cx="6857999" cy="368843"/>
          </a:xfrm>
        </p:spPr>
        <p:txBody>
          <a:bodyPr/>
          <a:lstStyle/>
          <a:p>
            <a:r>
              <a:rPr lang="en-US" sz="2400" dirty="0"/>
              <a:t>Basic Rule 3</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1130843"/>
            <a:ext cx="9144000" cy="5269957"/>
          </a:xfrm>
        </p:spPr>
        <p:txBody>
          <a:bodyPr>
            <a:noAutofit/>
          </a:bodyPr>
          <a:lstStyle/>
          <a:p>
            <a:r>
              <a:rPr lang="en-US" sz="1600" b="0" dirty="0"/>
              <a:t>Max supported HE </a:t>
            </a:r>
            <a:r>
              <a:rPr lang="en-US" sz="1600" b="0" dirty="0" err="1"/>
              <a:t>Nss</a:t>
            </a:r>
            <a:r>
              <a:rPr lang="en-US" sz="1600" b="0" dirty="0"/>
              <a:t> vs max supported HET </a:t>
            </a:r>
            <a:r>
              <a:rPr lang="en-US" sz="1600" b="0" dirty="0" err="1"/>
              <a:t>Nss</a:t>
            </a:r>
            <a:r>
              <a:rPr lang="en-US" sz="1600" b="0" dirty="0"/>
              <a:t> of an EHT STA</a:t>
            </a:r>
          </a:p>
          <a:p>
            <a:pPr lvl="1"/>
            <a:r>
              <a:rPr lang="en-US" sz="1600" dirty="0"/>
              <a:t>Option 1 (preferred): at any BW+MCS allowed by HE, the max supported HE </a:t>
            </a:r>
            <a:r>
              <a:rPr lang="en-US" sz="1600" dirty="0" err="1"/>
              <a:t>Nss</a:t>
            </a:r>
            <a:r>
              <a:rPr lang="en-US" sz="1600" dirty="0"/>
              <a:t> capability indicated in HE capabilities element (</a:t>
            </a:r>
            <a:r>
              <a:rPr lang="en-US" sz="1600" dirty="0" err="1"/>
              <a:t>Nss</a:t>
            </a:r>
            <a:r>
              <a:rPr lang="en-US" sz="1600" dirty="0"/>
              <a:t> for transmitting HE PPDU) by an EHT STA/AP is no more than the max supported EHT </a:t>
            </a:r>
            <a:r>
              <a:rPr lang="en-US" sz="1600" dirty="0" err="1"/>
              <a:t>Nss</a:t>
            </a:r>
            <a:r>
              <a:rPr lang="en-US" sz="1600" dirty="0"/>
              <a:t> capability indicated in EHT capabilities element (</a:t>
            </a:r>
            <a:r>
              <a:rPr lang="en-US" sz="1600" dirty="0" err="1"/>
              <a:t>Nss</a:t>
            </a:r>
            <a:r>
              <a:rPr lang="en-US" sz="1600" dirty="0"/>
              <a:t> for transmitting EHT PPDU) by the EHT STA.</a:t>
            </a:r>
          </a:p>
          <a:p>
            <a:pPr lvl="2"/>
            <a:r>
              <a:rPr lang="en-US" sz="1600" dirty="0"/>
              <a:t>When the max supported EHT </a:t>
            </a:r>
            <a:r>
              <a:rPr lang="en-US" sz="1600" dirty="0" err="1"/>
              <a:t>Nss</a:t>
            </a:r>
            <a:r>
              <a:rPr lang="en-US" sz="1600" dirty="0"/>
              <a:t> capability indicated in EHT capabilities element by an EHT STA at a BW+MCS is no more than 8, the max supported HE </a:t>
            </a:r>
            <a:r>
              <a:rPr lang="en-US" sz="1600" dirty="0" err="1"/>
              <a:t>Nss</a:t>
            </a:r>
            <a:r>
              <a:rPr lang="en-US" sz="1600" dirty="0"/>
              <a:t> capability indicated in HE capabilities element by the EHT STA is same as the max supported EHT </a:t>
            </a:r>
            <a:r>
              <a:rPr lang="en-US" sz="1600" dirty="0" err="1"/>
              <a:t>Nss</a:t>
            </a:r>
            <a:r>
              <a:rPr lang="en-US" sz="1600" dirty="0"/>
              <a:t> capability indicated in EHT capabilities element at the BW+MCS. </a:t>
            </a:r>
          </a:p>
          <a:p>
            <a:pPr lvl="2"/>
            <a:r>
              <a:rPr lang="en-US" sz="1600" dirty="0"/>
              <a:t>When the max supported EHT </a:t>
            </a:r>
            <a:r>
              <a:rPr lang="en-US" sz="1600" dirty="0" err="1"/>
              <a:t>Nss</a:t>
            </a:r>
            <a:r>
              <a:rPr lang="en-US" sz="1600" dirty="0"/>
              <a:t> capability indicated in EHT capabilities element by an EHT STA at a BW+MCS is more than 8, the max supported HE </a:t>
            </a:r>
            <a:r>
              <a:rPr lang="en-US" sz="1600" dirty="0" err="1"/>
              <a:t>Nss</a:t>
            </a:r>
            <a:r>
              <a:rPr lang="en-US" sz="1600" dirty="0"/>
              <a:t> capability indicated in HE capabilities element by the EHT STA at the BW is 8 at the BW+MCS. </a:t>
            </a:r>
          </a:p>
          <a:p>
            <a:pPr lvl="1"/>
            <a:r>
              <a:rPr lang="en-US" sz="1600" dirty="0"/>
              <a:t>Option 2: The max supported HE Nsts and the max supported EHT </a:t>
            </a:r>
            <a:r>
              <a:rPr lang="en-US" sz="1600" dirty="0" err="1"/>
              <a:t>Nss</a:t>
            </a:r>
            <a:r>
              <a:rPr lang="en-US" sz="1600" dirty="0"/>
              <a:t> by an EHT STA/AP at a BW+MCS are independent. </a:t>
            </a:r>
          </a:p>
        </p:txBody>
      </p:sp>
      <p:sp>
        <p:nvSpPr>
          <p:cNvPr id="4" name="Slide Number Placeholder 2">
            <a:extLst>
              <a:ext uri="{FF2B5EF4-FFF2-40B4-BE49-F238E27FC236}">
                <a16:creationId xmlns:a16="http://schemas.microsoft.com/office/drawing/2014/main" id="{E3D2038A-F7C1-4851-801C-C934776F87B0}"/>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4</a:t>
            </a:fld>
            <a:endParaRPr lang="en-US" dirty="0"/>
          </a:p>
        </p:txBody>
      </p:sp>
      <p:sp>
        <p:nvSpPr>
          <p:cNvPr id="5" name="Footer Placeholder 4">
            <a:extLst>
              <a:ext uri="{FF2B5EF4-FFF2-40B4-BE49-F238E27FC236}">
                <a16:creationId xmlns:a16="http://schemas.microsoft.com/office/drawing/2014/main" id="{5E9FDAF7-9F3A-4F37-A7A3-9E596E9AF5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6B29B9A8-FB26-400A-94D9-F77F7AE4BDE5}"/>
              </a:ext>
            </a:extLst>
          </p:cNvPr>
          <p:cNvSpPr>
            <a:spLocks noGrp="1"/>
          </p:cNvSpPr>
          <p:nvPr>
            <p:ph type="dt" sz="half" idx="10"/>
          </p:nvPr>
        </p:nvSpPr>
        <p:spPr>
          <a:xfrm>
            <a:off x="696913" y="332601"/>
            <a:ext cx="1051570" cy="276999"/>
          </a:xfrm>
        </p:spPr>
        <p:txBody>
          <a:bodyPr/>
          <a:lstStyle/>
          <a:p>
            <a:pPr>
              <a:defRPr/>
            </a:pPr>
            <a:r>
              <a:rPr lang="en-US" dirty="0"/>
              <a:t>04/01/2020</a:t>
            </a:r>
          </a:p>
        </p:txBody>
      </p:sp>
    </p:spTree>
    <p:extLst>
      <p:ext uri="{BB962C8B-B14F-4D97-AF65-F5344CB8AC3E}">
        <p14:creationId xmlns:p14="http://schemas.microsoft.com/office/powerpoint/2010/main" val="1089158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7206"/>
            <a:ext cx="9143999" cy="491791"/>
          </a:xfrm>
        </p:spPr>
        <p:txBody>
          <a:bodyPr/>
          <a:lstStyle/>
          <a:p>
            <a:r>
              <a:rPr lang="en-US" sz="2100" dirty="0"/>
              <a:t>Basic Rule 4</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1" y="1017320"/>
            <a:ext cx="9143998" cy="5154879"/>
          </a:xfrm>
        </p:spPr>
        <p:txBody>
          <a:bodyPr>
            <a:normAutofit/>
          </a:bodyPr>
          <a:lstStyle/>
          <a:p>
            <a:r>
              <a:rPr lang="en-US" b="0" dirty="0"/>
              <a:t>The max </a:t>
            </a:r>
            <a:r>
              <a:rPr lang="en-US" b="0" dirty="0" err="1"/>
              <a:t>Nss</a:t>
            </a:r>
            <a:r>
              <a:rPr lang="en-US" b="0" dirty="0"/>
              <a:t> capability of an EHT STA at BW1 is no smaller than the max </a:t>
            </a:r>
            <a:r>
              <a:rPr lang="en-US" b="0" dirty="0" err="1"/>
              <a:t>Nss</a:t>
            </a:r>
            <a:r>
              <a:rPr lang="en-US" b="0" dirty="0"/>
              <a:t> capability of the EHT STA at BW2 if BW1 is smaller than BW2.</a:t>
            </a:r>
          </a:p>
          <a:p>
            <a:r>
              <a:rPr lang="en-US" b="0" dirty="0"/>
              <a:t>the max EHT-MCS for n SS of an EHT STA is not smaller than the max EHT-MCS of n+1 SS of the EHT STA.</a:t>
            </a:r>
            <a:endParaRPr lang="en-US" sz="4400" b="0" dirty="0"/>
          </a:p>
          <a:p>
            <a:endParaRPr lang="en-US" sz="2000" b="0" dirty="0"/>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5</a:t>
            </a:fld>
            <a:endParaRPr lang="en-US" dirty="0"/>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919369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26" y="589038"/>
            <a:ext cx="8955349" cy="367868"/>
          </a:xfrm>
        </p:spPr>
        <p:txBody>
          <a:bodyPr/>
          <a:lstStyle/>
          <a:p>
            <a:r>
              <a:rPr lang="en-US" sz="2100" dirty="0"/>
              <a:t>Announcement of EHT-Nss MCS, Basic EHT-MCS Nss Support Set</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956906"/>
            <a:ext cx="9176332" cy="4068938"/>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Option 1 (with the assumption of maximal mandatory MCS 9):</a:t>
            </a:r>
          </a:p>
          <a:p>
            <a:pPr lvl="1"/>
            <a:r>
              <a:rPr lang="en-US" sz="1400" kern="0" dirty="0"/>
              <a:t>For BW&lt;=160 MHz, EHT-Nss MCS for 1 SS to 8 SS in EHT-Nss MCS capabilities and basic EHT-MCS Nss Support are defined per HE-Nss MCS capabilities and basic HE-MCS Nss Support respectively, </a:t>
            </a:r>
          </a:p>
          <a:p>
            <a:pPr lvl="2"/>
            <a:r>
              <a:rPr lang="en-US" sz="1400" kern="0" dirty="0"/>
              <a:t>The other BW, MCS, Nss are defined as follows:</a:t>
            </a:r>
          </a:p>
          <a:p>
            <a:pPr lvl="3"/>
            <a:r>
              <a:rPr lang="en-US" sz="1400" dirty="0"/>
              <a:t>The Max EHT-MCS For </a:t>
            </a:r>
            <a:r>
              <a:rPr lang="en-US" sz="1400" i="1" dirty="0"/>
              <a:t>n </a:t>
            </a:r>
            <a:r>
              <a:rPr lang="en-US" sz="1400" dirty="0"/>
              <a:t>SS subfield (where </a:t>
            </a:r>
            <a:r>
              <a:rPr lang="en-US" sz="1400" i="1" dirty="0"/>
              <a:t>n </a:t>
            </a:r>
            <a:r>
              <a:rPr lang="en-US" sz="1400" dirty="0"/>
              <a:t>= 1, ..., 8) is encoded to as follows:</a:t>
            </a:r>
          </a:p>
          <a:p>
            <a:pPr lvl="4"/>
            <a:r>
              <a:rPr lang="en-US" sz="1400" dirty="0"/>
              <a:t>1 indicates support for </a:t>
            </a:r>
            <a:r>
              <a:rPr lang="en-US" sz="1400" kern="0" dirty="0"/>
              <a:t>EHT</a:t>
            </a:r>
            <a:r>
              <a:rPr lang="en-US" sz="1400" dirty="0"/>
              <a:t>-MCS 12-13 for </a:t>
            </a:r>
            <a:r>
              <a:rPr lang="en-US" sz="1400" i="1" dirty="0"/>
              <a:t>n </a:t>
            </a:r>
            <a:r>
              <a:rPr lang="en-US" sz="1400" dirty="0"/>
              <a:t>spatial streams</a:t>
            </a:r>
          </a:p>
          <a:p>
            <a:pPr lvl="4"/>
            <a:r>
              <a:rPr lang="en-US" sz="1400" dirty="0"/>
              <a:t>0 indicates that HE-MCS more than 11 for </a:t>
            </a:r>
            <a:r>
              <a:rPr lang="en-US" sz="1400" i="1" dirty="0"/>
              <a:t>n </a:t>
            </a:r>
            <a:r>
              <a:rPr lang="en-US" sz="1400" dirty="0"/>
              <a:t>spatial streams is not supported for </a:t>
            </a:r>
            <a:r>
              <a:rPr lang="en-US" sz="1400" kern="0" dirty="0"/>
              <a:t>EHT</a:t>
            </a:r>
            <a:r>
              <a:rPr lang="en-US" sz="1400" dirty="0"/>
              <a:t> PPDUs</a:t>
            </a:r>
          </a:p>
          <a:p>
            <a:pPr lvl="5"/>
            <a:r>
              <a:rPr lang="en-US" dirty="0"/>
              <a:t>The EHT-MCS for n spatial streams follows the HE-MCS announcement of n spatial streams in Max HE –MCS for n SS.</a:t>
            </a:r>
          </a:p>
          <a:p>
            <a:pPr lvl="3"/>
            <a:r>
              <a:rPr lang="en-US" sz="1400" dirty="0"/>
              <a:t>The Max EHT-MCS For </a:t>
            </a:r>
            <a:r>
              <a:rPr lang="en-US" sz="1400" i="1" dirty="0"/>
              <a:t>n </a:t>
            </a:r>
            <a:r>
              <a:rPr lang="en-US" sz="1400" dirty="0"/>
              <a:t>SS subfield (where </a:t>
            </a:r>
            <a:r>
              <a:rPr lang="en-US" sz="1400" i="1" dirty="0"/>
              <a:t>n </a:t>
            </a:r>
            <a:r>
              <a:rPr lang="en-US" sz="1400" dirty="0"/>
              <a:t>= 9, ..., 16) is encoded to indicates the maximal MCS for n SS, e.g.</a:t>
            </a:r>
          </a:p>
          <a:p>
            <a:pPr lvl="4"/>
            <a:r>
              <a:rPr lang="en-US" sz="1400" dirty="0"/>
              <a:t>0 indicates support for </a:t>
            </a:r>
            <a:r>
              <a:rPr lang="en-US" sz="1400" kern="0" dirty="0"/>
              <a:t>EHT</a:t>
            </a:r>
            <a:r>
              <a:rPr lang="en-US" sz="1400" dirty="0"/>
              <a:t>-MCS 0-9 for </a:t>
            </a:r>
            <a:r>
              <a:rPr lang="en-US" sz="1400" i="1" dirty="0"/>
              <a:t>n </a:t>
            </a:r>
            <a:r>
              <a:rPr lang="en-US" sz="1400" dirty="0"/>
              <a:t>spatial streams</a:t>
            </a:r>
          </a:p>
          <a:p>
            <a:pPr lvl="4"/>
            <a:r>
              <a:rPr lang="en-US" sz="1400" dirty="0"/>
              <a:t>1 indicates support for </a:t>
            </a:r>
            <a:r>
              <a:rPr lang="en-US" sz="1400" kern="0" dirty="0"/>
              <a:t>EHT</a:t>
            </a:r>
            <a:r>
              <a:rPr lang="en-US" sz="1400" dirty="0"/>
              <a:t>-MCS 0-11 for </a:t>
            </a:r>
            <a:r>
              <a:rPr lang="en-US" sz="1400" i="1" dirty="0"/>
              <a:t>n </a:t>
            </a:r>
            <a:r>
              <a:rPr lang="en-US" sz="1400" dirty="0"/>
              <a:t>spatial streams</a:t>
            </a:r>
            <a:endParaRPr lang="en-US" sz="1400" kern="0" dirty="0"/>
          </a:p>
          <a:p>
            <a:pPr lvl="4"/>
            <a:r>
              <a:rPr lang="en-US" sz="1400" dirty="0"/>
              <a:t>2 indicates support for </a:t>
            </a:r>
            <a:r>
              <a:rPr lang="en-US" sz="1400" kern="0" dirty="0"/>
              <a:t>EHT</a:t>
            </a:r>
            <a:r>
              <a:rPr lang="en-US" sz="1400" dirty="0"/>
              <a:t>-MCS 0-13 for </a:t>
            </a:r>
            <a:r>
              <a:rPr lang="en-US" sz="1400" i="1" dirty="0"/>
              <a:t>n </a:t>
            </a:r>
            <a:r>
              <a:rPr lang="en-US" sz="1400" dirty="0"/>
              <a:t>spatial streams</a:t>
            </a:r>
          </a:p>
          <a:p>
            <a:pPr lvl="4"/>
            <a:r>
              <a:rPr lang="en-US" sz="1400" kern="0" dirty="0"/>
              <a:t>3</a:t>
            </a:r>
            <a:r>
              <a:rPr lang="en-US" sz="1400" dirty="0"/>
              <a:t> indicates that </a:t>
            </a:r>
            <a:r>
              <a:rPr lang="en-US" sz="1400" i="1" dirty="0"/>
              <a:t>n </a:t>
            </a:r>
            <a:r>
              <a:rPr lang="en-US" sz="1400" dirty="0"/>
              <a:t>spatial streams is not supported for </a:t>
            </a:r>
            <a:r>
              <a:rPr lang="en-US" sz="1400" kern="0" dirty="0"/>
              <a:t>EHT</a:t>
            </a:r>
            <a:r>
              <a:rPr lang="en-US" sz="1400" dirty="0"/>
              <a:t> PPDUs</a:t>
            </a:r>
          </a:p>
        </p:txBody>
      </p:sp>
      <p:graphicFrame>
        <p:nvGraphicFramePr>
          <p:cNvPr id="3" name="Table 2">
            <a:extLst>
              <a:ext uri="{FF2B5EF4-FFF2-40B4-BE49-F238E27FC236}">
                <a16:creationId xmlns:a16="http://schemas.microsoft.com/office/drawing/2014/main" id="{7E14708A-AFDD-448C-BFE6-B5A47926FB9F}"/>
              </a:ext>
            </a:extLst>
          </p:cNvPr>
          <p:cNvGraphicFramePr>
            <a:graphicFrameLocks noGrp="1"/>
          </p:cNvGraphicFramePr>
          <p:nvPr/>
        </p:nvGraphicFramePr>
        <p:xfrm>
          <a:off x="104326" y="5461650"/>
          <a:ext cx="9011545" cy="342900"/>
        </p:xfrm>
        <a:graphic>
          <a:graphicData uri="http://schemas.openxmlformats.org/drawingml/2006/table">
            <a:tbl>
              <a:tblPr firstRow="1" bandRow="1">
                <a:tableStyleId>{616DA210-FB5B-4158-B5E0-FEB733F419BA}</a:tableStyleId>
              </a:tblPr>
              <a:tblGrid>
                <a:gridCol w="550270">
                  <a:extLst>
                    <a:ext uri="{9D8B030D-6E8A-4147-A177-3AD203B41FA5}">
                      <a16:colId xmlns:a16="http://schemas.microsoft.com/office/drawing/2014/main" val="1108999675"/>
                    </a:ext>
                  </a:extLst>
                </a:gridCol>
                <a:gridCol w="564085">
                  <a:extLst>
                    <a:ext uri="{9D8B030D-6E8A-4147-A177-3AD203B41FA5}">
                      <a16:colId xmlns:a16="http://schemas.microsoft.com/office/drawing/2014/main" val="3356188625"/>
                    </a:ext>
                  </a:extLst>
                </a:gridCol>
                <a:gridCol w="564085">
                  <a:extLst>
                    <a:ext uri="{9D8B030D-6E8A-4147-A177-3AD203B41FA5}">
                      <a16:colId xmlns:a16="http://schemas.microsoft.com/office/drawing/2014/main" val="1446426499"/>
                    </a:ext>
                  </a:extLst>
                </a:gridCol>
                <a:gridCol w="564085">
                  <a:extLst>
                    <a:ext uri="{9D8B030D-6E8A-4147-A177-3AD203B41FA5}">
                      <a16:colId xmlns:a16="http://schemas.microsoft.com/office/drawing/2014/main" val="3299368418"/>
                    </a:ext>
                  </a:extLst>
                </a:gridCol>
                <a:gridCol w="564085">
                  <a:extLst>
                    <a:ext uri="{9D8B030D-6E8A-4147-A177-3AD203B41FA5}">
                      <a16:colId xmlns:a16="http://schemas.microsoft.com/office/drawing/2014/main" val="2043330209"/>
                    </a:ext>
                  </a:extLst>
                </a:gridCol>
                <a:gridCol w="564085">
                  <a:extLst>
                    <a:ext uri="{9D8B030D-6E8A-4147-A177-3AD203B41FA5}">
                      <a16:colId xmlns:a16="http://schemas.microsoft.com/office/drawing/2014/main" val="3330499252"/>
                    </a:ext>
                  </a:extLst>
                </a:gridCol>
                <a:gridCol w="564085">
                  <a:extLst>
                    <a:ext uri="{9D8B030D-6E8A-4147-A177-3AD203B41FA5}">
                      <a16:colId xmlns:a16="http://schemas.microsoft.com/office/drawing/2014/main" val="1750092758"/>
                    </a:ext>
                  </a:extLst>
                </a:gridCol>
                <a:gridCol w="564085">
                  <a:extLst>
                    <a:ext uri="{9D8B030D-6E8A-4147-A177-3AD203B41FA5}">
                      <a16:colId xmlns:a16="http://schemas.microsoft.com/office/drawing/2014/main" val="1108186681"/>
                    </a:ext>
                  </a:extLst>
                </a:gridCol>
                <a:gridCol w="564085">
                  <a:extLst>
                    <a:ext uri="{9D8B030D-6E8A-4147-A177-3AD203B41FA5}">
                      <a16:colId xmlns:a16="http://schemas.microsoft.com/office/drawing/2014/main" val="1856248542"/>
                    </a:ext>
                  </a:extLst>
                </a:gridCol>
                <a:gridCol w="564085">
                  <a:extLst>
                    <a:ext uri="{9D8B030D-6E8A-4147-A177-3AD203B41FA5}">
                      <a16:colId xmlns:a16="http://schemas.microsoft.com/office/drawing/2014/main" val="3588838220"/>
                    </a:ext>
                  </a:extLst>
                </a:gridCol>
                <a:gridCol w="564085">
                  <a:extLst>
                    <a:ext uri="{9D8B030D-6E8A-4147-A177-3AD203B41FA5}">
                      <a16:colId xmlns:a16="http://schemas.microsoft.com/office/drawing/2014/main" val="1758085249"/>
                    </a:ext>
                  </a:extLst>
                </a:gridCol>
                <a:gridCol w="564085">
                  <a:extLst>
                    <a:ext uri="{9D8B030D-6E8A-4147-A177-3AD203B41FA5}">
                      <a16:colId xmlns:a16="http://schemas.microsoft.com/office/drawing/2014/main" val="3453570152"/>
                    </a:ext>
                  </a:extLst>
                </a:gridCol>
                <a:gridCol w="564085">
                  <a:extLst>
                    <a:ext uri="{9D8B030D-6E8A-4147-A177-3AD203B41FA5}">
                      <a16:colId xmlns:a16="http://schemas.microsoft.com/office/drawing/2014/main" val="636816369"/>
                    </a:ext>
                  </a:extLst>
                </a:gridCol>
                <a:gridCol w="564085">
                  <a:extLst>
                    <a:ext uri="{9D8B030D-6E8A-4147-A177-3AD203B41FA5}">
                      <a16:colId xmlns:a16="http://schemas.microsoft.com/office/drawing/2014/main" val="1124798764"/>
                    </a:ext>
                  </a:extLst>
                </a:gridCol>
                <a:gridCol w="564085">
                  <a:extLst>
                    <a:ext uri="{9D8B030D-6E8A-4147-A177-3AD203B41FA5}">
                      <a16:colId xmlns:a16="http://schemas.microsoft.com/office/drawing/2014/main" val="2286063203"/>
                    </a:ext>
                  </a:extLst>
                </a:gridCol>
                <a:gridCol w="564085">
                  <a:extLst>
                    <a:ext uri="{9D8B030D-6E8A-4147-A177-3AD203B41FA5}">
                      <a16:colId xmlns:a16="http://schemas.microsoft.com/office/drawing/2014/main" val="306734167"/>
                    </a:ext>
                  </a:extLst>
                </a:gridCol>
              </a:tblGrid>
              <a:tr h="342900">
                <a:tc>
                  <a:txBody>
                    <a:bodyPr/>
                    <a:lstStyle/>
                    <a:p>
                      <a:r>
                        <a:rPr lang="en-US" sz="600" b="0" dirty="0"/>
                        <a:t>Max EHT-MCS for 1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2 SS </a:t>
                      </a:r>
                    </a:p>
                  </a:txBody>
                  <a:tcPr marL="68580" marR="68580" marT="34290" marB="34290"/>
                </a:tc>
                <a:tc>
                  <a:txBody>
                    <a:bodyPr/>
                    <a:lstStyle/>
                    <a:p>
                      <a:r>
                        <a:rPr lang="en-US" sz="600" b="0" dirty="0"/>
                        <a:t>Max EHT-MCS for 3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4 SS </a:t>
                      </a:r>
                    </a:p>
                  </a:txBody>
                  <a:tcPr marL="68580" marR="68580" marT="34290" marB="34290"/>
                </a:tc>
                <a:tc>
                  <a:txBody>
                    <a:bodyPr/>
                    <a:lstStyle/>
                    <a:p>
                      <a:r>
                        <a:rPr lang="en-US" sz="600" b="0" dirty="0"/>
                        <a:t>Max EHT-MCS for 5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6 SS </a:t>
                      </a:r>
                    </a:p>
                  </a:txBody>
                  <a:tcPr marL="68580" marR="68580" marT="34290" marB="34290"/>
                </a:tc>
                <a:tc>
                  <a:txBody>
                    <a:bodyPr/>
                    <a:lstStyle/>
                    <a:p>
                      <a:r>
                        <a:rPr lang="en-US" sz="600" b="0" dirty="0"/>
                        <a:t>Max EHT-MCS for 7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8 SS </a:t>
                      </a:r>
                    </a:p>
                  </a:txBody>
                  <a:tcPr marL="68580" marR="68580" marT="34290" marB="34290"/>
                </a:tc>
                <a:tc>
                  <a:txBody>
                    <a:bodyPr/>
                    <a:lstStyle/>
                    <a:p>
                      <a:r>
                        <a:rPr lang="en-US" sz="600" b="0" dirty="0"/>
                        <a:t>Max EHT-MCS for 9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10  SS </a:t>
                      </a:r>
                    </a:p>
                  </a:txBody>
                  <a:tcPr marL="68580" marR="68580" marT="34290" marB="34290"/>
                </a:tc>
                <a:tc>
                  <a:txBody>
                    <a:bodyPr/>
                    <a:lstStyle/>
                    <a:p>
                      <a:r>
                        <a:rPr lang="en-US" sz="600" b="0" dirty="0"/>
                        <a:t>Max EHT-MCS for 11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12 SS </a:t>
                      </a:r>
                    </a:p>
                  </a:txBody>
                  <a:tcPr marL="68580" marR="68580" marT="34290" marB="34290"/>
                </a:tc>
                <a:tc>
                  <a:txBody>
                    <a:bodyPr/>
                    <a:lstStyle/>
                    <a:p>
                      <a:r>
                        <a:rPr lang="en-US" sz="600" b="0" dirty="0"/>
                        <a:t>Max EHT-MCS for 13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14 SS </a:t>
                      </a:r>
                    </a:p>
                  </a:txBody>
                  <a:tcPr marL="68580" marR="68580" marT="34290" marB="34290"/>
                </a:tc>
                <a:tc>
                  <a:txBody>
                    <a:bodyPr/>
                    <a:lstStyle/>
                    <a:p>
                      <a:r>
                        <a:rPr lang="en-US" sz="600" b="0" dirty="0"/>
                        <a:t>Max EHT-MCS for 15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16 SS </a:t>
                      </a:r>
                    </a:p>
                  </a:txBody>
                  <a:tcPr marL="68580" marR="68580" marT="34290" marB="34290"/>
                </a:tc>
                <a:extLst>
                  <a:ext uri="{0D108BD9-81ED-4DB2-BD59-A6C34878D82A}">
                    <a16:rowId xmlns:a16="http://schemas.microsoft.com/office/drawing/2014/main" val="425003273"/>
                  </a:ext>
                </a:extLst>
              </a:tr>
            </a:tbl>
          </a:graphicData>
        </a:graphic>
      </p:graphicFrame>
      <p:sp>
        <p:nvSpPr>
          <p:cNvPr id="4" name="Rectangle 3">
            <a:extLst>
              <a:ext uri="{FF2B5EF4-FFF2-40B4-BE49-F238E27FC236}">
                <a16:creationId xmlns:a16="http://schemas.microsoft.com/office/drawing/2014/main" id="{C4D5A90E-A4C8-4844-9CFF-2441B581E276}"/>
              </a:ext>
            </a:extLst>
          </p:cNvPr>
          <p:cNvSpPr/>
          <p:nvPr/>
        </p:nvSpPr>
        <p:spPr>
          <a:xfrm>
            <a:off x="241224" y="5285509"/>
            <a:ext cx="274434" cy="184666"/>
          </a:xfrm>
          <a:prstGeom prst="rect">
            <a:avLst/>
          </a:prstGeom>
        </p:spPr>
        <p:txBody>
          <a:bodyPr wrap="none">
            <a:spAutoFit/>
          </a:bodyPr>
          <a:lstStyle/>
          <a:p>
            <a:pPr fontAlgn="auto">
              <a:spcBef>
                <a:spcPts val="0"/>
              </a:spcBef>
              <a:spcAft>
                <a:spcPts val="0"/>
              </a:spcAft>
              <a:defRPr/>
            </a:pPr>
            <a:r>
              <a:rPr lang="en-US" sz="600" dirty="0"/>
              <a:t>B0</a:t>
            </a:r>
          </a:p>
        </p:txBody>
      </p:sp>
      <p:sp>
        <p:nvSpPr>
          <p:cNvPr id="7" name="Rectangle 6">
            <a:extLst>
              <a:ext uri="{FF2B5EF4-FFF2-40B4-BE49-F238E27FC236}">
                <a16:creationId xmlns:a16="http://schemas.microsoft.com/office/drawing/2014/main" id="{C765EC6D-0670-42AF-9750-7F22C938EC3E}"/>
              </a:ext>
            </a:extLst>
          </p:cNvPr>
          <p:cNvSpPr/>
          <p:nvPr/>
        </p:nvSpPr>
        <p:spPr>
          <a:xfrm>
            <a:off x="813868" y="5285509"/>
            <a:ext cx="274434" cy="184666"/>
          </a:xfrm>
          <a:prstGeom prst="rect">
            <a:avLst/>
          </a:prstGeom>
        </p:spPr>
        <p:txBody>
          <a:bodyPr wrap="none">
            <a:spAutoFit/>
          </a:bodyPr>
          <a:lstStyle/>
          <a:p>
            <a:pPr fontAlgn="auto">
              <a:spcBef>
                <a:spcPts val="0"/>
              </a:spcBef>
              <a:spcAft>
                <a:spcPts val="0"/>
              </a:spcAft>
              <a:defRPr/>
            </a:pPr>
            <a:r>
              <a:rPr lang="en-US" sz="600" dirty="0"/>
              <a:t>B1</a:t>
            </a:r>
          </a:p>
        </p:txBody>
      </p:sp>
      <p:sp>
        <p:nvSpPr>
          <p:cNvPr id="9" name="Rectangle 8">
            <a:extLst>
              <a:ext uri="{FF2B5EF4-FFF2-40B4-BE49-F238E27FC236}">
                <a16:creationId xmlns:a16="http://schemas.microsoft.com/office/drawing/2014/main" id="{CCF93F7D-8D88-4BBE-958B-DB786E861015}"/>
              </a:ext>
            </a:extLst>
          </p:cNvPr>
          <p:cNvSpPr/>
          <p:nvPr/>
        </p:nvSpPr>
        <p:spPr>
          <a:xfrm>
            <a:off x="1384224" y="5285509"/>
            <a:ext cx="274434" cy="184666"/>
          </a:xfrm>
          <a:prstGeom prst="rect">
            <a:avLst/>
          </a:prstGeom>
        </p:spPr>
        <p:txBody>
          <a:bodyPr wrap="none">
            <a:spAutoFit/>
          </a:bodyPr>
          <a:lstStyle/>
          <a:p>
            <a:pPr fontAlgn="auto">
              <a:spcBef>
                <a:spcPts val="0"/>
              </a:spcBef>
              <a:spcAft>
                <a:spcPts val="0"/>
              </a:spcAft>
              <a:defRPr/>
            </a:pPr>
            <a:r>
              <a:rPr lang="en-US" sz="600" dirty="0"/>
              <a:t>B2</a:t>
            </a:r>
          </a:p>
        </p:txBody>
      </p:sp>
      <p:sp>
        <p:nvSpPr>
          <p:cNvPr id="11" name="Rectangle 10">
            <a:extLst>
              <a:ext uri="{FF2B5EF4-FFF2-40B4-BE49-F238E27FC236}">
                <a16:creationId xmlns:a16="http://schemas.microsoft.com/office/drawing/2014/main" id="{6807B0FA-CB12-46E3-BEF5-138C1BA9F481}"/>
              </a:ext>
            </a:extLst>
          </p:cNvPr>
          <p:cNvSpPr/>
          <p:nvPr/>
        </p:nvSpPr>
        <p:spPr>
          <a:xfrm>
            <a:off x="1924577" y="5285509"/>
            <a:ext cx="274434" cy="184666"/>
          </a:xfrm>
          <a:prstGeom prst="rect">
            <a:avLst/>
          </a:prstGeom>
        </p:spPr>
        <p:txBody>
          <a:bodyPr wrap="none">
            <a:spAutoFit/>
          </a:bodyPr>
          <a:lstStyle/>
          <a:p>
            <a:pPr fontAlgn="auto">
              <a:spcBef>
                <a:spcPts val="0"/>
              </a:spcBef>
              <a:spcAft>
                <a:spcPts val="0"/>
              </a:spcAft>
              <a:defRPr/>
            </a:pPr>
            <a:r>
              <a:rPr lang="en-US" sz="600" dirty="0"/>
              <a:t>B3</a:t>
            </a:r>
          </a:p>
        </p:txBody>
      </p:sp>
      <p:sp>
        <p:nvSpPr>
          <p:cNvPr id="13" name="Rectangle 12">
            <a:extLst>
              <a:ext uri="{FF2B5EF4-FFF2-40B4-BE49-F238E27FC236}">
                <a16:creationId xmlns:a16="http://schemas.microsoft.com/office/drawing/2014/main" id="{B30BE9BB-EF22-49A4-BAC1-AFA788EDDA3B}"/>
              </a:ext>
            </a:extLst>
          </p:cNvPr>
          <p:cNvSpPr/>
          <p:nvPr/>
        </p:nvSpPr>
        <p:spPr>
          <a:xfrm>
            <a:off x="2477906" y="5285509"/>
            <a:ext cx="274434" cy="184666"/>
          </a:xfrm>
          <a:prstGeom prst="rect">
            <a:avLst/>
          </a:prstGeom>
        </p:spPr>
        <p:txBody>
          <a:bodyPr wrap="none">
            <a:spAutoFit/>
          </a:bodyPr>
          <a:lstStyle/>
          <a:p>
            <a:pPr fontAlgn="auto">
              <a:spcBef>
                <a:spcPts val="0"/>
              </a:spcBef>
              <a:spcAft>
                <a:spcPts val="0"/>
              </a:spcAft>
              <a:defRPr/>
            </a:pPr>
            <a:r>
              <a:rPr lang="en-US" sz="600" dirty="0"/>
              <a:t>B4</a:t>
            </a:r>
          </a:p>
        </p:txBody>
      </p:sp>
      <p:sp>
        <p:nvSpPr>
          <p:cNvPr id="15" name="Rectangle 14">
            <a:extLst>
              <a:ext uri="{FF2B5EF4-FFF2-40B4-BE49-F238E27FC236}">
                <a16:creationId xmlns:a16="http://schemas.microsoft.com/office/drawing/2014/main" id="{5B33E0A7-A09A-474F-86E5-D7C0C724DD78}"/>
              </a:ext>
            </a:extLst>
          </p:cNvPr>
          <p:cNvSpPr/>
          <p:nvPr/>
        </p:nvSpPr>
        <p:spPr>
          <a:xfrm>
            <a:off x="3075476" y="5285509"/>
            <a:ext cx="274434" cy="184666"/>
          </a:xfrm>
          <a:prstGeom prst="rect">
            <a:avLst/>
          </a:prstGeom>
        </p:spPr>
        <p:txBody>
          <a:bodyPr wrap="none">
            <a:spAutoFit/>
          </a:bodyPr>
          <a:lstStyle/>
          <a:p>
            <a:pPr fontAlgn="auto">
              <a:spcBef>
                <a:spcPts val="0"/>
              </a:spcBef>
              <a:spcAft>
                <a:spcPts val="0"/>
              </a:spcAft>
              <a:defRPr/>
            </a:pPr>
            <a:r>
              <a:rPr lang="en-US" sz="600" dirty="0"/>
              <a:t>B5</a:t>
            </a:r>
          </a:p>
        </p:txBody>
      </p:sp>
      <p:sp>
        <p:nvSpPr>
          <p:cNvPr id="17" name="Rectangle 16">
            <a:extLst>
              <a:ext uri="{FF2B5EF4-FFF2-40B4-BE49-F238E27FC236}">
                <a16:creationId xmlns:a16="http://schemas.microsoft.com/office/drawing/2014/main" id="{C487EEC0-CC7B-4BF8-8696-CB92F5741647}"/>
              </a:ext>
            </a:extLst>
          </p:cNvPr>
          <p:cNvSpPr/>
          <p:nvPr/>
        </p:nvSpPr>
        <p:spPr>
          <a:xfrm>
            <a:off x="3594024" y="5285509"/>
            <a:ext cx="274434" cy="184666"/>
          </a:xfrm>
          <a:prstGeom prst="rect">
            <a:avLst/>
          </a:prstGeom>
        </p:spPr>
        <p:txBody>
          <a:bodyPr wrap="none">
            <a:spAutoFit/>
          </a:bodyPr>
          <a:lstStyle/>
          <a:p>
            <a:pPr fontAlgn="auto">
              <a:spcBef>
                <a:spcPts val="0"/>
              </a:spcBef>
              <a:spcAft>
                <a:spcPts val="0"/>
              </a:spcAft>
              <a:defRPr/>
            </a:pPr>
            <a:r>
              <a:rPr lang="en-US" sz="600" dirty="0"/>
              <a:t>B6</a:t>
            </a:r>
          </a:p>
        </p:txBody>
      </p:sp>
      <p:sp>
        <p:nvSpPr>
          <p:cNvPr id="19" name="Rectangle 18">
            <a:extLst>
              <a:ext uri="{FF2B5EF4-FFF2-40B4-BE49-F238E27FC236}">
                <a16:creationId xmlns:a16="http://schemas.microsoft.com/office/drawing/2014/main" id="{18A0E51C-DEC6-4DE0-B4CA-E1A491E1D383}"/>
              </a:ext>
            </a:extLst>
          </p:cNvPr>
          <p:cNvSpPr/>
          <p:nvPr/>
        </p:nvSpPr>
        <p:spPr>
          <a:xfrm>
            <a:off x="4212502" y="5285509"/>
            <a:ext cx="274434" cy="184666"/>
          </a:xfrm>
          <a:prstGeom prst="rect">
            <a:avLst/>
          </a:prstGeom>
        </p:spPr>
        <p:txBody>
          <a:bodyPr wrap="none">
            <a:spAutoFit/>
          </a:bodyPr>
          <a:lstStyle/>
          <a:p>
            <a:pPr fontAlgn="auto">
              <a:spcBef>
                <a:spcPts val="0"/>
              </a:spcBef>
              <a:spcAft>
                <a:spcPts val="0"/>
              </a:spcAft>
              <a:defRPr/>
            </a:pPr>
            <a:r>
              <a:rPr lang="en-US" sz="600" dirty="0"/>
              <a:t>B7</a:t>
            </a:r>
          </a:p>
        </p:txBody>
      </p:sp>
      <p:sp>
        <p:nvSpPr>
          <p:cNvPr id="21" name="Rectangle 20">
            <a:extLst>
              <a:ext uri="{FF2B5EF4-FFF2-40B4-BE49-F238E27FC236}">
                <a16:creationId xmlns:a16="http://schemas.microsoft.com/office/drawing/2014/main" id="{2187F44F-06B4-4297-A47C-78BFF63FAF8F}"/>
              </a:ext>
            </a:extLst>
          </p:cNvPr>
          <p:cNvSpPr/>
          <p:nvPr/>
        </p:nvSpPr>
        <p:spPr>
          <a:xfrm>
            <a:off x="4587586" y="5285509"/>
            <a:ext cx="274434" cy="184666"/>
          </a:xfrm>
          <a:prstGeom prst="rect">
            <a:avLst/>
          </a:prstGeom>
        </p:spPr>
        <p:txBody>
          <a:bodyPr wrap="none">
            <a:spAutoFit/>
          </a:bodyPr>
          <a:lstStyle/>
          <a:p>
            <a:pPr fontAlgn="auto">
              <a:spcBef>
                <a:spcPts val="0"/>
              </a:spcBef>
              <a:spcAft>
                <a:spcPts val="0"/>
              </a:spcAft>
              <a:defRPr/>
            </a:pPr>
            <a:r>
              <a:rPr lang="en-US" sz="600" dirty="0"/>
              <a:t>B8</a:t>
            </a:r>
          </a:p>
        </p:txBody>
      </p:sp>
      <p:sp>
        <p:nvSpPr>
          <p:cNvPr id="22" name="Rectangle 21">
            <a:extLst>
              <a:ext uri="{FF2B5EF4-FFF2-40B4-BE49-F238E27FC236}">
                <a16:creationId xmlns:a16="http://schemas.microsoft.com/office/drawing/2014/main" id="{D40EACC5-F9CD-4576-9976-F516F5A1B394}"/>
              </a:ext>
            </a:extLst>
          </p:cNvPr>
          <p:cNvSpPr/>
          <p:nvPr/>
        </p:nvSpPr>
        <p:spPr>
          <a:xfrm>
            <a:off x="4925821" y="5285509"/>
            <a:ext cx="274434" cy="184666"/>
          </a:xfrm>
          <a:prstGeom prst="rect">
            <a:avLst/>
          </a:prstGeom>
        </p:spPr>
        <p:txBody>
          <a:bodyPr wrap="none">
            <a:spAutoFit/>
          </a:bodyPr>
          <a:lstStyle/>
          <a:p>
            <a:pPr fontAlgn="auto">
              <a:spcBef>
                <a:spcPts val="0"/>
              </a:spcBef>
              <a:spcAft>
                <a:spcPts val="0"/>
              </a:spcAft>
              <a:defRPr/>
            </a:pPr>
            <a:r>
              <a:rPr lang="en-US" sz="600" dirty="0"/>
              <a:t>B9</a:t>
            </a:r>
          </a:p>
        </p:txBody>
      </p:sp>
      <p:sp>
        <p:nvSpPr>
          <p:cNvPr id="24" name="Rectangle 23">
            <a:extLst>
              <a:ext uri="{FF2B5EF4-FFF2-40B4-BE49-F238E27FC236}">
                <a16:creationId xmlns:a16="http://schemas.microsoft.com/office/drawing/2014/main" id="{87C7809F-A1B9-4855-8339-34263B866DF2}"/>
              </a:ext>
            </a:extLst>
          </p:cNvPr>
          <p:cNvSpPr/>
          <p:nvPr/>
        </p:nvSpPr>
        <p:spPr>
          <a:xfrm>
            <a:off x="5135763" y="5285509"/>
            <a:ext cx="312906" cy="184666"/>
          </a:xfrm>
          <a:prstGeom prst="rect">
            <a:avLst/>
          </a:prstGeom>
        </p:spPr>
        <p:txBody>
          <a:bodyPr wrap="none">
            <a:spAutoFit/>
          </a:bodyPr>
          <a:lstStyle/>
          <a:p>
            <a:pPr fontAlgn="auto">
              <a:spcBef>
                <a:spcPts val="0"/>
              </a:spcBef>
              <a:spcAft>
                <a:spcPts val="0"/>
              </a:spcAft>
              <a:defRPr/>
            </a:pPr>
            <a:r>
              <a:rPr lang="en-US" sz="600" dirty="0"/>
              <a:t>B10</a:t>
            </a:r>
          </a:p>
        </p:txBody>
      </p:sp>
      <p:sp>
        <p:nvSpPr>
          <p:cNvPr id="25" name="Rectangle 24">
            <a:extLst>
              <a:ext uri="{FF2B5EF4-FFF2-40B4-BE49-F238E27FC236}">
                <a16:creationId xmlns:a16="http://schemas.microsoft.com/office/drawing/2014/main" id="{D3E5DE91-626C-4643-941B-520ECEF972EE}"/>
              </a:ext>
            </a:extLst>
          </p:cNvPr>
          <p:cNvSpPr/>
          <p:nvPr/>
        </p:nvSpPr>
        <p:spPr>
          <a:xfrm>
            <a:off x="5473998" y="5285509"/>
            <a:ext cx="312906" cy="184666"/>
          </a:xfrm>
          <a:prstGeom prst="rect">
            <a:avLst/>
          </a:prstGeom>
        </p:spPr>
        <p:txBody>
          <a:bodyPr wrap="none">
            <a:spAutoFit/>
          </a:bodyPr>
          <a:lstStyle/>
          <a:p>
            <a:pPr fontAlgn="auto">
              <a:spcBef>
                <a:spcPts val="0"/>
              </a:spcBef>
              <a:spcAft>
                <a:spcPts val="0"/>
              </a:spcAft>
              <a:defRPr/>
            </a:pPr>
            <a:r>
              <a:rPr lang="en-US" sz="600" dirty="0"/>
              <a:t>B11</a:t>
            </a:r>
          </a:p>
        </p:txBody>
      </p:sp>
      <p:sp>
        <p:nvSpPr>
          <p:cNvPr id="26" name="Rectangle 25">
            <a:extLst>
              <a:ext uri="{FF2B5EF4-FFF2-40B4-BE49-F238E27FC236}">
                <a16:creationId xmlns:a16="http://schemas.microsoft.com/office/drawing/2014/main" id="{8F1D16D0-8553-4E9B-9AF1-3758931CA9B8}"/>
              </a:ext>
            </a:extLst>
          </p:cNvPr>
          <p:cNvSpPr/>
          <p:nvPr/>
        </p:nvSpPr>
        <p:spPr>
          <a:xfrm>
            <a:off x="5730584" y="5285509"/>
            <a:ext cx="312906" cy="184666"/>
          </a:xfrm>
          <a:prstGeom prst="rect">
            <a:avLst/>
          </a:prstGeom>
        </p:spPr>
        <p:txBody>
          <a:bodyPr wrap="none">
            <a:spAutoFit/>
          </a:bodyPr>
          <a:lstStyle/>
          <a:p>
            <a:pPr fontAlgn="auto">
              <a:spcBef>
                <a:spcPts val="0"/>
              </a:spcBef>
              <a:spcAft>
                <a:spcPts val="0"/>
              </a:spcAft>
              <a:defRPr/>
            </a:pPr>
            <a:r>
              <a:rPr lang="en-US" sz="600" dirty="0"/>
              <a:t>B12</a:t>
            </a:r>
          </a:p>
        </p:txBody>
      </p:sp>
      <p:sp>
        <p:nvSpPr>
          <p:cNvPr id="27" name="Rectangle 26">
            <a:extLst>
              <a:ext uri="{FF2B5EF4-FFF2-40B4-BE49-F238E27FC236}">
                <a16:creationId xmlns:a16="http://schemas.microsoft.com/office/drawing/2014/main" id="{9373E144-40F1-44A5-A51D-0A56F6DD4A7F}"/>
              </a:ext>
            </a:extLst>
          </p:cNvPr>
          <p:cNvSpPr/>
          <p:nvPr/>
        </p:nvSpPr>
        <p:spPr>
          <a:xfrm>
            <a:off x="6068819" y="5285509"/>
            <a:ext cx="312906" cy="184666"/>
          </a:xfrm>
          <a:prstGeom prst="rect">
            <a:avLst/>
          </a:prstGeom>
        </p:spPr>
        <p:txBody>
          <a:bodyPr wrap="none">
            <a:spAutoFit/>
          </a:bodyPr>
          <a:lstStyle/>
          <a:p>
            <a:pPr fontAlgn="auto">
              <a:spcBef>
                <a:spcPts val="0"/>
              </a:spcBef>
              <a:spcAft>
                <a:spcPts val="0"/>
              </a:spcAft>
              <a:defRPr/>
            </a:pPr>
            <a:r>
              <a:rPr lang="en-US" sz="600" dirty="0"/>
              <a:t>B13</a:t>
            </a:r>
          </a:p>
        </p:txBody>
      </p:sp>
      <p:sp>
        <p:nvSpPr>
          <p:cNvPr id="28" name="Rectangle 27">
            <a:extLst>
              <a:ext uri="{FF2B5EF4-FFF2-40B4-BE49-F238E27FC236}">
                <a16:creationId xmlns:a16="http://schemas.microsoft.com/office/drawing/2014/main" id="{F463CFF2-867D-4F9D-BF98-11BC29C81D3D}"/>
              </a:ext>
            </a:extLst>
          </p:cNvPr>
          <p:cNvSpPr/>
          <p:nvPr/>
        </p:nvSpPr>
        <p:spPr>
          <a:xfrm>
            <a:off x="6278761" y="5285509"/>
            <a:ext cx="312906" cy="184666"/>
          </a:xfrm>
          <a:prstGeom prst="rect">
            <a:avLst/>
          </a:prstGeom>
        </p:spPr>
        <p:txBody>
          <a:bodyPr wrap="none">
            <a:spAutoFit/>
          </a:bodyPr>
          <a:lstStyle/>
          <a:p>
            <a:pPr fontAlgn="auto">
              <a:spcBef>
                <a:spcPts val="0"/>
              </a:spcBef>
              <a:spcAft>
                <a:spcPts val="0"/>
              </a:spcAft>
              <a:defRPr/>
            </a:pPr>
            <a:r>
              <a:rPr lang="en-US" sz="600" dirty="0"/>
              <a:t>B14</a:t>
            </a:r>
          </a:p>
        </p:txBody>
      </p:sp>
      <p:sp>
        <p:nvSpPr>
          <p:cNvPr id="29" name="Rectangle 28">
            <a:extLst>
              <a:ext uri="{FF2B5EF4-FFF2-40B4-BE49-F238E27FC236}">
                <a16:creationId xmlns:a16="http://schemas.microsoft.com/office/drawing/2014/main" id="{DB0B6826-1468-47C7-BABA-EF68B483F436}"/>
              </a:ext>
            </a:extLst>
          </p:cNvPr>
          <p:cNvSpPr/>
          <p:nvPr/>
        </p:nvSpPr>
        <p:spPr>
          <a:xfrm>
            <a:off x="6616996" y="5285509"/>
            <a:ext cx="312906" cy="184666"/>
          </a:xfrm>
          <a:prstGeom prst="rect">
            <a:avLst/>
          </a:prstGeom>
        </p:spPr>
        <p:txBody>
          <a:bodyPr wrap="none">
            <a:spAutoFit/>
          </a:bodyPr>
          <a:lstStyle/>
          <a:p>
            <a:pPr fontAlgn="auto">
              <a:spcBef>
                <a:spcPts val="0"/>
              </a:spcBef>
              <a:spcAft>
                <a:spcPts val="0"/>
              </a:spcAft>
              <a:defRPr/>
            </a:pPr>
            <a:r>
              <a:rPr lang="en-US" sz="600" dirty="0"/>
              <a:t>B15</a:t>
            </a:r>
          </a:p>
        </p:txBody>
      </p:sp>
      <p:sp>
        <p:nvSpPr>
          <p:cNvPr id="30" name="Rectangle 29">
            <a:extLst>
              <a:ext uri="{FF2B5EF4-FFF2-40B4-BE49-F238E27FC236}">
                <a16:creationId xmlns:a16="http://schemas.microsoft.com/office/drawing/2014/main" id="{8A58F65E-3505-4D97-AA64-FC9AF3E47AA5}"/>
              </a:ext>
            </a:extLst>
          </p:cNvPr>
          <p:cNvSpPr/>
          <p:nvPr/>
        </p:nvSpPr>
        <p:spPr>
          <a:xfrm>
            <a:off x="6826939" y="5285509"/>
            <a:ext cx="312906" cy="184666"/>
          </a:xfrm>
          <a:prstGeom prst="rect">
            <a:avLst/>
          </a:prstGeom>
        </p:spPr>
        <p:txBody>
          <a:bodyPr wrap="none">
            <a:spAutoFit/>
          </a:bodyPr>
          <a:lstStyle/>
          <a:p>
            <a:pPr fontAlgn="auto">
              <a:spcBef>
                <a:spcPts val="0"/>
              </a:spcBef>
              <a:spcAft>
                <a:spcPts val="0"/>
              </a:spcAft>
              <a:defRPr/>
            </a:pPr>
            <a:r>
              <a:rPr lang="en-US" sz="600" dirty="0"/>
              <a:t>B16</a:t>
            </a:r>
          </a:p>
        </p:txBody>
      </p:sp>
      <p:sp>
        <p:nvSpPr>
          <p:cNvPr id="31" name="Rectangle 30">
            <a:extLst>
              <a:ext uri="{FF2B5EF4-FFF2-40B4-BE49-F238E27FC236}">
                <a16:creationId xmlns:a16="http://schemas.microsoft.com/office/drawing/2014/main" id="{1732C3C4-BE45-40DB-BC69-F607ACD1158C}"/>
              </a:ext>
            </a:extLst>
          </p:cNvPr>
          <p:cNvSpPr/>
          <p:nvPr/>
        </p:nvSpPr>
        <p:spPr>
          <a:xfrm>
            <a:off x="7165174" y="5285509"/>
            <a:ext cx="312906" cy="184666"/>
          </a:xfrm>
          <a:prstGeom prst="rect">
            <a:avLst/>
          </a:prstGeom>
        </p:spPr>
        <p:txBody>
          <a:bodyPr wrap="none">
            <a:spAutoFit/>
          </a:bodyPr>
          <a:lstStyle/>
          <a:p>
            <a:pPr fontAlgn="auto">
              <a:spcBef>
                <a:spcPts val="0"/>
              </a:spcBef>
              <a:spcAft>
                <a:spcPts val="0"/>
              </a:spcAft>
              <a:defRPr/>
            </a:pPr>
            <a:r>
              <a:rPr lang="en-US" sz="600" dirty="0"/>
              <a:t>B17</a:t>
            </a:r>
          </a:p>
        </p:txBody>
      </p:sp>
      <p:sp>
        <p:nvSpPr>
          <p:cNvPr id="32" name="Rectangle 31">
            <a:extLst>
              <a:ext uri="{FF2B5EF4-FFF2-40B4-BE49-F238E27FC236}">
                <a16:creationId xmlns:a16="http://schemas.microsoft.com/office/drawing/2014/main" id="{8581EBCB-F69F-4973-AFF3-7C4C9FB43DE8}"/>
              </a:ext>
            </a:extLst>
          </p:cNvPr>
          <p:cNvSpPr/>
          <p:nvPr/>
        </p:nvSpPr>
        <p:spPr>
          <a:xfrm>
            <a:off x="7375116" y="5285509"/>
            <a:ext cx="312906" cy="184666"/>
          </a:xfrm>
          <a:prstGeom prst="rect">
            <a:avLst/>
          </a:prstGeom>
        </p:spPr>
        <p:txBody>
          <a:bodyPr wrap="none">
            <a:spAutoFit/>
          </a:bodyPr>
          <a:lstStyle/>
          <a:p>
            <a:pPr fontAlgn="auto">
              <a:spcBef>
                <a:spcPts val="0"/>
              </a:spcBef>
              <a:spcAft>
                <a:spcPts val="0"/>
              </a:spcAft>
              <a:defRPr/>
            </a:pPr>
            <a:r>
              <a:rPr lang="en-US" sz="600" dirty="0"/>
              <a:t>B18</a:t>
            </a:r>
          </a:p>
        </p:txBody>
      </p:sp>
      <p:sp>
        <p:nvSpPr>
          <p:cNvPr id="33" name="Rectangle 32">
            <a:extLst>
              <a:ext uri="{FF2B5EF4-FFF2-40B4-BE49-F238E27FC236}">
                <a16:creationId xmlns:a16="http://schemas.microsoft.com/office/drawing/2014/main" id="{DFA92865-C843-402D-9119-73276F4B11A3}"/>
              </a:ext>
            </a:extLst>
          </p:cNvPr>
          <p:cNvSpPr/>
          <p:nvPr/>
        </p:nvSpPr>
        <p:spPr>
          <a:xfrm>
            <a:off x="7713351" y="5285509"/>
            <a:ext cx="312906" cy="184666"/>
          </a:xfrm>
          <a:prstGeom prst="rect">
            <a:avLst/>
          </a:prstGeom>
        </p:spPr>
        <p:txBody>
          <a:bodyPr wrap="none">
            <a:spAutoFit/>
          </a:bodyPr>
          <a:lstStyle/>
          <a:p>
            <a:pPr fontAlgn="auto">
              <a:spcBef>
                <a:spcPts val="0"/>
              </a:spcBef>
              <a:spcAft>
                <a:spcPts val="0"/>
              </a:spcAft>
              <a:defRPr/>
            </a:pPr>
            <a:r>
              <a:rPr lang="en-US" sz="600" dirty="0"/>
              <a:t>B19</a:t>
            </a:r>
          </a:p>
        </p:txBody>
      </p:sp>
      <p:sp>
        <p:nvSpPr>
          <p:cNvPr id="34" name="Rectangle 33">
            <a:extLst>
              <a:ext uri="{FF2B5EF4-FFF2-40B4-BE49-F238E27FC236}">
                <a16:creationId xmlns:a16="http://schemas.microsoft.com/office/drawing/2014/main" id="{C9FCA16A-9E83-42E5-A3DB-66DB38210135}"/>
              </a:ext>
            </a:extLst>
          </p:cNvPr>
          <p:cNvSpPr/>
          <p:nvPr/>
        </p:nvSpPr>
        <p:spPr>
          <a:xfrm>
            <a:off x="7969937" y="5285509"/>
            <a:ext cx="312906" cy="184666"/>
          </a:xfrm>
          <a:prstGeom prst="rect">
            <a:avLst/>
          </a:prstGeom>
        </p:spPr>
        <p:txBody>
          <a:bodyPr wrap="none">
            <a:spAutoFit/>
          </a:bodyPr>
          <a:lstStyle/>
          <a:p>
            <a:pPr fontAlgn="auto">
              <a:spcBef>
                <a:spcPts val="0"/>
              </a:spcBef>
              <a:spcAft>
                <a:spcPts val="0"/>
              </a:spcAft>
              <a:defRPr/>
            </a:pPr>
            <a:r>
              <a:rPr lang="en-US" sz="600" dirty="0"/>
              <a:t>B20</a:t>
            </a:r>
          </a:p>
        </p:txBody>
      </p:sp>
      <p:sp>
        <p:nvSpPr>
          <p:cNvPr id="35" name="Rectangle 34">
            <a:extLst>
              <a:ext uri="{FF2B5EF4-FFF2-40B4-BE49-F238E27FC236}">
                <a16:creationId xmlns:a16="http://schemas.microsoft.com/office/drawing/2014/main" id="{9F7A01F8-4D5D-46CF-9F35-6DD38C2DA2EF}"/>
              </a:ext>
            </a:extLst>
          </p:cNvPr>
          <p:cNvSpPr/>
          <p:nvPr/>
        </p:nvSpPr>
        <p:spPr>
          <a:xfrm>
            <a:off x="8308172" y="5285509"/>
            <a:ext cx="312906" cy="184666"/>
          </a:xfrm>
          <a:prstGeom prst="rect">
            <a:avLst/>
          </a:prstGeom>
        </p:spPr>
        <p:txBody>
          <a:bodyPr wrap="none">
            <a:spAutoFit/>
          </a:bodyPr>
          <a:lstStyle/>
          <a:p>
            <a:pPr fontAlgn="auto">
              <a:spcBef>
                <a:spcPts val="0"/>
              </a:spcBef>
              <a:spcAft>
                <a:spcPts val="0"/>
              </a:spcAft>
              <a:defRPr/>
            </a:pPr>
            <a:r>
              <a:rPr lang="en-US" sz="600" dirty="0"/>
              <a:t>B21</a:t>
            </a:r>
          </a:p>
        </p:txBody>
      </p:sp>
      <p:sp>
        <p:nvSpPr>
          <p:cNvPr id="36" name="Rectangle 35">
            <a:extLst>
              <a:ext uri="{FF2B5EF4-FFF2-40B4-BE49-F238E27FC236}">
                <a16:creationId xmlns:a16="http://schemas.microsoft.com/office/drawing/2014/main" id="{D6E84FE8-6A32-459C-82C4-C1B5BEE8DAA6}"/>
              </a:ext>
            </a:extLst>
          </p:cNvPr>
          <p:cNvSpPr/>
          <p:nvPr/>
        </p:nvSpPr>
        <p:spPr>
          <a:xfrm>
            <a:off x="8518114" y="5285509"/>
            <a:ext cx="312906" cy="184666"/>
          </a:xfrm>
          <a:prstGeom prst="rect">
            <a:avLst/>
          </a:prstGeom>
        </p:spPr>
        <p:txBody>
          <a:bodyPr wrap="none">
            <a:spAutoFit/>
          </a:bodyPr>
          <a:lstStyle/>
          <a:p>
            <a:pPr fontAlgn="auto">
              <a:spcBef>
                <a:spcPts val="0"/>
              </a:spcBef>
              <a:spcAft>
                <a:spcPts val="0"/>
              </a:spcAft>
              <a:defRPr/>
            </a:pPr>
            <a:r>
              <a:rPr lang="en-US" sz="600" dirty="0"/>
              <a:t>B22</a:t>
            </a:r>
          </a:p>
        </p:txBody>
      </p:sp>
      <p:sp>
        <p:nvSpPr>
          <p:cNvPr id="37" name="Rectangle 36">
            <a:extLst>
              <a:ext uri="{FF2B5EF4-FFF2-40B4-BE49-F238E27FC236}">
                <a16:creationId xmlns:a16="http://schemas.microsoft.com/office/drawing/2014/main" id="{5F8BCF63-AD84-4ECE-8E31-8BE986386F3A}"/>
              </a:ext>
            </a:extLst>
          </p:cNvPr>
          <p:cNvSpPr/>
          <p:nvPr/>
        </p:nvSpPr>
        <p:spPr>
          <a:xfrm>
            <a:off x="8856349" y="5285509"/>
            <a:ext cx="312906" cy="184666"/>
          </a:xfrm>
          <a:prstGeom prst="rect">
            <a:avLst/>
          </a:prstGeom>
        </p:spPr>
        <p:txBody>
          <a:bodyPr wrap="none">
            <a:spAutoFit/>
          </a:bodyPr>
          <a:lstStyle/>
          <a:p>
            <a:pPr fontAlgn="auto">
              <a:spcBef>
                <a:spcPts val="0"/>
              </a:spcBef>
              <a:spcAft>
                <a:spcPts val="0"/>
              </a:spcAft>
              <a:defRPr/>
            </a:pPr>
            <a:r>
              <a:rPr lang="en-US" sz="600" dirty="0"/>
              <a:t>B23</a:t>
            </a:r>
          </a:p>
        </p:txBody>
      </p:sp>
      <p:sp>
        <p:nvSpPr>
          <p:cNvPr id="39" name="Rectangle 38">
            <a:extLst>
              <a:ext uri="{FF2B5EF4-FFF2-40B4-BE49-F238E27FC236}">
                <a16:creationId xmlns:a16="http://schemas.microsoft.com/office/drawing/2014/main" id="{D404FE69-6009-4C4E-9CED-BB4D6EB6065E}"/>
              </a:ext>
            </a:extLst>
          </p:cNvPr>
          <p:cNvSpPr/>
          <p:nvPr/>
        </p:nvSpPr>
        <p:spPr>
          <a:xfrm>
            <a:off x="1709628" y="5809992"/>
            <a:ext cx="6030350" cy="230832"/>
          </a:xfrm>
          <a:prstGeom prst="rect">
            <a:avLst/>
          </a:prstGeom>
        </p:spPr>
        <p:txBody>
          <a:bodyPr wrap="square">
            <a:spAutoFit/>
          </a:bodyPr>
          <a:lstStyle/>
          <a:p>
            <a:r>
              <a:rPr lang="en-US" sz="900" dirty="0">
                <a:solidFill>
                  <a:srgbClr val="000000"/>
                </a:solidFill>
                <a:latin typeface="Arial" panose="020B0604020202020204" pitchFamily="34" charset="0"/>
              </a:rPr>
              <a:t>Rx EHT-MCS Map subfield, Tx EHT-MCS Map subfield for BW &lt;=160 MHz</a:t>
            </a:r>
            <a:endParaRPr lang="en-US" sz="900" dirty="0"/>
          </a:p>
        </p:txBody>
      </p:sp>
      <p:sp>
        <p:nvSpPr>
          <p:cNvPr id="40" name="Date Placeholder 3">
            <a:extLst>
              <a:ext uri="{FF2B5EF4-FFF2-40B4-BE49-F238E27FC236}">
                <a16:creationId xmlns:a16="http://schemas.microsoft.com/office/drawing/2014/main" id="{52A51F9E-2FAA-44A9-8766-55E6963B6795}"/>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41" name="Slide Number Placeholder 2">
            <a:extLst>
              <a:ext uri="{FF2B5EF4-FFF2-40B4-BE49-F238E27FC236}">
                <a16:creationId xmlns:a16="http://schemas.microsoft.com/office/drawing/2014/main" id="{E61D1B21-8D6E-47FD-A200-0D724B5C2374}"/>
              </a:ext>
            </a:extLst>
          </p:cNvPr>
          <p:cNvSpPr>
            <a:spLocks noGrp="1"/>
          </p:cNvSpPr>
          <p:nvPr>
            <p:ph type="sldNum" sz="quarter" idx="12"/>
          </p:nvPr>
        </p:nvSpPr>
        <p:spPr>
          <a:xfrm>
            <a:off x="4582000" y="6561662"/>
            <a:ext cx="530225" cy="182562"/>
          </a:xfrm>
        </p:spPr>
        <p:txBody>
          <a:bodyPr/>
          <a:lstStyle/>
          <a:p>
            <a:pPr>
              <a:defRPr/>
            </a:pPr>
            <a:r>
              <a:rPr lang="en-US" dirty="0"/>
              <a:t>Slide </a:t>
            </a:r>
            <a:fld id="{C1789BC7-C074-42CC-ADF8-5107DF6BD1C1}" type="slidenum">
              <a:rPr lang="en-US" smtClean="0"/>
              <a:pPr>
                <a:defRPr/>
              </a:pPr>
              <a:t>6</a:t>
            </a:fld>
            <a:endParaRPr lang="en-US" dirty="0"/>
          </a:p>
        </p:txBody>
      </p:sp>
      <p:sp>
        <p:nvSpPr>
          <p:cNvPr id="42" name="Footer Placeholder 4">
            <a:extLst>
              <a:ext uri="{FF2B5EF4-FFF2-40B4-BE49-F238E27FC236}">
                <a16:creationId xmlns:a16="http://schemas.microsoft.com/office/drawing/2014/main" id="{773568A6-2469-408F-9665-31C4A03D96E5}"/>
              </a:ext>
            </a:extLst>
          </p:cNvPr>
          <p:cNvSpPr>
            <a:spLocks noGrp="1"/>
          </p:cNvSpPr>
          <p:nvPr>
            <p:ph type="ftr" sz="quarter" idx="11"/>
          </p:nvPr>
        </p:nvSpPr>
        <p:spPr>
          <a:xfrm>
            <a:off x="7271310" y="6561662"/>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282010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8762F4E-C40A-4A14-BCAD-E0741F017D85}"/>
              </a:ext>
            </a:extLst>
          </p:cNvPr>
          <p:cNvSpPr/>
          <p:nvPr/>
        </p:nvSpPr>
        <p:spPr>
          <a:xfrm>
            <a:off x="7807558" y="6064215"/>
            <a:ext cx="1352941" cy="682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04326" y="589038"/>
            <a:ext cx="8955349" cy="367868"/>
          </a:xfrm>
        </p:spPr>
        <p:txBody>
          <a:bodyPr/>
          <a:lstStyle/>
          <a:p>
            <a:r>
              <a:rPr lang="en-US" sz="2100" dirty="0"/>
              <a:t>Announcement of EHT-Nss MCS, Basic EHT-MCS Nss Support Set</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32332" y="1022907"/>
            <a:ext cx="9176332" cy="3342015"/>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Option 1(with the assumption of maximal mandatory MCS 9) (Cont’d):</a:t>
            </a:r>
          </a:p>
          <a:p>
            <a:pPr lvl="1"/>
            <a:r>
              <a:rPr lang="en-US" sz="1600" kern="0" dirty="0"/>
              <a:t>For BW&lt;=320 MHz, EHT-Nss MCS and basic EHT-MCS Nss  Support are defined independently from HE’s definition</a:t>
            </a:r>
          </a:p>
          <a:p>
            <a:pPr lvl="2"/>
            <a:r>
              <a:rPr lang="en-US" sz="1600" dirty="0"/>
              <a:t>The Max EHT-MCS For </a:t>
            </a:r>
            <a:r>
              <a:rPr lang="en-US" sz="1600" i="1" dirty="0"/>
              <a:t>n </a:t>
            </a:r>
            <a:r>
              <a:rPr lang="en-US" sz="1600" dirty="0"/>
              <a:t>SS subfield (where </a:t>
            </a:r>
            <a:r>
              <a:rPr lang="en-US" sz="1600" i="1" dirty="0"/>
              <a:t>n </a:t>
            </a:r>
            <a:r>
              <a:rPr lang="en-US" sz="1600" dirty="0"/>
              <a:t>= 1, ..., 16) is encoded to indicates the maximal MCS for n SS, e.g.</a:t>
            </a:r>
          </a:p>
          <a:p>
            <a:pPr lvl="3"/>
            <a:r>
              <a:rPr lang="en-US" sz="1600" dirty="0"/>
              <a:t>0 indicates support for </a:t>
            </a:r>
            <a:r>
              <a:rPr lang="en-US" sz="1600" kern="0" dirty="0"/>
              <a:t>EHT</a:t>
            </a:r>
            <a:r>
              <a:rPr lang="en-US" sz="1600" dirty="0"/>
              <a:t>-MCS 0-9 for </a:t>
            </a:r>
            <a:r>
              <a:rPr lang="en-US" sz="1600" i="1" dirty="0"/>
              <a:t>n </a:t>
            </a:r>
            <a:r>
              <a:rPr lang="en-US" sz="1600" dirty="0"/>
              <a:t>spatial streams</a:t>
            </a:r>
          </a:p>
          <a:p>
            <a:pPr lvl="3"/>
            <a:r>
              <a:rPr lang="en-US" sz="1600" dirty="0"/>
              <a:t>1 indicates support for </a:t>
            </a:r>
            <a:r>
              <a:rPr lang="en-US" sz="1600" kern="0" dirty="0"/>
              <a:t>EHT</a:t>
            </a:r>
            <a:r>
              <a:rPr lang="en-US" sz="1600" dirty="0"/>
              <a:t>-MCS 0-11 for </a:t>
            </a:r>
            <a:r>
              <a:rPr lang="en-US" sz="1600" i="1" dirty="0"/>
              <a:t>n </a:t>
            </a:r>
            <a:r>
              <a:rPr lang="en-US" sz="1600" dirty="0"/>
              <a:t>spatial streams</a:t>
            </a:r>
            <a:endParaRPr lang="en-US" sz="1600" kern="0" dirty="0"/>
          </a:p>
          <a:p>
            <a:pPr lvl="3"/>
            <a:r>
              <a:rPr lang="en-US" sz="1600" dirty="0"/>
              <a:t>2 indicates support for </a:t>
            </a:r>
            <a:r>
              <a:rPr lang="en-US" sz="1600" kern="0" dirty="0"/>
              <a:t>EHT</a:t>
            </a:r>
            <a:r>
              <a:rPr lang="en-US" sz="1600" dirty="0"/>
              <a:t>-MCS 0-13 for </a:t>
            </a:r>
            <a:r>
              <a:rPr lang="en-US" sz="1600" i="1" dirty="0"/>
              <a:t>n </a:t>
            </a:r>
            <a:r>
              <a:rPr lang="en-US" sz="1600" dirty="0"/>
              <a:t>spatial streams</a:t>
            </a:r>
          </a:p>
          <a:p>
            <a:pPr lvl="3"/>
            <a:r>
              <a:rPr lang="en-US" sz="1600" kern="0" dirty="0"/>
              <a:t>3</a:t>
            </a:r>
            <a:r>
              <a:rPr lang="en-US" sz="1600" dirty="0"/>
              <a:t> indicates that </a:t>
            </a:r>
            <a:r>
              <a:rPr lang="en-US" sz="1600" i="1" dirty="0"/>
              <a:t>n </a:t>
            </a:r>
            <a:r>
              <a:rPr lang="en-US" sz="1600" dirty="0"/>
              <a:t>spatial streams is not supported for </a:t>
            </a:r>
            <a:r>
              <a:rPr lang="en-US" sz="1600" kern="0" dirty="0"/>
              <a:t>EHT</a:t>
            </a:r>
            <a:r>
              <a:rPr lang="en-US" sz="1600" dirty="0"/>
              <a:t> PPDUs</a:t>
            </a:r>
            <a:endParaRPr lang="en-US" sz="1600" kern="0" dirty="0"/>
          </a:p>
          <a:p>
            <a:pPr lvl="4"/>
            <a:endParaRPr lang="en-US" sz="1000" dirty="0"/>
          </a:p>
        </p:txBody>
      </p:sp>
      <p:sp>
        <p:nvSpPr>
          <p:cNvPr id="40" name="Date Placeholder 3">
            <a:extLst>
              <a:ext uri="{FF2B5EF4-FFF2-40B4-BE49-F238E27FC236}">
                <a16:creationId xmlns:a16="http://schemas.microsoft.com/office/drawing/2014/main" id="{52A51F9E-2FAA-44A9-8766-55E6963B6795}"/>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41" name="Slide Number Placeholder 2">
            <a:extLst>
              <a:ext uri="{FF2B5EF4-FFF2-40B4-BE49-F238E27FC236}">
                <a16:creationId xmlns:a16="http://schemas.microsoft.com/office/drawing/2014/main" id="{E61D1B21-8D6E-47FD-A200-0D724B5C2374}"/>
              </a:ext>
            </a:extLst>
          </p:cNvPr>
          <p:cNvSpPr>
            <a:spLocks noGrp="1"/>
          </p:cNvSpPr>
          <p:nvPr>
            <p:ph type="sldNum" sz="quarter" idx="12"/>
          </p:nvPr>
        </p:nvSpPr>
        <p:spPr>
          <a:xfrm>
            <a:off x="4582000" y="6561662"/>
            <a:ext cx="530225" cy="182562"/>
          </a:xfrm>
        </p:spPr>
        <p:txBody>
          <a:bodyPr/>
          <a:lstStyle/>
          <a:p>
            <a:pPr>
              <a:defRPr/>
            </a:pPr>
            <a:r>
              <a:rPr lang="en-US" dirty="0"/>
              <a:t>Slide </a:t>
            </a:r>
            <a:fld id="{C1789BC7-C074-42CC-ADF8-5107DF6BD1C1}" type="slidenum">
              <a:rPr lang="en-US" smtClean="0"/>
              <a:pPr>
                <a:defRPr/>
              </a:pPr>
              <a:t>7</a:t>
            </a:fld>
            <a:endParaRPr lang="en-US" dirty="0"/>
          </a:p>
        </p:txBody>
      </p:sp>
      <p:sp>
        <p:nvSpPr>
          <p:cNvPr id="42" name="Footer Placeholder 4">
            <a:extLst>
              <a:ext uri="{FF2B5EF4-FFF2-40B4-BE49-F238E27FC236}">
                <a16:creationId xmlns:a16="http://schemas.microsoft.com/office/drawing/2014/main" id="{773568A6-2469-408F-9665-31C4A03D96E5}"/>
              </a:ext>
            </a:extLst>
          </p:cNvPr>
          <p:cNvSpPr>
            <a:spLocks noGrp="1"/>
          </p:cNvSpPr>
          <p:nvPr>
            <p:ph type="ftr" sz="quarter" idx="11"/>
          </p:nvPr>
        </p:nvSpPr>
        <p:spPr>
          <a:xfrm>
            <a:off x="7271310" y="6561662"/>
            <a:ext cx="1437893" cy="184666"/>
          </a:xfrm>
        </p:spPr>
        <p:txBody>
          <a:bodyPr/>
          <a:lstStyle/>
          <a:p>
            <a:pPr>
              <a:defRPr/>
            </a:pPr>
            <a:r>
              <a:rPr lang="nb-NO" dirty="0"/>
              <a:t>Liwen Chu et al (NXP)</a:t>
            </a:r>
            <a:endParaRPr lang="en-US" dirty="0"/>
          </a:p>
        </p:txBody>
      </p:sp>
      <p:graphicFrame>
        <p:nvGraphicFramePr>
          <p:cNvPr id="76" name="Table 75">
            <a:extLst>
              <a:ext uri="{FF2B5EF4-FFF2-40B4-BE49-F238E27FC236}">
                <a16:creationId xmlns:a16="http://schemas.microsoft.com/office/drawing/2014/main" id="{E88B2981-5B50-4114-8441-F16451DBC7B6}"/>
              </a:ext>
            </a:extLst>
          </p:cNvPr>
          <p:cNvGraphicFramePr>
            <a:graphicFrameLocks noGrp="1"/>
          </p:cNvGraphicFramePr>
          <p:nvPr>
            <p:extLst>
              <p:ext uri="{D42A27DB-BD31-4B8C-83A1-F6EECF244321}">
                <p14:modId xmlns:p14="http://schemas.microsoft.com/office/powerpoint/2010/main" val="748507182"/>
              </p:ext>
            </p:extLst>
          </p:nvPr>
        </p:nvGraphicFramePr>
        <p:xfrm>
          <a:off x="48130" y="4862369"/>
          <a:ext cx="9011545" cy="342900"/>
        </p:xfrm>
        <a:graphic>
          <a:graphicData uri="http://schemas.openxmlformats.org/drawingml/2006/table">
            <a:tbl>
              <a:tblPr firstRow="1" bandRow="1">
                <a:tableStyleId>{616DA210-FB5B-4158-B5E0-FEB733F419BA}</a:tableStyleId>
              </a:tblPr>
              <a:tblGrid>
                <a:gridCol w="550270">
                  <a:extLst>
                    <a:ext uri="{9D8B030D-6E8A-4147-A177-3AD203B41FA5}">
                      <a16:colId xmlns:a16="http://schemas.microsoft.com/office/drawing/2014/main" val="1108999675"/>
                    </a:ext>
                  </a:extLst>
                </a:gridCol>
                <a:gridCol w="564085">
                  <a:extLst>
                    <a:ext uri="{9D8B030D-6E8A-4147-A177-3AD203B41FA5}">
                      <a16:colId xmlns:a16="http://schemas.microsoft.com/office/drawing/2014/main" val="3356188625"/>
                    </a:ext>
                  </a:extLst>
                </a:gridCol>
                <a:gridCol w="564085">
                  <a:extLst>
                    <a:ext uri="{9D8B030D-6E8A-4147-A177-3AD203B41FA5}">
                      <a16:colId xmlns:a16="http://schemas.microsoft.com/office/drawing/2014/main" val="1446426499"/>
                    </a:ext>
                  </a:extLst>
                </a:gridCol>
                <a:gridCol w="564085">
                  <a:extLst>
                    <a:ext uri="{9D8B030D-6E8A-4147-A177-3AD203B41FA5}">
                      <a16:colId xmlns:a16="http://schemas.microsoft.com/office/drawing/2014/main" val="3299368418"/>
                    </a:ext>
                  </a:extLst>
                </a:gridCol>
                <a:gridCol w="564085">
                  <a:extLst>
                    <a:ext uri="{9D8B030D-6E8A-4147-A177-3AD203B41FA5}">
                      <a16:colId xmlns:a16="http://schemas.microsoft.com/office/drawing/2014/main" val="2043330209"/>
                    </a:ext>
                  </a:extLst>
                </a:gridCol>
                <a:gridCol w="564085">
                  <a:extLst>
                    <a:ext uri="{9D8B030D-6E8A-4147-A177-3AD203B41FA5}">
                      <a16:colId xmlns:a16="http://schemas.microsoft.com/office/drawing/2014/main" val="3330499252"/>
                    </a:ext>
                  </a:extLst>
                </a:gridCol>
                <a:gridCol w="564085">
                  <a:extLst>
                    <a:ext uri="{9D8B030D-6E8A-4147-A177-3AD203B41FA5}">
                      <a16:colId xmlns:a16="http://schemas.microsoft.com/office/drawing/2014/main" val="1750092758"/>
                    </a:ext>
                  </a:extLst>
                </a:gridCol>
                <a:gridCol w="564085">
                  <a:extLst>
                    <a:ext uri="{9D8B030D-6E8A-4147-A177-3AD203B41FA5}">
                      <a16:colId xmlns:a16="http://schemas.microsoft.com/office/drawing/2014/main" val="1108186681"/>
                    </a:ext>
                  </a:extLst>
                </a:gridCol>
                <a:gridCol w="564085">
                  <a:extLst>
                    <a:ext uri="{9D8B030D-6E8A-4147-A177-3AD203B41FA5}">
                      <a16:colId xmlns:a16="http://schemas.microsoft.com/office/drawing/2014/main" val="1856248542"/>
                    </a:ext>
                  </a:extLst>
                </a:gridCol>
                <a:gridCol w="564085">
                  <a:extLst>
                    <a:ext uri="{9D8B030D-6E8A-4147-A177-3AD203B41FA5}">
                      <a16:colId xmlns:a16="http://schemas.microsoft.com/office/drawing/2014/main" val="3588838220"/>
                    </a:ext>
                  </a:extLst>
                </a:gridCol>
                <a:gridCol w="564085">
                  <a:extLst>
                    <a:ext uri="{9D8B030D-6E8A-4147-A177-3AD203B41FA5}">
                      <a16:colId xmlns:a16="http://schemas.microsoft.com/office/drawing/2014/main" val="1758085249"/>
                    </a:ext>
                  </a:extLst>
                </a:gridCol>
                <a:gridCol w="564085">
                  <a:extLst>
                    <a:ext uri="{9D8B030D-6E8A-4147-A177-3AD203B41FA5}">
                      <a16:colId xmlns:a16="http://schemas.microsoft.com/office/drawing/2014/main" val="3453570152"/>
                    </a:ext>
                  </a:extLst>
                </a:gridCol>
                <a:gridCol w="564085">
                  <a:extLst>
                    <a:ext uri="{9D8B030D-6E8A-4147-A177-3AD203B41FA5}">
                      <a16:colId xmlns:a16="http://schemas.microsoft.com/office/drawing/2014/main" val="636816369"/>
                    </a:ext>
                  </a:extLst>
                </a:gridCol>
                <a:gridCol w="564085">
                  <a:extLst>
                    <a:ext uri="{9D8B030D-6E8A-4147-A177-3AD203B41FA5}">
                      <a16:colId xmlns:a16="http://schemas.microsoft.com/office/drawing/2014/main" val="1124798764"/>
                    </a:ext>
                  </a:extLst>
                </a:gridCol>
                <a:gridCol w="564085">
                  <a:extLst>
                    <a:ext uri="{9D8B030D-6E8A-4147-A177-3AD203B41FA5}">
                      <a16:colId xmlns:a16="http://schemas.microsoft.com/office/drawing/2014/main" val="2286063203"/>
                    </a:ext>
                  </a:extLst>
                </a:gridCol>
                <a:gridCol w="564085">
                  <a:extLst>
                    <a:ext uri="{9D8B030D-6E8A-4147-A177-3AD203B41FA5}">
                      <a16:colId xmlns:a16="http://schemas.microsoft.com/office/drawing/2014/main" val="306734167"/>
                    </a:ext>
                  </a:extLst>
                </a:gridCol>
              </a:tblGrid>
              <a:tr h="342900">
                <a:tc>
                  <a:txBody>
                    <a:bodyPr/>
                    <a:lstStyle/>
                    <a:p>
                      <a:r>
                        <a:rPr lang="en-US" sz="600" b="0" dirty="0"/>
                        <a:t>Max EHT-MCS for 1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2 SS </a:t>
                      </a:r>
                    </a:p>
                  </a:txBody>
                  <a:tcPr marL="68580" marR="68580" marT="34290" marB="34290"/>
                </a:tc>
                <a:tc>
                  <a:txBody>
                    <a:bodyPr/>
                    <a:lstStyle/>
                    <a:p>
                      <a:r>
                        <a:rPr lang="en-US" sz="600" b="0" dirty="0"/>
                        <a:t>Max EHT-MCS for 3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4 SS </a:t>
                      </a:r>
                    </a:p>
                  </a:txBody>
                  <a:tcPr marL="68580" marR="68580" marT="34290" marB="34290"/>
                </a:tc>
                <a:tc>
                  <a:txBody>
                    <a:bodyPr/>
                    <a:lstStyle/>
                    <a:p>
                      <a:r>
                        <a:rPr lang="en-US" sz="600" b="0" dirty="0"/>
                        <a:t>Max EHT-MCS for 5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6 SS </a:t>
                      </a:r>
                    </a:p>
                  </a:txBody>
                  <a:tcPr marL="68580" marR="68580" marT="34290" marB="34290"/>
                </a:tc>
                <a:tc>
                  <a:txBody>
                    <a:bodyPr/>
                    <a:lstStyle/>
                    <a:p>
                      <a:r>
                        <a:rPr lang="en-US" sz="600" b="0" dirty="0"/>
                        <a:t>Max EHT-MCS for 7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8 SS </a:t>
                      </a:r>
                    </a:p>
                  </a:txBody>
                  <a:tcPr marL="68580" marR="68580" marT="34290" marB="34290"/>
                </a:tc>
                <a:tc>
                  <a:txBody>
                    <a:bodyPr/>
                    <a:lstStyle/>
                    <a:p>
                      <a:r>
                        <a:rPr lang="en-US" sz="600" b="0" dirty="0"/>
                        <a:t>Max EHT-MCS for 9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10  SS </a:t>
                      </a:r>
                    </a:p>
                  </a:txBody>
                  <a:tcPr marL="68580" marR="68580" marT="34290" marB="34290"/>
                </a:tc>
                <a:tc>
                  <a:txBody>
                    <a:bodyPr/>
                    <a:lstStyle/>
                    <a:p>
                      <a:r>
                        <a:rPr lang="en-US" sz="600" b="0" dirty="0"/>
                        <a:t>Max EHT-MCS for 11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12 SS </a:t>
                      </a:r>
                    </a:p>
                  </a:txBody>
                  <a:tcPr marL="68580" marR="68580" marT="34290" marB="34290"/>
                </a:tc>
                <a:tc>
                  <a:txBody>
                    <a:bodyPr/>
                    <a:lstStyle/>
                    <a:p>
                      <a:r>
                        <a:rPr lang="en-US" sz="600" b="0" dirty="0"/>
                        <a:t>Max EHT-MCS for 13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14 SS </a:t>
                      </a:r>
                    </a:p>
                  </a:txBody>
                  <a:tcPr marL="68580" marR="68580" marT="34290" marB="34290"/>
                </a:tc>
                <a:tc>
                  <a:txBody>
                    <a:bodyPr/>
                    <a:lstStyle/>
                    <a:p>
                      <a:r>
                        <a:rPr lang="en-US" sz="600" b="0" dirty="0"/>
                        <a:t>Max EHT-MCS for 15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16 SS </a:t>
                      </a:r>
                    </a:p>
                  </a:txBody>
                  <a:tcPr marL="68580" marR="68580" marT="34290" marB="34290"/>
                </a:tc>
                <a:extLst>
                  <a:ext uri="{0D108BD9-81ED-4DB2-BD59-A6C34878D82A}">
                    <a16:rowId xmlns:a16="http://schemas.microsoft.com/office/drawing/2014/main" val="425003273"/>
                  </a:ext>
                </a:extLst>
              </a:tr>
            </a:tbl>
          </a:graphicData>
        </a:graphic>
      </p:graphicFrame>
      <p:sp>
        <p:nvSpPr>
          <p:cNvPr id="77" name="Rectangle 76">
            <a:extLst>
              <a:ext uri="{FF2B5EF4-FFF2-40B4-BE49-F238E27FC236}">
                <a16:creationId xmlns:a16="http://schemas.microsoft.com/office/drawing/2014/main" id="{FF0D1596-AFDE-44BD-A9AF-8D142B301428}"/>
              </a:ext>
            </a:extLst>
          </p:cNvPr>
          <p:cNvSpPr/>
          <p:nvPr/>
        </p:nvSpPr>
        <p:spPr>
          <a:xfrm>
            <a:off x="48130" y="4686228"/>
            <a:ext cx="274434" cy="184666"/>
          </a:xfrm>
          <a:prstGeom prst="rect">
            <a:avLst/>
          </a:prstGeom>
        </p:spPr>
        <p:txBody>
          <a:bodyPr wrap="none">
            <a:spAutoFit/>
          </a:bodyPr>
          <a:lstStyle/>
          <a:p>
            <a:pPr fontAlgn="auto">
              <a:spcBef>
                <a:spcPts val="0"/>
              </a:spcBef>
              <a:spcAft>
                <a:spcPts val="0"/>
              </a:spcAft>
              <a:defRPr/>
            </a:pPr>
            <a:r>
              <a:rPr lang="en-US" sz="600" dirty="0"/>
              <a:t>B0</a:t>
            </a:r>
          </a:p>
        </p:txBody>
      </p:sp>
      <p:sp>
        <p:nvSpPr>
          <p:cNvPr id="78" name="Rectangle 77">
            <a:extLst>
              <a:ext uri="{FF2B5EF4-FFF2-40B4-BE49-F238E27FC236}">
                <a16:creationId xmlns:a16="http://schemas.microsoft.com/office/drawing/2014/main" id="{BEA8D340-54B4-42AC-925C-7DD829369F11}"/>
              </a:ext>
            </a:extLst>
          </p:cNvPr>
          <p:cNvSpPr/>
          <p:nvPr/>
        </p:nvSpPr>
        <p:spPr>
          <a:xfrm>
            <a:off x="386365" y="4686228"/>
            <a:ext cx="274434" cy="184666"/>
          </a:xfrm>
          <a:prstGeom prst="rect">
            <a:avLst/>
          </a:prstGeom>
        </p:spPr>
        <p:txBody>
          <a:bodyPr wrap="none">
            <a:spAutoFit/>
          </a:bodyPr>
          <a:lstStyle/>
          <a:p>
            <a:pPr fontAlgn="auto">
              <a:spcBef>
                <a:spcPts val="0"/>
              </a:spcBef>
              <a:spcAft>
                <a:spcPts val="0"/>
              </a:spcAft>
              <a:defRPr/>
            </a:pPr>
            <a:r>
              <a:rPr lang="en-US" sz="600" dirty="0"/>
              <a:t>B1</a:t>
            </a:r>
          </a:p>
        </p:txBody>
      </p:sp>
      <p:sp>
        <p:nvSpPr>
          <p:cNvPr id="79" name="Rectangle 78">
            <a:extLst>
              <a:ext uri="{FF2B5EF4-FFF2-40B4-BE49-F238E27FC236}">
                <a16:creationId xmlns:a16="http://schemas.microsoft.com/office/drawing/2014/main" id="{03EEE4AE-1D05-4511-B9C3-47C6AB0459BA}"/>
              </a:ext>
            </a:extLst>
          </p:cNvPr>
          <p:cNvSpPr/>
          <p:nvPr/>
        </p:nvSpPr>
        <p:spPr>
          <a:xfrm>
            <a:off x="596307" y="4686228"/>
            <a:ext cx="274434" cy="184666"/>
          </a:xfrm>
          <a:prstGeom prst="rect">
            <a:avLst/>
          </a:prstGeom>
        </p:spPr>
        <p:txBody>
          <a:bodyPr wrap="none">
            <a:spAutoFit/>
          </a:bodyPr>
          <a:lstStyle/>
          <a:p>
            <a:pPr fontAlgn="auto">
              <a:spcBef>
                <a:spcPts val="0"/>
              </a:spcBef>
              <a:spcAft>
                <a:spcPts val="0"/>
              </a:spcAft>
              <a:defRPr/>
            </a:pPr>
            <a:r>
              <a:rPr lang="en-US" sz="600" dirty="0"/>
              <a:t>B2</a:t>
            </a:r>
          </a:p>
        </p:txBody>
      </p:sp>
      <p:sp>
        <p:nvSpPr>
          <p:cNvPr id="80" name="Rectangle 79">
            <a:extLst>
              <a:ext uri="{FF2B5EF4-FFF2-40B4-BE49-F238E27FC236}">
                <a16:creationId xmlns:a16="http://schemas.microsoft.com/office/drawing/2014/main" id="{4DDC709E-039A-450A-9265-575E75124765}"/>
              </a:ext>
            </a:extLst>
          </p:cNvPr>
          <p:cNvSpPr/>
          <p:nvPr/>
        </p:nvSpPr>
        <p:spPr>
          <a:xfrm>
            <a:off x="934542" y="4686228"/>
            <a:ext cx="274434" cy="184666"/>
          </a:xfrm>
          <a:prstGeom prst="rect">
            <a:avLst/>
          </a:prstGeom>
        </p:spPr>
        <p:txBody>
          <a:bodyPr wrap="none">
            <a:spAutoFit/>
          </a:bodyPr>
          <a:lstStyle/>
          <a:p>
            <a:pPr fontAlgn="auto">
              <a:spcBef>
                <a:spcPts val="0"/>
              </a:spcBef>
              <a:spcAft>
                <a:spcPts val="0"/>
              </a:spcAft>
              <a:defRPr/>
            </a:pPr>
            <a:r>
              <a:rPr lang="en-US" sz="600" dirty="0"/>
              <a:t>B3</a:t>
            </a:r>
          </a:p>
        </p:txBody>
      </p:sp>
      <p:sp>
        <p:nvSpPr>
          <p:cNvPr id="81" name="Rectangle 80">
            <a:extLst>
              <a:ext uri="{FF2B5EF4-FFF2-40B4-BE49-F238E27FC236}">
                <a16:creationId xmlns:a16="http://schemas.microsoft.com/office/drawing/2014/main" id="{9252BAB8-D7CE-46ED-BC81-280739B663CC}"/>
              </a:ext>
            </a:extLst>
          </p:cNvPr>
          <p:cNvSpPr/>
          <p:nvPr/>
        </p:nvSpPr>
        <p:spPr>
          <a:xfrm>
            <a:off x="1191128" y="4686228"/>
            <a:ext cx="274434" cy="184666"/>
          </a:xfrm>
          <a:prstGeom prst="rect">
            <a:avLst/>
          </a:prstGeom>
        </p:spPr>
        <p:txBody>
          <a:bodyPr wrap="none">
            <a:spAutoFit/>
          </a:bodyPr>
          <a:lstStyle/>
          <a:p>
            <a:pPr fontAlgn="auto">
              <a:spcBef>
                <a:spcPts val="0"/>
              </a:spcBef>
              <a:spcAft>
                <a:spcPts val="0"/>
              </a:spcAft>
              <a:defRPr/>
            </a:pPr>
            <a:r>
              <a:rPr lang="en-US" sz="600" dirty="0"/>
              <a:t>B4</a:t>
            </a:r>
          </a:p>
        </p:txBody>
      </p:sp>
      <p:sp>
        <p:nvSpPr>
          <p:cNvPr id="82" name="Rectangle 81">
            <a:extLst>
              <a:ext uri="{FF2B5EF4-FFF2-40B4-BE49-F238E27FC236}">
                <a16:creationId xmlns:a16="http://schemas.microsoft.com/office/drawing/2014/main" id="{AFAA40E0-B468-4ACB-8E5D-B02D428482B0}"/>
              </a:ext>
            </a:extLst>
          </p:cNvPr>
          <p:cNvSpPr/>
          <p:nvPr/>
        </p:nvSpPr>
        <p:spPr>
          <a:xfrm>
            <a:off x="1529363" y="4686228"/>
            <a:ext cx="274434" cy="184666"/>
          </a:xfrm>
          <a:prstGeom prst="rect">
            <a:avLst/>
          </a:prstGeom>
        </p:spPr>
        <p:txBody>
          <a:bodyPr wrap="none">
            <a:spAutoFit/>
          </a:bodyPr>
          <a:lstStyle/>
          <a:p>
            <a:pPr fontAlgn="auto">
              <a:spcBef>
                <a:spcPts val="0"/>
              </a:spcBef>
              <a:spcAft>
                <a:spcPts val="0"/>
              </a:spcAft>
              <a:defRPr/>
            </a:pPr>
            <a:r>
              <a:rPr lang="en-US" sz="600" dirty="0"/>
              <a:t>B5</a:t>
            </a:r>
          </a:p>
        </p:txBody>
      </p:sp>
      <p:sp>
        <p:nvSpPr>
          <p:cNvPr id="83" name="Rectangle 82">
            <a:extLst>
              <a:ext uri="{FF2B5EF4-FFF2-40B4-BE49-F238E27FC236}">
                <a16:creationId xmlns:a16="http://schemas.microsoft.com/office/drawing/2014/main" id="{956EDE7A-D637-4FAD-8AF0-04E1957A4C10}"/>
              </a:ext>
            </a:extLst>
          </p:cNvPr>
          <p:cNvSpPr/>
          <p:nvPr/>
        </p:nvSpPr>
        <p:spPr>
          <a:xfrm>
            <a:off x="1739305" y="4686228"/>
            <a:ext cx="274434" cy="184666"/>
          </a:xfrm>
          <a:prstGeom prst="rect">
            <a:avLst/>
          </a:prstGeom>
        </p:spPr>
        <p:txBody>
          <a:bodyPr wrap="none">
            <a:spAutoFit/>
          </a:bodyPr>
          <a:lstStyle/>
          <a:p>
            <a:pPr fontAlgn="auto">
              <a:spcBef>
                <a:spcPts val="0"/>
              </a:spcBef>
              <a:spcAft>
                <a:spcPts val="0"/>
              </a:spcAft>
              <a:defRPr/>
            </a:pPr>
            <a:r>
              <a:rPr lang="en-US" sz="600" dirty="0"/>
              <a:t>B6</a:t>
            </a:r>
          </a:p>
        </p:txBody>
      </p:sp>
      <p:sp>
        <p:nvSpPr>
          <p:cNvPr id="84" name="Rectangle 83">
            <a:extLst>
              <a:ext uri="{FF2B5EF4-FFF2-40B4-BE49-F238E27FC236}">
                <a16:creationId xmlns:a16="http://schemas.microsoft.com/office/drawing/2014/main" id="{25E03527-60EA-489F-A96C-F5CCBB459364}"/>
              </a:ext>
            </a:extLst>
          </p:cNvPr>
          <p:cNvSpPr/>
          <p:nvPr/>
        </p:nvSpPr>
        <p:spPr>
          <a:xfrm>
            <a:off x="2077540" y="4686228"/>
            <a:ext cx="274434" cy="184666"/>
          </a:xfrm>
          <a:prstGeom prst="rect">
            <a:avLst/>
          </a:prstGeom>
        </p:spPr>
        <p:txBody>
          <a:bodyPr wrap="none">
            <a:spAutoFit/>
          </a:bodyPr>
          <a:lstStyle/>
          <a:p>
            <a:pPr fontAlgn="auto">
              <a:spcBef>
                <a:spcPts val="0"/>
              </a:spcBef>
              <a:spcAft>
                <a:spcPts val="0"/>
              </a:spcAft>
              <a:defRPr/>
            </a:pPr>
            <a:r>
              <a:rPr lang="en-US" sz="600" dirty="0"/>
              <a:t>B7</a:t>
            </a:r>
          </a:p>
        </p:txBody>
      </p:sp>
      <p:sp>
        <p:nvSpPr>
          <p:cNvPr id="85" name="Rectangle 84">
            <a:extLst>
              <a:ext uri="{FF2B5EF4-FFF2-40B4-BE49-F238E27FC236}">
                <a16:creationId xmlns:a16="http://schemas.microsoft.com/office/drawing/2014/main" id="{984A946E-23BD-44D4-89C0-E5361CC738F1}"/>
              </a:ext>
            </a:extLst>
          </p:cNvPr>
          <p:cNvSpPr/>
          <p:nvPr/>
        </p:nvSpPr>
        <p:spPr>
          <a:xfrm>
            <a:off x="2287483" y="4686228"/>
            <a:ext cx="274434" cy="184666"/>
          </a:xfrm>
          <a:prstGeom prst="rect">
            <a:avLst/>
          </a:prstGeom>
        </p:spPr>
        <p:txBody>
          <a:bodyPr wrap="none">
            <a:spAutoFit/>
          </a:bodyPr>
          <a:lstStyle/>
          <a:p>
            <a:pPr fontAlgn="auto">
              <a:spcBef>
                <a:spcPts val="0"/>
              </a:spcBef>
              <a:spcAft>
                <a:spcPts val="0"/>
              </a:spcAft>
              <a:defRPr/>
            </a:pPr>
            <a:r>
              <a:rPr lang="en-US" sz="600" dirty="0"/>
              <a:t>B8</a:t>
            </a:r>
          </a:p>
        </p:txBody>
      </p:sp>
      <p:sp>
        <p:nvSpPr>
          <p:cNvPr id="86" name="Rectangle 85">
            <a:extLst>
              <a:ext uri="{FF2B5EF4-FFF2-40B4-BE49-F238E27FC236}">
                <a16:creationId xmlns:a16="http://schemas.microsoft.com/office/drawing/2014/main" id="{53A4ADA1-745D-44D9-8AC7-76F39B9F41A3}"/>
              </a:ext>
            </a:extLst>
          </p:cNvPr>
          <p:cNvSpPr/>
          <p:nvPr/>
        </p:nvSpPr>
        <p:spPr>
          <a:xfrm>
            <a:off x="2625718" y="4686228"/>
            <a:ext cx="274434" cy="184666"/>
          </a:xfrm>
          <a:prstGeom prst="rect">
            <a:avLst/>
          </a:prstGeom>
        </p:spPr>
        <p:txBody>
          <a:bodyPr wrap="none">
            <a:spAutoFit/>
          </a:bodyPr>
          <a:lstStyle/>
          <a:p>
            <a:pPr fontAlgn="auto">
              <a:spcBef>
                <a:spcPts val="0"/>
              </a:spcBef>
              <a:spcAft>
                <a:spcPts val="0"/>
              </a:spcAft>
              <a:defRPr/>
            </a:pPr>
            <a:r>
              <a:rPr lang="en-US" sz="600" dirty="0"/>
              <a:t>B9</a:t>
            </a:r>
          </a:p>
        </p:txBody>
      </p:sp>
      <p:sp>
        <p:nvSpPr>
          <p:cNvPr id="87" name="Rectangle 86">
            <a:extLst>
              <a:ext uri="{FF2B5EF4-FFF2-40B4-BE49-F238E27FC236}">
                <a16:creationId xmlns:a16="http://schemas.microsoft.com/office/drawing/2014/main" id="{8B991B6A-4472-48B1-B8B7-182AEC3ECA21}"/>
              </a:ext>
            </a:extLst>
          </p:cNvPr>
          <p:cNvSpPr/>
          <p:nvPr/>
        </p:nvSpPr>
        <p:spPr>
          <a:xfrm>
            <a:off x="2835660" y="4686228"/>
            <a:ext cx="312906" cy="184666"/>
          </a:xfrm>
          <a:prstGeom prst="rect">
            <a:avLst/>
          </a:prstGeom>
        </p:spPr>
        <p:txBody>
          <a:bodyPr wrap="none">
            <a:spAutoFit/>
          </a:bodyPr>
          <a:lstStyle/>
          <a:p>
            <a:pPr fontAlgn="auto">
              <a:spcBef>
                <a:spcPts val="0"/>
              </a:spcBef>
              <a:spcAft>
                <a:spcPts val="0"/>
              </a:spcAft>
              <a:defRPr/>
            </a:pPr>
            <a:r>
              <a:rPr lang="en-US" sz="600" dirty="0"/>
              <a:t>B10</a:t>
            </a:r>
          </a:p>
        </p:txBody>
      </p:sp>
      <p:sp>
        <p:nvSpPr>
          <p:cNvPr id="88" name="Rectangle 87">
            <a:extLst>
              <a:ext uri="{FF2B5EF4-FFF2-40B4-BE49-F238E27FC236}">
                <a16:creationId xmlns:a16="http://schemas.microsoft.com/office/drawing/2014/main" id="{EF7F5AA0-5248-4568-9AFB-5C9BECFBBE1D}"/>
              </a:ext>
            </a:extLst>
          </p:cNvPr>
          <p:cNvSpPr/>
          <p:nvPr/>
        </p:nvSpPr>
        <p:spPr>
          <a:xfrm>
            <a:off x="3173895" y="4686228"/>
            <a:ext cx="312906" cy="184666"/>
          </a:xfrm>
          <a:prstGeom prst="rect">
            <a:avLst/>
          </a:prstGeom>
        </p:spPr>
        <p:txBody>
          <a:bodyPr wrap="none">
            <a:spAutoFit/>
          </a:bodyPr>
          <a:lstStyle/>
          <a:p>
            <a:pPr fontAlgn="auto">
              <a:spcBef>
                <a:spcPts val="0"/>
              </a:spcBef>
              <a:spcAft>
                <a:spcPts val="0"/>
              </a:spcAft>
              <a:defRPr/>
            </a:pPr>
            <a:r>
              <a:rPr lang="en-US" sz="600" dirty="0"/>
              <a:t>B11</a:t>
            </a:r>
          </a:p>
        </p:txBody>
      </p:sp>
      <p:sp>
        <p:nvSpPr>
          <p:cNvPr id="89" name="Rectangle 88">
            <a:extLst>
              <a:ext uri="{FF2B5EF4-FFF2-40B4-BE49-F238E27FC236}">
                <a16:creationId xmlns:a16="http://schemas.microsoft.com/office/drawing/2014/main" id="{1385DD5D-7E3B-40E0-B21D-BF8CC994A649}"/>
              </a:ext>
            </a:extLst>
          </p:cNvPr>
          <p:cNvSpPr/>
          <p:nvPr/>
        </p:nvSpPr>
        <p:spPr>
          <a:xfrm>
            <a:off x="3430481" y="4686228"/>
            <a:ext cx="312906" cy="184666"/>
          </a:xfrm>
          <a:prstGeom prst="rect">
            <a:avLst/>
          </a:prstGeom>
        </p:spPr>
        <p:txBody>
          <a:bodyPr wrap="none">
            <a:spAutoFit/>
          </a:bodyPr>
          <a:lstStyle/>
          <a:p>
            <a:pPr fontAlgn="auto">
              <a:spcBef>
                <a:spcPts val="0"/>
              </a:spcBef>
              <a:spcAft>
                <a:spcPts val="0"/>
              </a:spcAft>
              <a:defRPr/>
            </a:pPr>
            <a:r>
              <a:rPr lang="en-US" sz="600" dirty="0"/>
              <a:t>B12</a:t>
            </a:r>
          </a:p>
        </p:txBody>
      </p:sp>
      <p:sp>
        <p:nvSpPr>
          <p:cNvPr id="90" name="Rectangle 89">
            <a:extLst>
              <a:ext uri="{FF2B5EF4-FFF2-40B4-BE49-F238E27FC236}">
                <a16:creationId xmlns:a16="http://schemas.microsoft.com/office/drawing/2014/main" id="{DD17BA2C-6993-4E2E-84E0-620D164AA516}"/>
              </a:ext>
            </a:extLst>
          </p:cNvPr>
          <p:cNvSpPr/>
          <p:nvPr/>
        </p:nvSpPr>
        <p:spPr>
          <a:xfrm>
            <a:off x="3768716" y="4686228"/>
            <a:ext cx="312906" cy="184666"/>
          </a:xfrm>
          <a:prstGeom prst="rect">
            <a:avLst/>
          </a:prstGeom>
        </p:spPr>
        <p:txBody>
          <a:bodyPr wrap="none">
            <a:spAutoFit/>
          </a:bodyPr>
          <a:lstStyle/>
          <a:p>
            <a:pPr fontAlgn="auto">
              <a:spcBef>
                <a:spcPts val="0"/>
              </a:spcBef>
              <a:spcAft>
                <a:spcPts val="0"/>
              </a:spcAft>
              <a:defRPr/>
            </a:pPr>
            <a:r>
              <a:rPr lang="en-US" sz="600" dirty="0"/>
              <a:t>B13</a:t>
            </a:r>
          </a:p>
        </p:txBody>
      </p:sp>
      <p:sp>
        <p:nvSpPr>
          <p:cNvPr id="91" name="Rectangle 90">
            <a:extLst>
              <a:ext uri="{FF2B5EF4-FFF2-40B4-BE49-F238E27FC236}">
                <a16:creationId xmlns:a16="http://schemas.microsoft.com/office/drawing/2014/main" id="{B304A7AD-2FF0-4DD8-8FFA-59EB7A85C209}"/>
              </a:ext>
            </a:extLst>
          </p:cNvPr>
          <p:cNvSpPr/>
          <p:nvPr/>
        </p:nvSpPr>
        <p:spPr>
          <a:xfrm>
            <a:off x="3978658" y="4686228"/>
            <a:ext cx="312906" cy="184666"/>
          </a:xfrm>
          <a:prstGeom prst="rect">
            <a:avLst/>
          </a:prstGeom>
        </p:spPr>
        <p:txBody>
          <a:bodyPr wrap="none">
            <a:spAutoFit/>
          </a:bodyPr>
          <a:lstStyle/>
          <a:p>
            <a:pPr fontAlgn="auto">
              <a:spcBef>
                <a:spcPts val="0"/>
              </a:spcBef>
              <a:spcAft>
                <a:spcPts val="0"/>
              </a:spcAft>
              <a:defRPr/>
            </a:pPr>
            <a:r>
              <a:rPr lang="en-US" sz="600" dirty="0"/>
              <a:t>B14</a:t>
            </a:r>
          </a:p>
        </p:txBody>
      </p:sp>
      <p:sp>
        <p:nvSpPr>
          <p:cNvPr id="92" name="Rectangle 91">
            <a:extLst>
              <a:ext uri="{FF2B5EF4-FFF2-40B4-BE49-F238E27FC236}">
                <a16:creationId xmlns:a16="http://schemas.microsoft.com/office/drawing/2014/main" id="{92AD15C7-413D-4676-A636-900075D15804}"/>
              </a:ext>
            </a:extLst>
          </p:cNvPr>
          <p:cNvSpPr/>
          <p:nvPr/>
        </p:nvSpPr>
        <p:spPr>
          <a:xfrm>
            <a:off x="4316893" y="4686228"/>
            <a:ext cx="312906" cy="184666"/>
          </a:xfrm>
          <a:prstGeom prst="rect">
            <a:avLst/>
          </a:prstGeom>
        </p:spPr>
        <p:txBody>
          <a:bodyPr wrap="none">
            <a:spAutoFit/>
          </a:bodyPr>
          <a:lstStyle/>
          <a:p>
            <a:pPr fontAlgn="auto">
              <a:spcBef>
                <a:spcPts val="0"/>
              </a:spcBef>
              <a:spcAft>
                <a:spcPts val="0"/>
              </a:spcAft>
              <a:defRPr/>
            </a:pPr>
            <a:r>
              <a:rPr lang="en-US" sz="600" dirty="0"/>
              <a:t>B15</a:t>
            </a:r>
          </a:p>
        </p:txBody>
      </p:sp>
      <p:sp>
        <p:nvSpPr>
          <p:cNvPr id="93" name="Rectangle 92">
            <a:extLst>
              <a:ext uri="{FF2B5EF4-FFF2-40B4-BE49-F238E27FC236}">
                <a16:creationId xmlns:a16="http://schemas.microsoft.com/office/drawing/2014/main" id="{9BBD8399-1945-47FB-AA83-6488B86C4163}"/>
              </a:ext>
            </a:extLst>
          </p:cNvPr>
          <p:cNvSpPr/>
          <p:nvPr/>
        </p:nvSpPr>
        <p:spPr>
          <a:xfrm>
            <a:off x="4531390" y="4686228"/>
            <a:ext cx="312906" cy="184666"/>
          </a:xfrm>
          <a:prstGeom prst="rect">
            <a:avLst/>
          </a:prstGeom>
        </p:spPr>
        <p:txBody>
          <a:bodyPr wrap="none">
            <a:spAutoFit/>
          </a:bodyPr>
          <a:lstStyle/>
          <a:p>
            <a:pPr fontAlgn="auto">
              <a:spcBef>
                <a:spcPts val="0"/>
              </a:spcBef>
              <a:spcAft>
                <a:spcPts val="0"/>
              </a:spcAft>
              <a:defRPr/>
            </a:pPr>
            <a:r>
              <a:rPr lang="en-US" sz="600" dirty="0"/>
              <a:t>B16</a:t>
            </a:r>
          </a:p>
        </p:txBody>
      </p:sp>
      <p:sp>
        <p:nvSpPr>
          <p:cNvPr id="94" name="Rectangle 93">
            <a:extLst>
              <a:ext uri="{FF2B5EF4-FFF2-40B4-BE49-F238E27FC236}">
                <a16:creationId xmlns:a16="http://schemas.microsoft.com/office/drawing/2014/main" id="{8C8BAFB5-6F1F-4EA4-B428-4D814B32A7B0}"/>
              </a:ext>
            </a:extLst>
          </p:cNvPr>
          <p:cNvSpPr/>
          <p:nvPr/>
        </p:nvSpPr>
        <p:spPr>
          <a:xfrm>
            <a:off x="4869625" y="4686228"/>
            <a:ext cx="312906" cy="184666"/>
          </a:xfrm>
          <a:prstGeom prst="rect">
            <a:avLst/>
          </a:prstGeom>
        </p:spPr>
        <p:txBody>
          <a:bodyPr wrap="none">
            <a:spAutoFit/>
          </a:bodyPr>
          <a:lstStyle/>
          <a:p>
            <a:pPr fontAlgn="auto">
              <a:spcBef>
                <a:spcPts val="0"/>
              </a:spcBef>
              <a:spcAft>
                <a:spcPts val="0"/>
              </a:spcAft>
              <a:defRPr/>
            </a:pPr>
            <a:r>
              <a:rPr lang="en-US" sz="600" dirty="0"/>
              <a:t>B17</a:t>
            </a:r>
          </a:p>
        </p:txBody>
      </p:sp>
      <p:sp>
        <p:nvSpPr>
          <p:cNvPr id="95" name="Rectangle 94">
            <a:extLst>
              <a:ext uri="{FF2B5EF4-FFF2-40B4-BE49-F238E27FC236}">
                <a16:creationId xmlns:a16="http://schemas.microsoft.com/office/drawing/2014/main" id="{2DAC37D8-9729-4251-AF7E-179B0EEE6580}"/>
              </a:ext>
            </a:extLst>
          </p:cNvPr>
          <p:cNvSpPr/>
          <p:nvPr/>
        </p:nvSpPr>
        <p:spPr>
          <a:xfrm>
            <a:off x="5079567" y="4686228"/>
            <a:ext cx="312906" cy="184666"/>
          </a:xfrm>
          <a:prstGeom prst="rect">
            <a:avLst/>
          </a:prstGeom>
        </p:spPr>
        <p:txBody>
          <a:bodyPr wrap="none">
            <a:spAutoFit/>
          </a:bodyPr>
          <a:lstStyle/>
          <a:p>
            <a:pPr fontAlgn="auto">
              <a:spcBef>
                <a:spcPts val="0"/>
              </a:spcBef>
              <a:spcAft>
                <a:spcPts val="0"/>
              </a:spcAft>
              <a:defRPr/>
            </a:pPr>
            <a:r>
              <a:rPr lang="en-US" sz="600" dirty="0"/>
              <a:t>B18</a:t>
            </a:r>
          </a:p>
        </p:txBody>
      </p:sp>
      <p:sp>
        <p:nvSpPr>
          <p:cNvPr id="96" name="Rectangle 95">
            <a:extLst>
              <a:ext uri="{FF2B5EF4-FFF2-40B4-BE49-F238E27FC236}">
                <a16:creationId xmlns:a16="http://schemas.microsoft.com/office/drawing/2014/main" id="{5C5F7FD5-1D61-46FD-88E4-D7175B6B5B0B}"/>
              </a:ext>
            </a:extLst>
          </p:cNvPr>
          <p:cNvSpPr/>
          <p:nvPr/>
        </p:nvSpPr>
        <p:spPr>
          <a:xfrm>
            <a:off x="5417802" y="4686228"/>
            <a:ext cx="312906" cy="184666"/>
          </a:xfrm>
          <a:prstGeom prst="rect">
            <a:avLst/>
          </a:prstGeom>
        </p:spPr>
        <p:txBody>
          <a:bodyPr wrap="none">
            <a:spAutoFit/>
          </a:bodyPr>
          <a:lstStyle/>
          <a:p>
            <a:pPr fontAlgn="auto">
              <a:spcBef>
                <a:spcPts val="0"/>
              </a:spcBef>
              <a:spcAft>
                <a:spcPts val="0"/>
              </a:spcAft>
              <a:defRPr/>
            </a:pPr>
            <a:r>
              <a:rPr lang="en-US" sz="600" dirty="0"/>
              <a:t>B19</a:t>
            </a:r>
          </a:p>
        </p:txBody>
      </p:sp>
      <p:sp>
        <p:nvSpPr>
          <p:cNvPr id="97" name="Rectangle 96">
            <a:extLst>
              <a:ext uri="{FF2B5EF4-FFF2-40B4-BE49-F238E27FC236}">
                <a16:creationId xmlns:a16="http://schemas.microsoft.com/office/drawing/2014/main" id="{F261A423-2A6F-4CC7-BE5D-3730693780C2}"/>
              </a:ext>
            </a:extLst>
          </p:cNvPr>
          <p:cNvSpPr/>
          <p:nvPr/>
        </p:nvSpPr>
        <p:spPr>
          <a:xfrm>
            <a:off x="5674388" y="4686228"/>
            <a:ext cx="312906" cy="184666"/>
          </a:xfrm>
          <a:prstGeom prst="rect">
            <a:avLst/>
          </a:prstGeom>
        </p:spPr>
        <p:txBody>
          <a:bodyPr wrap="none">
            <a:spAutoFit/>
          </a:bodyPr>
          <a:lstStyle/>
          <a:p>
            <a:pPr fontAlgn="auto">
              <a:spcBef>
                <a:spcPts val="0"/>
              </a:spcBef>
              <a:spcAft>
                <a:spcPts val="0"/>
              </a:spcAft>
              <a:defRPr/>
            </a:pPr>
            <a:r>
              <a:rPr lang="en-US" sz="600" dirty="0"/>
              <a:t>B20</a:t>
            </a:r>
          </a:p>
        </p:txBody>
      </p:sp>
      <p:sp>
        <p:nvSpPr>
          <p:cNvPr id="98" name="Rectangle 97">
            <a:extLst>
              <a:ext uri="{FF2B5EF4-FFF2-40B4-BE49-F238E27FC236}">
                <a16:creationId xmlns:a16="http://schemas.microsoft.com/office/drawing/2014/main" id="{DEDF4151-CA9A-4A95-A3ED-978C478F9419}"/>
              </a:ext>
            </a:extLst>
          </p:cNvPr>
          <p:cNvSpPr/>
          <p:nvPr/>
        </p:nvSpPr>
        <p:spPr>
          <a:xfrm>
            <a:off x="6012623" y="4686228"/>
            <a:ext cx="312906" cy="184666"/>
          </a:xfrm>
          <a:prstGeom prst="rect">
            <a:avLst/>
          </a:prstGeom>
        </p:spPr>
        <p:txBody>
          <a:bodyPr wrap="none">
            <a:spAutoFit/>
          </a:bodyPr>
          <a:lstStyle/>
          <a:p>
            <a:pPr fontAlgn="auto">
              <a:spcBef>
                <a:spcPts val="0"/>
              </a:spcBef>
              <a:spcAft>
                <a:spcPts val="0"/>
              </a:spcAft>
              <a:defRPr/>
            </a:pPr>
            <a:r>
              <a:rPr lang="en-US" sz="600" dirty="0"/>
              <a:t>B21</a:t>
            </a:r>
          </a:p>
        </p:txBody>
      </p:sp>
      <p:sp>
        <p:nvSpPr>
          <p:cNvPr id="99" name="Rectangle 98">
            <a:extLst>
              <a:ext uri="{FF2B5EF4-FFF2-40B4-BE49-F238E27FC236}">
                <a16:creationId xmlns:a16="http://schemas.microsoft.com/office/drawing/2014/main" id="{5BD3B3F4-3C80-4505-800A-10F31348866C}"/>
              </a:ext>
            </a:extLst>
          </p:cNvPr>
          <p:cNvSpPr/>
          <p:nvPr/>
        </p:nvSpPr>
        <p:spPr>
          <a:xfrm>
            <a:off x="6222565" y="4686228"/>
            <a:ext cx="312906" cy="184666"/>
          </a:xfrm>
          <a:prstGeom prst="rect">
            <a:avLst/>
          </a:prstGeom>
        </p:spPr>
        <p:txBody>
          <a:bodyPr wrap="none">
            <a:spAutoFit/>
          </a:bodyPr>
          <a:lstStyle/>
          <a:p>
            <a:pPr fontAlgn="auto">
              <a:spcBef>
                <a:spcPts val="0"/>
              </a:spcBef>
              <a:spcAft>
                <a:spcPts val="0"/>
              </a:spcAft>
              <a:defRPr/>
            </a:pPr>
            <a:r>
              <a:rPr lang="en-US" sz="600" dirty="0"/>
              <a:t>B22</a:t>
            </a:r>
          </a:p>
        </p:txBody>
      </p:sp>
      <p:sp>
        <p:nvSpPr>
          <p:cNvPr id="100" name="Rectangle 99">
            <a:extLst>
              <a:ext uri="{FF2B5EF4-FFF2-40B4-BE49-F238E27FC236}">
                <a16:creationId xmlns:a16="http://schemas.microsoft.com/office/drawing/2014/main" id="{A218D56B-BAAD-4146-8CB3-1969AB13BEC3}"/>
              </a:ext>
            </a:extLst>
          </p:cNvPr>
          <p:cNvSpPr/>
          <p:nvPr/>
        </p:nvSpPr>
        <p:spPr>
          <a:xfrm>
            <a:off x="6560800" y="4686228"/>
            <a:ext cx="312906" cy="184666"/>
          </a:xfrm>
          <a:prstGeom prst="rect">
            <a:avLst/>
          </a:prstGeom>
        </p:spPr>
        <p:txBody>
          <a:bodyPr wrap="none">
            <a:spAutoFit/>
          </a:bodyPr>
          <a:lstStyle/>
          <a:p>
            <a:pPr fontAlgn="auto">
              <a:spcBef>
                <a:spcPts val="0"/>
              </a:spcBef>
              <a:spcAft>
                <a:spcPts val="0"/>
              </a:spcAft>
              <a:defRPr/>
            </a:pPr>
            <a:r>
              <a:rPr lang="en-US" sz="600" dirty="0"/>
              <a:t>B23</a:t>
            </a:r>
          </a:p>
        </p:txBody>
      </p:sp>
      <p:sp>
        <p:nvSpPr>
          <p:cNvPr id="101" name="Rectangle 100">
            <a:extLst>
              <a:ext uri="{FF2B5EF4-FFF2-40B4-BE49-F238E27FC236}">
                <a16:creationId xmlns:a16="http://schemas.microsoft.com/office/drawing/2014/main" id="{CFF1CC38-46F0-4A70-9C48-9FF1740F0B4A}"/>
              </a:ext>
            </a:extLst>
          </p:cNvPr>
          <p:cNvSpPr/>
          <p:nvPr/>
        </p:nvSpPr>
        <p:spPr>
          <a:xfrm>
            <a:off x="6770743" y="4686228"/>
            <a:ext cx="312906" cy="184666"/>
          </a:xfrm>
          <a:prstGeom prst="rect">
            <a:avLst/>
          </a:prstGeom>
        </p:spPr>
        <p:txBody>
          <a:bodyPr wrap="none">
            <a:spAutoFit/>
          </a:bodyPr>
          <a:lstStyle/>
          <a:p>
            <a:pPr fontAlgn="auto">
              <a:spcBef>
                <a:spcPts val="0"/>
              </a:spcBef>
              <a:spcAft>
                <a:spcPts val="0"/>
              </a:spcAft>
              <a:defRPr/>
            </a:pPr>
            <a:r>
              <a:rPr lang="en-US" sz="600" dirty="0"/>
              <a:t>B24</a:t>
            </a:r>
          </a:p>
        </p:txBody>
      </p:sp>
      <p:sp>
        <p:nvSpPr>
          <p:cNvPr id="102" name="Rectangle 101">
            <a:extLst>
              <a:ext uri="{FF2B5EF4-FFF2-40B4-BE49-F238E27FC236}">
                <a16:creationId xmlns:a16="http://schemas.microsoft.com/office/drawing/2014/main" id="{36E15BC2-11AA-47F3-90CE-584DEBF4293B}"/>
              </a:ext>
            </a:extLst>
          </p:cNvPr>
          <p:cNvSpPr/>
          <p:nvPr/>
        </p:nvSpPr>
        <p:spPr>
          <a:xfrm>
            <a:off x="7108978" y="4686228"/>
            <a:ext cx="312906" cy="184666"/>
          </a:xfrm>
          <a:prstGeom prst="rect">
            <a:avLst/>
          </a:prstGeom>
        </p:spPr>
        <p:txBody>
          <a:bodyPr wrap="none">
            <a:spAutoFit/>
          </a:bodyPr>
          <a:lstStyle/>
          <a:p>
            <a:pPr fontAlgn="auto">
              <a:spcBef>
                <a:spcPts val="0"/>
              </a:spcBef>
              <a:spcAft>
                <a:spcPts val="0"/>
              </a:spcAft>
              <a:defRPr/>
            </a:pPr>
            <a:r>
              <a:rPr lang="en-US" sz="600" dirty="0"/>
              <a:t>B25</a:t>
            </a:r>
          </a:p>
        </p:txBody>
      </p:sp>
      <p:sp>
        <p:nvSpPr>
          <p:cNvPr id="103" name="Rectangle 102">
            <a:extLst>
              <a:ext uri="{FF2B5EF4-FFF2-40B4-BE49-F238E27FC236}">
                <a16:creationId xmlns:a16="http://schemas.microsoft.com/office/drawing/2014/main" id="{3C8F6902-528E-4CC8-B54D-B6D1434E37F4}"/>
              </a:ext>
            </a:extLst>
          </p:cNvPr>
          <p:cNvSpPr/>
          <p:nvPr/>
        </p:nvSpPr>
        <p:spPr>
          <a:xfrm>
            <a:off x="7318920" y="4686228"/>
            <a:ext cx="312906" cy="184666"/>
          </a:xfrm>
          <a:prstGeom prst="rect">
            <a:avLst/>
          </a:prstGeom>
        </p:spPr>
        <p:txBody>
          <a:bodyPr wrap="none">
            <a:spAutoFit/>
          </a:bodyPr>
          <a:lstStyle/>
          <a:p>
            <a:pPr fontAlgn="auto">
              <a:spcBef>
                <a:spcPts val="0"/>
              </a:spcBef>
              <a:spcAft>
                <a:spcPts val="0"/>
              </a:spcAft>
              <a:defRPr/>
            </a:pPr>
            <a:r>
              <a:rPr lang="en-US" sz="600" dirty="0"/>
              <a:t>B26</a:t>
            </a:r>
          </a:p>
        </p:txBody>
      </p:sp>
      <p:sp>
        <p:nvSpPr>
          <p:cNvPr id="104" name="Rectangle 103">
            <a:extLst>
              <a:ext uri="{FF2B5EF4-FFF2-40B4-BE49-F238E27FC236}">
                <a16:creationId xmlns:a16="http://schemas.microsoft.com/office/drawing/2014/main" id="{7725469C-AD44-4698-B2D0-87F054868357}"/>
              </a:ext>
            </a:extLst>
          </p:cNvPr>
          <p:cNvSpPr/>
          <p:nvPr/>
        </p:nvSpPr>
        <p:spPr>
          <a:xfrm>
            <a:off x="7657155" y="4686228"/>
            <a:ext cx="312906" cy="184666"/>
          </a:xfrm>
          <a:prstGeom prst="rect">
            <a:avLst/>
          </a:prstGeom>
        </p:spPr>
        <p:txBody>
          <a:bodyPr wrap="none">
            <a:spAutoFit/>
          </a:bodyPr>
          <a:lstStyle/>
          <a:p>
            <a:pPr fontAlgn="auto">
              <a:spcBef>
                <a:spcPts val="0"/>
              </a:spcBef>
              <a:spcAft>
                <a:spcPts val="0"/>
              </a:spcAft>
              <a:defRPr/>
            </a:pPr>
            <a:r>
              <a:rPr lang="en-US" sz="600" dirty="0"/>
              <a:t>B27</a:t>
            </a:r>
          </a:p>
        </p:txBody>
      </p:sp>
      <p:sp>
        <p:nvSpPr>
          <p:cNvPr id="105" name="Rectangle 104">
            <a:extLst>
              <a:ext uri="{FF2B5EF4-FFF2-40B4-BE49-F238E27FC236}">
                <a16:creationId xmlns:a16="http://schemas.microsoft.com/office/drawing/2014/main" id="{53F9FFB0-27C9-4F83-9873-5DF63A8D293C}"/>
              </a:ext>
            </a:extLst>
          </p:cNvPr>
          <p:cNvSpPr/>
          <p:nvPr/>
        </p:nvSpPr>
        <p:spPr>
          <a:xfrm>
            <a:off x="7913741" y="4686228"/>
            <a:ext cx="312906" cy="184666"/>
          </a:xfrm>
          <a:prstGeom prst="rect">
            <a:avLst/>
          </a:prstGeom>
        </p:spPr>
        <p:txBody>
          <a:bodyPr wrap="none">
            <a:spAutoFit/>
          </a:bodyPr>
          <a:lstStyle/>
          <a:p>
            <a:pPr fontAlgn="auto">
              <a:spcBef>
                <a:spcPts val="0"/>
              </a:spcBef>
              <a:spcAft>
                <a:spcPts val="0"/>
              </a:spcAft>
              <a:defRPr/>
            </a:pPr>
            <a:r>
              <a:rPr lang="en-US" sz="600" dirty="0"/>
              <a:t>B28</a:t>
            </a:r>
          </a:p>
        </p:txBody>
      </p:sp>
      <p:sp>
        <p:nvSpPr>
          <p:cNvPr id="106" name="Rectangle 105">
            <a:extLst>
              <a:ext uri="{FF2B5EF4-FFF2-40B4-BE49-F238E27FC236}">
                <a16:creationId xmlns:a16="http://schemas.microsoft.com/office/drawing/2014/main" id="{80CE59BB-35BA-41D0-911D-EA320AD9A0DA}"/>
              </a:ext>
            </a:extLst>
          </p:cNvPr>
          <p:cNvSpPr/>
          <p:nvPr/>
        </p:nvSpPr>
        <p:spPr>
          <a:xfrm>
            <a:off x="8251976" y="4686228"/>
            <a:ext cx="300082" cy="184666"/>
          </a:xfrm>
          <a:prstGeom prst="rect">
            <a:avLst/>
          </a:prstGeom>
        </p:spPr>
        <p:txBody>
          <a:bodyPr wrap="none">
            <a:spAutoFit/>
          </a:bodyPr>
          <a:lstStyle/>
          <a:p>
            <a:pPr fontAlgn="auto">
              <a:spcBef>
                <a:spcPts val="0"/>
              </a:spcBef>
              <a:spcAft>
                <a:spcPts val="0"/>
              </a:spcAft>
              <a:defRPr/>
            </a:pPr>
            <a:r>
              <a:rPr lang="en-US" sz="600" dirty="0"/>
              <a:t>294</a:t>
            </a:r>
          </a:p>
        </p:txBody>
      </p:sp>
      <p:sp>
        <p:nvSpPr>
          <p:cNvPr id="107" name="Rectangle 106">
            <a:extLst>
              <a:ext uri="{FF2B5EF4-FFF2-40B4-BE49-F238E27FC236}">
                <a16:creationId xmlns:a16="http://schemas.microsoft.com/office/drawing/2014/main" id="{40B703EC-A819-4CDC-908D-431A52A563BF}"/>
              </a:ext>
            </a:extLst>
          </p:cNvPr>
          <p:cNvSpPr/>
          <p:nvPr/>
        </p:nvSpPr>
        <p:spPr>
          <a:xfrm>
            <a:off x="8461918" y="4686228"/>
            <a:ext cx="312906" cy="184666"/>
          </a:xfrm>
          <a:prstGeom prst="rect">
            <a:avLst/>
          </a:prstGeom>
        </p:spPr>
        <p:txBody>
          <a:bodyPr wrap="none">
            <a:spAutoFit/>
          </a:bodyPr>
          <a:lstStyle/>
          <a:p>
            <a:pPr fontAlgn="auto">
              <a:spcBef>
                <a:spcPts val="0"/>
              </a:spcBef>
              <a:spcAft>
                <a:spcPts val="0"/>
              </a:spcAft>
              <a:defRPr/>
            </a:pPr>
            <a:r>
              <a:rPr lang="en-US" sz="600" dirty="0"/>
              <a:t>B30</a:t>
            </a:r>
          </a:p>
        </p:txBody>
      </p:sp>
      <p:sp>
        <p:nvSpPr>
          <p:cNvPr id="108" name="Rectangle 107">
            <a:extLst>
              <a:ext uri="{FF2B5EF4-FFF2-40B4-BE49-F238E27FC236}">
                <a16:creationId xmlns:a16="http://schemas.microsoft.com/office/drawing/2014/main" id="{49658D3C-43EC-4800-B28F-A3F976B69125}"/>
              </a:ext>
            </a:extLst>
          </p:cNvPr>
          <p:cNvSpPr/>
          <p:nvPr/>
        </p:nvSpPr>
        <p:spPr>
          <a:xfrm>
            <a:off x="8800153" y="4686228"/>
            <a:ext cx="312906" cy="184666"/>
          </a:xfrm>
          <a:prstGeom prst="rect">
            <a:avLst/>
          </a:prstGeom>
        </p:spPr>
        <p:txBody>
          <a:bodyPr wrap="none">
            <a:spAutoFit/>
          </a:bodyPr>
          <a:lstStyle/>
          <a:p>
            <a:pPr fontAlgn="auto">
              <a:spcBef>
                <a:spcPts val="0"/>
              </a:spcBef>
              <a:spcAft>
                <a:spcPts val="0"/>
              </a:spcAft>
              <a:defRPr/>
            </a:pPr>
            <a:r>
              <a:rPr lang="en-US" sz="600" dirty="0"/>
              <a:t>B31</a:t>
            </a:r>
          </a:p>
        </p:txBody>
      </p:sp>
      <p:sp>
        <p:nvSpPr>
          <p:cNvPr id="109" name="Rectangle 108">
            <a:extLst>
              <a:ext uri="{FF2B5EF4-FFF2-40B4-BE49-F238E27FC236}">
                <a16:creationId xmlns:a16="http://schemas.microsoft.com/office/drawing/2014/main" id="{2C056B94-CF85-44B3-9281-29A16E84D51E}"/>
              </a:ext>
            </a:extLst>
          </p:cNvPr>
          <p:cNvSpPr/>
          <p:nvPr/>
        </p:nvSpPr>
        <p:spPr>
          <a:xfrm>
            <a:off x="680901" y="5342627"/>
            <a:ext cx="7842939" cy="253916"/>
          </a:xfrm>
          <a:prstGeom prst="rect">
            <a:avLst/>
          </a:prstGeom>
        </p:spPr>
        <p:txBody>
          <a:bodyPr wrap="square">
            <a:spAutoFit/>
          </a:bodyPr>
          <a:lstStyle/>
          <a:p>
            <a:r>
              <a:rPr lang="en-US" sz="1050" dirty="0">
                <a:solidFill>
                  <a:srgbClr val="000000"/>
                </a:solidFill>
                <a:latin typeface="Arial" panose="020B0604020202020204" pitchFamily="34" charset="0"/>
              </a:rPr>
              <a:t>Rx EHT-MCS Map subfield, Tx EHT-MCS Map subfield for BW &gt;160 MHz and Basic EHT-MCS And NSS Set field format </a:t>
            </a:r>
            <a:endParaRPr lang="en-US" sz="1050" dirty="0"/>
          </a:p>
        </p:txBody>
      </p:sp>
    </p:spTree>
    <p:extLst>
      <p:ext uri="{BB962C8B-B14F-4D97-AF65-F5344CB8AC3E}">
        <p14:creationId xmlns:p14="http://schemas.microsoft.com/office/powerpoint/2010/main" val="1656394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487" y="673584"/>
            <a:ext cx="8955349" cy="367868"/>
          </a:xfrm>
        </p:spPr>
        <p:txBody>
          <a:bodyPr/>
          <a:lstStyle/>
          <a:p>
            <a:r>
              <a:rPr lang="en-US" sz="2100" dirty="0"/>
              <a:t>Announcement of EHT-Nss MCS, Basic EHT-MCS Nss Support Set</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122213" y="1403046"/>
            <a:ext cx="9144000" cy="505895"/>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Option 1(with the assumption of maximal mandatory MCS 9) (Cont’d):</a:t>
            </a:r>
          </a:p>
          <a:p>
            <a:pPr lvl="3"/>
            <a:endParaRPr lang="en-US" sz="1050" dirty="0">
              <a:latin typeface="Times New Roman" panose="02020603050405020304" pitchFamily="18" charset="0"/>
            </a:endParaRPr>
          </a:p>
          <a:p>
            <a:pPr lvl="3"/>
            <a:endParaRPr lang="en-US" sz="1050" dirty="0">
              <a:latin typeface="Times New Roman" panose="02020603050405020304" pitchFamily="18" charset="0"/>
            </a:endParaRPr>
          </a:p>
        </p:txBody>
      </p:sp>
      <p:grpSp>
        <p:nvGrpSpPr>
          <p:cNvPr id="75" name="Group 74">
            <a:extLst>
              <a:ext uri="{FF2B5EF4-FFF2-40B4-BE49-F238E27FC236}">
                <a16:creationId xmlns:a16="http://schemas.microsoft.com/office/drawing/2014/main" id="{F3018125-8520-43BF-B0A0-993ADD0F6531}"/>
              </a:ext>
            </a:extLst>
          </p:cNvPr>
          <p:cNvGrpSpPr/>
          <p:nvPr/>
        </p:nvGrpSpPr>
        <p:grpSpPr>
          <a:xfrm>
            <a:off x="397966" y="2633014"/>
            <a:ext cx="3876021" cy="692543"/>
            <a:chOff x="530621" y="2367684"/>
            <a:chExt cx="5168028" cy="923390"/>
          </a:xfrm>
        </p:grpSpPr>
        <p:pic>
          <p:nvPicPr>
            <p:cNvPr id="5" name="Picture 4">
              <a:extLst>
                <a:ext uri="{FF2B5EF4-FFF2-40B4-BE49-F238E27FC236}">
                  <a16:creationId xmlns:a16="http://schemas.microsoft.com/office/drawing/2014/main" id="{64B9C0DA-B5C2-4A73-B2F4-EA9F5F2F7120}"/>
                </a:ext>
              </a:extLst>
            </p:cNvPr>
            <p:cNvPicPr>
              <a:picLocks noChangeAspect="1"/>
            </p:cNvPicPr>
            <p:nvPr/>
          </p:nvPicPr>
          <p:blipFill>
            <a:blip r:embed="rId2"/>
            <a:stretch>
              <a:fillRect/>
            </a:stretch>
          </p:blipFill>
          <p:spPr>
            <a:xfrm>
              <a:off x="530623" y="2367684"/>
              <a:ext cx="5168026" cy="836167"/>
            </a:xfrm>
            <a:prstGeom prst="rect">
              <a:avLst/>
            </a:prstGeom>
          </p:spPr>
        </p:pic>
        <p:sp>
          <p:nvSpPr>
            <p:cNvPr id="38" name="TextBox 37">
              <a:extLst>
                <a:ext uri="{FF2B5EF4-FFF2-40B4-BE49-F238E27FC236}">
                  <a16:creationId xmlns:a16="http://schemas.microsoft.com/office/drawing/2014/main" id="{40B237AC-CF98-499A-B927-83DD80AD5679}"/>
                </a:ext>
              </a:extLst>
            </p:cNvPr>
            <p:cNvSpPr txBox="1"/>
            <p:nvPr/>
          </p:nvSpPr>
          <p:spPr>
            <a:xfrm>
              <a:off x="3220090" y="2518996"/>
              <a:ext cx="174357" cy="131160"/>
            </a:xfrm>
            <a:prstGeom prst="rect">
              <a:avLst/>
            </a:prstGeom>
            <a:solidFill>
              <a:schemeClr val="bg1"/>
            </a:solidFill>
          </p:spPr>
          <p:txBody>
            <a:bodyPr wrap="none" lIns="0" tIns="0" rIns="0" bIns="0" rtlCol="0" anchor="t">
              <a:noAutofit/>
            </a:bodyPr>
            <a:lstStyle/>
            <a:p>
              <a:r>
                <a:rPr lang="en-US" sz="525" dirty="0"/>
                <a:t>EHT</a:t>
              </a:r>
            </a:p>
          </p:txBody>
        </p:sp>
        <p:sp>
          <p:nvSpPr>
            <p:cNvPr id="39" name="TextBox 38">
              <a:extLst>
                <a:ext uri="{FF2B5EF4-FFF2-40B4-BE49-F238E27FC236}">
                  <a16:creationId xmlns:a16="http://schemas.microsoft.com/office/drawing/2014/main" id="{90EB9EFD-BF50-4C55-A675-3E4BB486223C}"/>
                </a:ext>
              </a:extLst>
            </p:cNvPr>
            <p:cNvSpPr txBox="1"/>
            <p:nvPr/>
          </p:nvSpPr>
          <p:spPr>
            <a:xfrm>
              <a:off x="4133905" y="2527239"/>
              <a:ext cx="174357" cy="131160"/>
            </a:xfrm>
            <a:prstGeom prst="rect">
              <a:avLst/>
            </a:prstGeom>
            <a:solidFill>
              <a:schemeClr val="bg1"/>
            </a:solidFill>
          </p:spPr>
          <p:txBody>
            <a:bodyPr wrap="none" lIns="0" tIns="0" rIns="0" bIns="0" rtlCol="0" anchor="t">
              <a:noAutofit/>
            </a:bodyPr>
            <a:lstStyle/>
            <a:p>
              <a:r>
                <a:rPr lang="en-US" sz="525" dirty="0"/>
                <a:t>EHT</a:t>
              </a:r>
            </a:p>
          </p:txBody>
        </p:sp>
        <p:sp>
          <p:nvSpPr>
            <p:cNvPr id="40" name="TextBox 39">
              <a:extLst>
                <a:ext uri="{FF2B5EF4-FFF2-40B4-BE49-F238E27FC236}">
                  <a16:creationId xmlns:a16="http://schemas.microsoft.com/office/drawing/2014/main" id="{06F421E1-1CE0-4249-AF80-3E0E869F3497}"/>
                </a:ext>
              </a:extLst>
            </p:cNvPr>
            <p:cNvSpPr txBox="1"/>
            <p:nvPr/>
          </p:nvSpPr>
          <p:spPr>
            <a:xfrm>
              <a:off x="3351636" y="3053628"/>
              <a:ext cx="133239" cy="75863"/>
            </a:xfrm>
            <a:prstGeom prst="rect">
              <a:avLst/>
            </a:prstGeom>
            <a:solidFill>
              <a:schemeClr val="bg1"/>
            </a:solidFill>
          </p:spPr>
          <p:txBody>
            <a:bodyPr wrap="none" lIns="0" tIns="0" rIns="0" bIns="0" rtlCol="0" anchor="t">
              <a:noAutofit/>
            </a:bodyPr>
            <a:lstStyle/>
            <a:p>
              <a:endParaRPr lang="en-US" sz="525" dirty="0"/>
            </a:p>
          </p:txBody>
        </p:sp>
        <p:sp>
          <p:nvSpPr>
            <p:cNvPr id="41" name="TextBox 40">
              <a:extLst>
                <a:ext uri="{FF2B5EF4-FFF2-40B4-BE49-F238E27FC236}">
                  <a16:creationId xmlns:a16="http://schemas.microsoft.com/office/drawing/2014/main" id="{AA86D7A8-AD2A-4681-9CF1-915D9C92DEFD}"/>
                </a:ext>
              </a:extLst>
            </p:cNvPr>
            <p:cNvSpPr txBox="1"/>
            <p:nvPr/>
          </p:nvSpPr>
          <p:spPr>
            <a:xfrm flipH="1">
              <a:off x="530621" y="3024450"/>
              <a:ext cx="5119043" cy="131159"/>
            </a:xfrm>
            <a:prstGeom prst="rect">
              <a:avLst/>
            </a:prstGeom>
            <a:solidFill>
              <a:schemeClr val="bg1"/>
            </a:solidFill>
          </p:spPr>
          <p:txBody>
            <a:bodyPr wrap="none" lIns="0" tIns="0" rIns="0" bIns="0" rtlCol="0" anchor="t">
              <a:noAutofit/>
            </a:bodyPr>
            <a:lstStyle/>
            <a:p>
              <a:endParaRPr lang="en-US" sz="525" dirty="0"/>
            </a:p>
          </p:txBody>
        </p:sp>
        <p:sp>
          <p:nvSpPr>
            <p:cNvPr id="42" name="TextBox 41">
              <a:extLst>
                <a:ext uri="{FF2B5EF4-FFF2-40B4-BE49-F238E27FC236}">
                  <a16:creationId xmlns:a16="http://schemas.microsoft.com/office/drawing/2014/main" id="{0765E26F-8A48-4FC1-B3B4-137A5EECE2A7}"/>
                </a:ext>
              </a:extLst>
            </p:cNvPr>
            <p:cNvSpPr txBox="1"/>
            <p:nvPr/>
          </p:nvSpPr>
          <p:spPr>
            <a:xfrm>
              <a:off x="4865485" y="2630487"/>
              <a:ext cx="174357" cy="99221"/>
            </a:xfrm>
            <a:prstGeom prst="rect">
              <a:avLst/>
            </a:prstGeom>
            <a:solidFill>
              <a:schemeClr val="bg1"/>
            </a:solidFill>
          </p:spPr>
          <p:txBody>
            <a:bodyPr wrap="none" lIns="0" tIns="0" rIns="0" bIns="0" rtlCol="0" anchor="t">
              <a:noAutofit/>
            </a:bodyPr>
            <a:lstStyle/>
            <a:p>
              <a:r>
                <a:rPr lang="en-US" sz="525" dirty="0"/>
                <a:t>EHT</a:t>
              </a:r>
            </a:p>
          </p:txBody>
        </p:sp>
        <p:sp>
          <p:nvSpPr>
            <p:cNvPr id="69" name="Rectangle 68">
              <a:extLst>
                <a:ext uri="{FF2B5EF4-FFF2-40B4-BE49-F238E27FC236}">
                  <a16:creationId xmlns:a16="http://schemas.microsoft.com/office/drawing/2014/main" id="{23BDB68F-E347-42D0-BAEF-E98BE8431D3B}"/>
                </a:ext>
              </a:extLst>
            </p:cNvPr>
            <p:cNvSpPr/>
            <p:nvPr/>
          </p:nvSpPr>
          <p:spPr>
            <a:xfrm>
              <a:off x="2526946" y="2998686"/>
              <a:ext cx="2248252" cy="292388"/>
            </a:xfrm>
            <a:prstGeom prst="rect">
              <a:avLst/>
            </a:prstGeom>
          </p:spPr>
          <p:txBody>
            <a:bodyPr wrap="square">
              <a:spAutoFit/>
            </a:bodyPr>
            <a:lstStyle/>
            <a:p>
              <a:r>
                <a:rPr lang="en-US" sz="825" dirty="0">
                  <a:solidFill>
                    <a:srgbClr val="000000"/>
                  </a:solidFill>
                  <a:latin typeface="Arial" panose="020B0604020202020204" pitchFamily="34" charset="0"/>
                </a:rPr>
                <a:t>EHT Capabilities element</a:t>
              </a:r>
              <a:endParaRPr lang="en-US" sz="825" dirty="0"/>
            </a:p>
          </p:txBody>
        </p:sp>
      </p:grpSp>
      <p:grpSp>
        <p:nvGrpSpPr>
          <p:cNvPr id="77" name="Group 76">
            <a:extLst>
              <a:ext uri="{FF2B5EF4-FFF2-40B4-BE49-F238E27FC236}">
                <a16:creationId xmlns:a16="http://schemas.microsoft.com/office/drawing/2014/main" id="{AA5CD986-A0DD-4B34-8D8A-90F45B6C7AA3}"/>
              </a:ext>
            </a:extLst>
          </p:cNvPr>
          <p:cNvGrpSpPr/>
          <p:nvPr/>
        </p:nvGrpSpPr>
        <p:grpSpPr>
          <a:xfrm>
            <a:off x="5158484" y="2553818"/>
            <a:ext cx="2385354" cy="537188"/>
            <a:chOff x="6890570" y="2036007"/>
            <a:chExt cx="3180472" cy="716250"/>
          </a:xfrm>
        </p:grpSpPr>
        <p:pic>
          <p:nvPicPr>
            <p:cNvPr id="72" name="Picture 71">
              <a:extLst>
                <a:ext uri="{FF2B5EF4-FFF2-40B4-BE49-F238E27FC236}">
                  <a16:creationId xmlns:a16="http://schemas.microsoft.com/office/drawing/2014/main" id="{2A603136-EF7E-4AFE-A49C-EAF574AEA830}"/>
                </a:ext>
              </a:extLst>
            </p:cNvPr>
            <p:cNvPicPr>
              <a:picLocks noChangeAspect="1"/>
            </p:cNvPicPr>
            <p:nvPr/>
          </p:nvPicPr>
          <p:blipFill>
            <a:blip r:embed="rId3"/>
            <a:stretch>
              <a:fillRect/>
            </a:stretch>
          </p:blipFill>
          <p:spPr>
            <a:xfrm>
              <a:off x="6890570" y="2048724"/>
              <a:ext cx="2526075" cy="703533"/>
            </a:xfrm>
            <a:prstGeom prst="rect">
              <a:avLst/>
            </a:prstGeom>
          </p:spPr>
        </p:pic>
        <p:pic>
          <p:nvPicPr>
            <p:cNvPr id="73" name="Picture 72">
              <a:extLst>
                <a:ext uri="{FF2B5EF4-FFF2-40B4-BE49-F238E27FC236}">
                  <a16:creationId xmlns:a16="http://schemas.microsoft.com/office/drawing/2014/main" id="{EB5375E4-61DE-40F4-A661-D3F4BAD8090C}"/>
                </a:ext>
              </a:extLst>
            </p:cNvPr>
            <p:cNvPicPr>
              <a:picLocks noChangeAspect="1"/>
            </p:cNvPicPr>
            <p:nvPr/>
          </p:nvPicPr>
          <p:blipFill>
            <a:blip r:embed="rId4"/>
            <a:stretch>
              <a:fillRect/>
            </a:stretch>
          </p:blipFill>
          <p:spPr>
            <a:xfrm>
              <a:off x="9398967" y="2036007"/>
              <a:ext cx="672075" cy="703533"/>
            </a:xfrm>
            <a:prstGeom prst="rect">
              <a:avLst/>
            </a:prstGeom>
          </p:spPr>
        </p:pic>
        <p:sp>
          <p:nvSpPr>
            <p:cNvPr id="74" name="TextBox 73">
              <a:extLst>
                <a:ext uri="{FF2B5EF4-FFF2-40B4-BE49-F238E27FC236}">
                  <a16:creationId xmlns:a16="http://schemas.microsoft.com/office/drawing/2014/main" id="{EAA32CAA-0364-4CDA-B55B-B04FF54F762C}"/>
                </a:ext>
              </a:extLst>
            </p:cNvPr>
            <p:cNvSpPr txBox="1"/>
            <p:nvPr/>
          </p:nvSpPr>
          <p:spPr>
            <a:xfrm>
              <a:off x="8957857" y="2188144"/>
              <a:ext cx="174357" cy="131160"/>
            </a:xfrm>
            <a:prstGeom prst="rect">
              <a:avLst/>
            </a:prstGeom>
            <a:solidFill>
              <a:schemeClr val="bg1"/>
            </a:solidFill>
          </p:spPr>
          <p:txBody>
            <a:bodyPr wrap="none" lIns="0" tIns="0" rIns="0" bIns="0" rtlCol="0" anchor="t">
              <a:noAutofit/>
            </a:bodyPr>
            <a:lstStyle/>
            <a:p>
              <a:r>
                <a:rPr lang="en-US" sz="525" dirty="0"/>
                <a:t>EHT</a:t>
              </a:r>
            </a:p>
          </p:txBody>
        </p:sp>
        <p:sp>
          <p:nvSpPr>
            <p:cNvPr id="76" name="TextBox 75">
              <a:extLst>
                <a:ext uri="{FF2B5EF4-FFF2-40B4-BE49-F238E27FC236}">
                  <a16:creationId xmlns:a16="http://schemas.microsoft.com/office/drawing/2014/main" id="{6B3F2211-92B8-4FB8-817C-08F20B908B1B}"/>
                </a:ext>
              </a:extLst>
            </p:cNvPr>
            <p:cNvSpPr txBox="1"/>
            <p:nvPr/>
          </p:nvSpPr>
          <p:spPr>
            <a:xfrm>
              <a:off x="9508904" y="2263731"/>
              <a:ext cx="430551" cy="126927"/>
            </a:xfrm>
            <a:prstGeom prst="rect">
              <a:avLst/>
            </a:prstGeom>
            <a:solidFill>
              <a:schemeClr val="bg1"/>
            </a:solidFill>
          </p:spPr>
          <p:txBody>
            <a:bodyPr wrap="none" lIns="0" tIns="0" rIns="0" bIns="0" rtlCol="0" anchor="t">
              <a:noAutofit/>
            </a:bodyPr>
            <a:lstStyle/>
            <a:p>
              <a:r>
                <a:rPr lang="en-US" sz="525" dirty="0"/>
                <a:t>EHT-MCS</a:t>
              </a:r>
            </a:p>
          </p:txBody>
        </p:sp>
      </p:grpSp>
      <p:sp>
        <p:nvSpPr>
          <p:cNvPr id="78" name="Rectangle 77">
            <a:extLst>
              <a:ext uri="{FF2B5EF4-FFF2-40B4-BE49-F238E27FC236}">
                <a16:creationId xmlns:a16="http://schemas.microsoft.com/office/drawing/2014/main" id="{C9C74448-9418-4427-9512-B645279D9462}"/>
              </a:ext>
            </a:extLst>
          </p:cNvPr>
          <p:cNvSpPr/>
          <p:nvPr/>
        </p:nvSpPr>
        <p:spPr>
          <a:xfrm>
            <a:off x="5840649" y="3116138"/>
            <a:ext cx="1489872" cy="219291"/>
          </a:xfrm>
          <a:prstGeom prst="rect">
            <a:avLst/>
          </a:prstGeom>
        </p:spPr>
        <p:txBody>
          <a:bodyPr wrap="square">
            <a:spAutoFit/>
          </a:bodyPr>
          <a:lstStyle/>
          <a:p>
            <a:r>
              <a:rPr lang="en-US" sz="825" dirty="0">
                <a:solidFill>
                  <a:srgbClr val="000000"/>
                </a:solidFill>
                <a:latin typeface="Arial" panose="020B0604020202020204" pitchFamily="34" charset="0"/>
              </a:rPr>
              <a:t>EHT Operating element</a:t>
            </a:r>
            <a:endParaRPr lang="en-US" sz="825" dirty="0"/>
          </a:p>
        </p:txBody>
      </p:sp>
      <p:sp>
        <p:nvSpPr>
          <p:cNvPr id="79" name="Date Placeholder 3">
            <a:extLst>
              <a:ext uri="{FF2B5EF4-FFF2-40B4-BE49-F238E27FC236}">
                <a16:creationId xmlns:a16="http://schemas.microsoft.com/office/drawing/2014/main" id="{DD7C3DA1-EA09-43EA-8F78-53ACF6A5AF02}"/>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80" name="Slide Number Placeholder 2">
            <a:extLst>
              <a:ext uri="{FF2B5EF4-FFF2-40B4-BE49-F238E27FC236}">
                <a16:creationId xmlns:a16="http://schemas.microsoft.com/office/drawing/2014/main" id="{208E83F6-E750-46B3-BD5F-63BA4001E3DB}"/>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8</a:t>
            </a:fld>
            <a:endParaRPr lang="en-US" dirty="0"/>
          </a:p>
        </p:txBody>
      </p:sp>
      <p:sp>
        <p:nvSpPr>
          <p:cNvPr id="81" name="Footer Placeholder 4">
            <a:extLst>
              <a:ext uri="{FF2B5EF4-FFF2-40B4-BE49-F238E27FC236}">
                <a16:creationId xmlns:a16="http://schemas.microsoft.com/office/drawing/2014/main" id="{79C14618-1DEE-4E83-9F4D-E0A538F976B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96" name="TextBox 95">
            <a:extLst>
              <a:ext uri="{FF2B5EF4-FFF2-40B4-BE49-F238E27FC236}">
                <a16:creationId xmlns:a16="http://schemas.microsoft.com/office/drawing/2014/main" id="{1368D2C8-BA02-4F4A-8F35-51A2E5D8AE17}"/>
              </a:ext>
            </a:extLst>
          </p:cNvPr>
          <p:cNvSpPr txBox="1"/>
          <p:nvPr/>
        </p:nvSpPr>
        <p:spPr>
          <a:xfrm>
            <a:off x="4275171" y="4969916"/>
            <a:ext cx="547635" cy="102959"/>
          </a:xfrm>
          <a:prstGeom prst="rect">
            <a:avLst/>
          </a:prstGeom>
          <a:solidFill>
            <a:schemeClr val="bg1"/>
          </a:solidFill>
        </p:spPr>
        <p:txBody>
          <a:bodyPr wrap="none" lIns="0" tIns="0" rIns="0" bIns="0" rtlCol="0" anchor="t">
            <a:noAutofit/>
          </a:bodyPr>
          <a:lstStyle/>
          <a:p>
            <a:r>
              <a:rPr lang="en-US" sz="600" dirty="0"/>
              <a:t>Rx EHT-MCS</a:t>
            </a:r>
          </a:p>
        </p:txBody>
      </p:sp>
      <p:pic>
        <p:nvPicPr>
          <p:cNvPr id="82" name="Picture 81">
            <a:extLst>
              <a:ext uri="{FF2B5EF4-FFF2-40B4-BE49-F238E27FC236}">
                <a16:creationId xmlns:a16="http://schemas.microsoft.com/office/drawing/2014/main" id="{D4012CF6-EAA2-456C-A3DE-03A996393582}"/>
              </a:ext>
            </a:extLst>
          </p:cNvPr>
          <p:cNvPicPr>
            <a:picLocks noChangeAspect="1"/>
          </p:cNvPicPr>
          <p:nvPr/>
        </p:nvPicPr>
        <p:blipFill>
          <a:blip r:embed="rId5"/>
          <a:stretch>
            <a:fillRect/>
          </a:stretch>
        </p:blipFill>
        <p:spPr>
          <a:xfrm>
            <a:off x="958199" y="4919607"/>
            <a:ext cx="4658176" cy="566024"/>
          </a:xfrm>
          <a:prstGeom prst="rect">
            <a:avLst/>
          </a:prstGeom>
        </p:spPr>
      </p:pic>
      <p:sp>
        <p:nvSpPr>
          <p:cNvPr id="111" name="Rectangle 110">
            <a:extLst>
              <a:ext uri="{FF2B5EF4-FFF2-40B4-BE49-F238E27FC236}">
                <a16:creationId xmlns:a16="http://schemas.microsoft.com/office/drawing/2014/main" id="{410BC5AF-CFE3-4E33-A962-BB2F42E4732F}"/>
              </a:ext>
            </a:extLst>
          </p:cNvPr>
          <p:cNvSpPr/>
          <p:nvPr/>
        </p:nvSpPr>
        <p:spPr>
          <a:xfrm>
            <a:off x="4255959" y="4950529"/>
            <a:ext cx="544927" cy="326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2" name="Rectangle 111">
            <a:extLst>
              <a:ext uri="{FF2B5EF4-FFF2-40B4-BE49-F238E27FC236}">
                <a16:creationId xmlns:a16="http://schemas.microsoft.com/office/drawing/2014/main" id="{2106F741-D4B2-40B3-952B-D37BFCF8C6B1}"/>
              </a:ext>
            </a:extLst>
          </p:cNvPr>
          <p:cNvSpPr/>
          <p:nvPr/>
        </p:nvSpPr>
        <p:spPr>
          <a:xfrm>
            <a:off x="4967814" y="4950529"/>
            <a:ext cx="544927" cy="326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TextBox 82">
            <a:extLst>
              <a:ext uri="{FF2B5EF4-FFF2-40B4-BE49-F238E27FC236}">
                <a16:creationId xmlns:a16="http://schemas.microsoft.com/office/drawing/2014/main" id="{7E1EFE0D-AAD6-4AF4-9B69-F27DDBC8BCBC}"/>
              </a:ext>
            </a:extLst>
          </p:cNvPr>
          <p:cNvSpPr txBox="1"/>
          <p:nvPr/>
        </p:nvSpPr>
        <p:spPr>
          <a:xfrm>
            <a:off x="1609087" y="5363737"/>
            <a:ext cx="130768" cy="98370"/>
          </a:xfrm>
          <a:prstGeom prst="rect">
            <a:avLst/>
          </a:prstGeom>
          <a:solidFill>
            <a:schemeClr val="bg1"/>
          </a:solidFill>
        </p:spPr>
        <p:txBody>
          <a:bodyPr wrap="none" lIns="0" tIns="0" rIns="0" bIns="0" rtlCol="0" anchor="t">
            <a:noAutofit/>
          </a:bodyPr>
          <a:lstStyle/>
          <a:p>
            <a:r>
              <a:rPr lang="en-US" sz="675" dirty="0"/>
              <a:t>3</a:t>
            </a:r>
          </a:p>
        </p:txBody>
      </p:sp>
      <p:sp>
        <p:nvSpPr>
          <p:cNvPr id="84" name="TextBox 83">
            <a:extLst>
              <a:ext uri="{FF2B5EF4-FFF2-40B4-BE49-F238E27FC236}">
                <a16:creationId xmlns:a16="http://schemas.microsoft.com/office/drawing/2014/main" id="{0B447BEF-E45E-42FD-AA33-9FAED7A6B7A9}"/>
              </a:ext>
            </a:extLst>
          </p:cNvPr>
          <p:cNvSpPr txBox="1"/>
          <p:nvPr/>
        </p:nvSpPr>
        <p:spPr>
          <a:xfrm>
            <a:off x="2334676" y="5353216"/>
            <a:ext cx="130768" cy="98370"/>
          </a:xfrm>
          <a:prstGeom prst="rect">
            <a:avLst/>
          </a:prstGeom>
          <a:solidFill>
            <a:schemeClr val="bg1"/>
          </a:solidFill>
        </p:spPr>
        <p:txBody>
          <a:bodyPr wrap="none" lIns="0" tIns="0" rIns="0" bIns="0" rtlCol="0" anchor="t">
            <a:noAutofit/>
          </a:bodyPr>
          <a:lstStyle/>
          <a:p>
            <a:r>
              <a:rPr lang="en-US" sz="675" dirty="0"/>
              <a:t>3</a:t>
            </a:r>
          </a:p>
        </p:txBody>
      </p:sp>
      <p:sp>
        <p:nvSpPr>
          <p:cNvPr id="85" name="TextBox 84">
            <a:extLst>
              <a:ext uri="{FF2B5EF4-FFF2-40B4-BE49-F238E27FC236}">
                <a16:creationId xmlns:a16="http://schemas.microsoft.com/office/drawing/2014/main" id="{217CBC23-5E27-4A56-A8C9-6D8BB94F57DB}"/>
              </a:ext>
            </a:extLst>
          </p:cNvPr>
          <p:cNvSpPr txBox="1"/>
          <p:nvPr/>
        </p:nvSpPr>
        <p:spPr>
          <a:xfrm>
            <a:off x="3156519" y="5359930"/>
            <a:ext cx="130768" cy="98370"/>
          </a:xfrm>
          <a:prstGeom prst="rect">
            <a:avLst/>
          </a:prstGeom>
          <a:solidFill>
            <a:schemeClr val="bg1"/>
          </a:solidFill>
        </p:spPr>
        <p:txBody>
          <a:bodyPr wrap="none" lIns="0" tIns="0" rIns="0" bIns="0" rtlCol="0" anchor="t">
            <a:noAutofit/>
          </a:bodyPr>
          <a:lstStyle/>
          <a:p>
            <a:r>
              <a:rPr lang="en-US" sz="675" dirty="0"/>
              <a:t>3</a:t>
            </a:r>
          </a:p>
        </p:txBody>
      </p:sp>
      <p:sp>
        <p:nvSpPr>
          <p:cNvPr id="86" name="TextBox 85">
            <a:extLst>
              <a:ext uri="{FF2B5EF4-FFF2-40B4-BE49-F238E27FC236}">
                <a16:creationId xmlns:a16="http://schemas.microsoft.com/office/drawing/2014/main" id="{620C56D1-C816-483D-987F-78CF94C77A12}"/>
              </a:ext>
            </a:extLst>
          </p:cNvPr>
          <p:cNvSpPr txBox="1"/>
          <p:nvPr/>
        </p:nvSpPr>
        <p:spPr>
          <a:xfrm>
            <a:off x="3871548" y="5363497"/>
            <a:ext cx="130768" cy="98370"/>
          </a:xfrm>
          <a:prstGeom prst="rect">
            <a:avLst/>
          </a:prstGeom>
          <a:solidFill>
            <a:schemeClr val="bg1"/>
          </a:solidFill>
        </p:spPr>
        <p:txBody>
          <a:bodyPr wrap="none" lIns="0" tIns="0" rIns="0" bIns="0" rtlCol="0" anchor="t">
            <a:noAutofit/>
          </a:bodyPr>
          <a:lstStyle/>
          <a:p>
            <a:r>
              <a:rPr lang="en-US" sz="675" dirty="0"/>
              <a:t>3</a:t>
            </a:r>
          </a:p>
        </p:txBody>
      </p:sp>
      <p:sp>
        <p:nvSpPr>
          <p:cNvPr id="87" name="TextBox 86">
            <a:extLst>
              <a:ext uri="{FF2B5EF4-FFF2-40B4-BE49-F238E27FC236}">
                <a16:creationId xmlns:a16="http://schemas.microsoft.com/office/drawing/2014/main" id="{C70DDD9B-4CE6-4509-9999-CD48AA563BD0}"/>
              </a:ext>
            </a:extLst>
          </p:cNvPr>
          <p:cNvSpPr txBox="1"/>
          <p:nvPr/>
        </p:nvSpPr>
        <p:spPr>
          <a:xfrm>
            <a:off x="4573183" y="5359930"/>
            <a:ext cx="130768" cy="98370"/>
          </a:xfrm>
          <a:prstGeom prst="rect">
            <a:avLst/>
          </a:prstGeom>
          <a:solidFill>
            <a:schemeClr val="bg1"/>
          </a:solidFill>
        </p:spPr>
        <p:txBody>
          <a:bodyPr wrap="none" lIns="0" tIns="0" rIns="0" bIns="0" rtlCol="0" anchor="t">
            <a:noAutofit/>
          </a:bodyPr>
          <a:lstStyle/>
          <a:p>
            <a:r>
              <a:rPr lang="en-US" sz="675" dirty="0"/>
              <a:t>3</a:t>
            </a:r>
          </a:p>
        </p:txBody>
      </p:sp>
      <p:sp>
        <p:nvSpPr>
          <p:cNvPr id="88" name="TextBox 87">
            <a:extLst>
              <a:ext uri="{FF2B5EF4-FFF2-40B4-BE49-F238E27FC236}">
                <a16:creationId xmlns:a16="http://schemas.microsoft.com/office/drawing/2014/main" id="{2D8D16F6-3871-4578-8EDF-DC313275C541}"/>
              </a:ext>
            </a:extLst>
          </p:cNvPr>
          <p:cNvSpPr txBox="1"/>
          <p:nvPr/>
        </p:nvSpPr>
        <p:spPr>
          <a:xfrm>
            <a:off x="5302960" y="5359930"/>
            <a:ext cx="130768" cy="98370"/>
          </a:xfrm>
          <a:prstGeom prst="rect">
            <a:avLst/>
          </a:prstGeom>
          <a:solidFill>
            <a:schemeClr val="bg1"/>
          </a:solidFill>
        </p:spPr>
        <p:txBody>
          <a:bodyPr wrap="none" lIns="0" tIns="0" rIns="0" bIns="0" rtlCol="0" anchor="t">
            <a:noAutofit/>
          </a:bodyPr>
          <a:lstStyle/>
          <a:p>
            <a:r>
              <a:rPr lang="en-US" sz="675" dirty="0"/>
              <a:t>3</a:t>
            </a:r>
          </a:p>
        </p:txBody>
      </p:sp>
      <p:pic>
        <p:nvPicPr>
          <p:cNvPr id="89" name="Picture 88">
            <a:extLst>
              <a:ext uri="{FF2B5EF4-FFF2-40B4-BE49-F238E27FC236}">
                <a16:creationId xmlns:a16="http://schemas.microsoft.com/office/drawing/2014/main" id="{0E2E5C1C-2191-4A95-B689-7A56169F03BC}"/>
              </a:ext>
            </a:extLst>
          </p:cNvPr>
          <p:cNvPicPr>
            <a:picLocks noChangeAspect="1"/>
          </p:cNvPicPr>
          <p:nvPr/>
        </p:nvPicPr>
        <p:blipFill>
          <a:blip r:embed="rId6"/>
          <a:stretch>
            <a:fillRect/>
          </a:stretch>
        </p:blipFill>
        <p:spPr>
          <a:xfrm>
            <a:off x="4178831" y="4934355"/>
            <a:ext cx="2867906" cy="538693"/>
          </a:xfrm>
          <a:prstGeom prst="rect">
            <a:avLst/>
          </a:prstGeom>
        </p:spPr>
      </p:pic>
      <p:sp>
        <p:nvSpPr>
          <p:cNvPr id="90" name="TextBox 89">
            <a:extLst>
              <a:ext uri="{FF2B5EF4-FFF2-40B4-BE49-F238E27FC236}">
                <a16:creationId xmlns:a16="http://schemas.microsoft.com/office/drawing/2014/main" id="{2F734562-5DC5-4FDF-9228-01490148DEC8}"/>
              </a:ext>
            </a:extLst>
          </p:cNvPr>
          <p:cNvSpPr txBox="1"/>
          <p:nvPr/>
        </p:nvSpPr>
        <p:spPr>
          <a:xfrm>
            <a:off x="4596909" y="5372863"/>
            <a:ext cx="130768" cy="98370"/>
          </a:xfrm>
          <a:prstGeom prst="rect">
            <a:avLst/>
          </a:prstGeom>
          <a:solidFill>
            <a:schemeClr val="bg1"/>
          </a:solidFill>
        </p:spPr>
        <p:txBody>
          <a:bodyPr wrap="none" lIns="0" tIns="0" rIns="0" bIns="0" rtlCol="0" anchor="t">
            <a:noAutofit/>
          </a:bodyPr>
          <a:lstStyle/>
          <a:p>
            <a:r>
              <a:rPr lang="en-US" sz="675" dirty="0"/>
              <a:t>4</a:t>
            </a:r>
          </a:p>
        </p:txBody>
      </p:sp>
      <p:sp>
        <p:nvSpPr>
          <p:cNvPr id="91" name="TextBox 90">
            <a:extLst>
              <a:ext uri="{FF2B5EF4-FFF2-40B4-BE49-F238E27FC236}">
                <a16:creationId xmlns:a16="http://schemas.microsoft.com/office/drawing/2014/main" id="{87E8F7B5-17F9-4B69-9EF2-CFD961F07D45}"/>
              </a:ext>
            </a:extLst>
          </p:cNvPr>
          <p:cNvSpPr txBox="1"/>
          <p:nvPr/>
        </p:nvSpPr>
        <p:spPr>
          <a:xfrm>
            <a:off x="5311938" y="5376430"/>
            <a:ext cx="130768" cy="98370"/>
          </a:xfrm>
          <a:prstGeom prst="rect">
            <a:avLst/>
          </a:prstGeom>
          <a:solidFill>
            <a:schemeClr val="bg1"/>
          </a:solidFill>
        </p:spPr>
        <p:txBody>
          <a:bodyPr wrap="none" lIns="0" tIns="0" rIns="0" bIns="0" rtlCol="0" anchor="t">
            <a:noAutofit/>
          </a:bodyPr>
          <a:lstStyle/>
          <a:p>
            <a:r>
              <a:rPr lang="en-US" sz="675" dirty="0"/>
              <a:t>4</a:t>
            </a:r>
          </a:p>
        </p:txBody>
      </p:sp>
      <p:sp>
        <p:nvSpPr>
          <p:cNvPr id="92" name="TextBox 91">
            <a:extLst>
              <a:ext uri="{FF2B5EF4-FFF2-40B4-BE49-F238E27FC236}">
                <a16:creationId xmlns:a16="http://schemas.microsoft.com/office/drawing/2014/main" id="{12B6100C-8BC3-4E18-BBB6-0A6D0008856F}"/>
              </a:ext>
            </a:extLst>
          </p:cNvPr>
          <p:cNvSpPr txBox="1"/>
          <p:nvPr/>
        </p:nvSpPr>
        <p:spPr>
          <a:xfrm>
            <a:off x="6013573" y="5372863"/>
            <a:ext cx="130768" cy="98370"/>
          </a:xfrm>
          <a:prstGeom prst="rect">
            <a:avLst/>
          </a:prstGeom>
          <a:solidFill>
            <a:schemeClr val="bg1"/>
          </a:solidFill>
        </p:spPr>
        <p:txBody>
          <a:bodyPr wrap="none" lIns="0" tIns="0" rIns="0" bIns="0" rtlCol="0" anchor="t">
            <a:noAutofit/>
          </a:bodyPr>
          <a:lstStyle/>
          <a:p>
            <a:r>
              <a:rPr lang="en-US" sz="675" dirty="0"/>
              <a:t>4</a:t>
            </a:r>
          </a:p>
        </p:txBody>
      </p:sp>
      <p:sp>
        <p:nvSpPr>
          <p:cNvPr id="93" name="TextBox 92">
            <a:extLst>
              <a:ext uri="{FF2B5EF4-FFF2-40B4-BE49-F238E27FC236}">
                <a16:creationId xmlns:a16="http://schemas.microsoft.com/office/drawing/2014/main" id="{730F447C-A3B8-414C-A97F-FDB12C0DF8A6}"/>
              </a:ext>
            </a:extLst>
          </p:cNvPr>
          <p:cNvSpPr txBox="1"/>
          <p:nvPr/>
        </p:nvSpPr>
        <p:spPr>
          <a:xfrm>
            <a:off x="6743350" y="5365489"/>
            <a:ext cx="130768" cy="98370"/>
          </a:xfrm>
          <a:prstGeom prst="rect">
            <a:avLst/>
          </a:prstGeom>
          <a:solidFill>
            <a:schemeClr val="bg1"/>
          </a:solidFill>
        </p:spPr>
        <p:txBody>
          <a:bodyPr wrap="none" lIns="0" tIns="0" rIns="0" bIns="0" rtlCol="0" anchor="t">
            <a:noAutofit/>
          </a:bodyPr>
          <a:lstStyle/>
          <a:p>
            <a:r>
              <a:rPr lang="en-US" sz="675" dirty="0"/>
              <a:t>4</a:t>
            </a:r>
          </a:p>
        </p:txBody>
      </p:sp>
      <p:sp>
        <p:nvSpPr>
          <p:cNvPr id="94" name="TextBox 93">
            <a:extLst>
              <a:ext uri="{FF2B5EF4-FFF2-40B4-BE49-F238E27FC236}">
                <a16:creationId xmlns:a16="http://schemas.microsoft.com/office/drawing/2014/main" id="{BAECF6E8-AF14-4729-A537-B7CDEC0D8487}"/>
              </a:ext>
            </a:extLst>
          </p:cNvPr>
          <p:cNvSpPr txBox="1"/>
          <p:nvPr/>
        </p:nvSpPr>
        <p:spPr>
          <a:xfrm>
            <a:off x="2848018" y="5017197"/>
            <a:ext cx="547635" cy="102959"/>
          </a:xfrm>
          <a:prstGeom prst="rect">
            <a:avLst/>
          </a:prstGeom>
          <a:solidFill>
            <a:schemeClr val="bg1"/>
          </a:solidFill>
        </p:spPr>
        <p:txBody>
          <a:bodyPr wrap="none" lIns="0" tIns="0" rIns="0" bIns="0" rtlCol="0" anchor="t">
            <a:noAutofit/>
          </a:bodyPr>
          <a:lstStyle/>
          <a:p>
            <a:r>
              <a:rPr lang="en-US" sz="600" dirty="0"/>
              <a:t>Rx EHT-MCS</a:t>
            </a:r>
          </a:p>
        </p:txBody>
      </p:sp>
      <p:sp>
        <p:nvSpPr>
          <p:cNvPr id="95" name="TextBox 94">
            <a:extLst>
              <a:ext uri="{FF2B5EF4-FFF2-40B4-BE49-F238E27FC236}">
                <a16:creationId xmlns:a16="http://schemas.microsoft.com/office/drawing/2014/main" id="{1D3D998F-C174-4335-BEDC-021B70AF48A8}"/>
              </a:ext>
            </a:extLst>
          </p:cNvPr>
          <p:cNvSpPr txBox="1"/>
          <p:nvPr/>
        </p:nvSpPr>
        <p:spPr>
          <a:xfrm>
            <a:off x="1400653" y="5025391"/>
            <a:ext cx="547635" cy="102959"/>
          </a:xfrm>
          <a:prstGeom prst="rect">
            <a:avLst/>
          </a:prstGeom>
          <a:solidFill>
            <a:schemeClr val="bg1"/>
          </a:solidFill>
        </p:spPr>
        <p:txBody>
          <a:bodyPr wrap="none" lIns="0" tIns="0" rIns="0" bIns="0" rtlCol="0" anchor="t">
            <a:noAutofit/>
          </a:bodyPr>
          <a:lstStyle/>
          <a:p>
            <a:r>
              <a:rPr lang="en-US" sz="600" dirty="0"/>
              <a:t>Rx EHT-MCS</a:t>
            </a:r>
          </a:p>
        </p:txBody>
      </p:sp>
      <p:sp>
        <p:nvSpPr>
          <p:cNvPr id="97" name="TextBox 96">
            <a:extLst>
              <a:ext uri="{FF2B5EF4-FFF2-40B4-BE49-F238E27FC236}">
                <a16:creationId xmlns:a16="http://schemas.microsoft.com/office/drawing/2014/main" id="{F6DCDCCD-CA72-4CAD-AB99-4AFDE6874AA2}"/>
              </a:ext>
            </a:extLst>
          </p:cNvPr>
          <p:cNvSpPr txBox="1"/>
          <p:nvPr/>
        </p:nvSpPr>
        <p:spPr>
          <a:xfrm>
            <a:off x="4294262" y="5022724"/>
            <a:ext cx="547635" cy="102959"/>
          </a:xfrm>
          <a:prstGeom prst="rect">
            <a:avLst/>
          </a:prstGeom>
          <a:solidFill>
            <a:schemeClr val="bg1"/>
          </a:solidFill>
        </p:spPr>
        <p:txBody>
          <a:bodyPr wrap="none" lIns="0" tIns="0" rIns="0" bIns="0" rtlCol="0" anchor="t">
            <a:noAutofit/>
          </a:bodyPr>
          <a:lstStyle/>
          <a:p>
            <a:r>
              <a:rPr lang="en-US" sz="600" dirty="0"/>
              <a:t>Rx EHT-MCS</a:t>
            </a:r>
          </a:p>
        </p:txBody>
      </p:sp>
      <p:sp>
        <p:nvSpPr>
          <p:cNvPr id="98" name="TextBox 97">
            <a:extLst>
              <a:ext uri="{FF2B5EF4-FFF2-40B4-BE49-F238E27FC236}">
                <a16:creationId xmlns:a16="http://schemas.microsoft.com/office/drawing/2014/main" id="{B342E4A5-F33B-425E-89C6-2279CDA0D5EE}"/>
              </a:ext>
            </a:extLst>
          </p:cNvPr>
          <p:cNvSpPr txBox="1"/>
          <p:nvPr/>
        </p:nvSpPr>
        <p:spPr>
          <a:xfrm>
            <a:off x="5715321" y="4971436"/>
            <a:ext cx="547635" cy="102959"/>
          </a:xfrm>
          <a:prstGeom prst="rect">
            <a:avLst/>
          </a:prstGeom>
          <a:solidFill>
            <a:schemeClr val="bg1"/>
          </a:solidFill>
        </p:spPr>
        <p:txBody>
          <a:bodyPr wrap="none" lIns="0" tIns="0" rIns="0" bIns="0" rtlCol="0" anchor="t">
            <a:noAutofit/>
          </a:bodyPr>
          <a:lstStyle/>
          <a:p>
            <a:r>
              <a:rPr lang="en-US" sz="600" dirty="0"/>
              <a:t>Rx EHT-MCS</a:t>
            </a:r>
          </a:p>
        </p:txBody>
      </p:sp>
      <p:sp>
        <p:nvSpPr>
          <p:cNvPr id="99" name="TextBox 98">
            <a:extLst>
              <a:ext uri="{FF2B5EF4-FFF2-40B4-BE49-F238E27FC236}">
                <a16:creationId xmlns:a16="http://schemas.microsoft.com/office/drawing/2014/main" id="{4F6BFC41-C225-443B-9BC4-E03C4E1753A4}"/>
              </a:ext>
            </a:extLst>
          </p:cNvPr>
          <p:cNvSpPr txBox="1"/>
          <p:nvPr/>
        </p:nvSpPr>
        <p:spPr>
          <a:xfrm>
            <a:off x="3561319" y="5022724"/>
            <a:ext cx="547635" cy="102959"/>
          </a:xfrm>
          <a:prstGeom prst="rect">
            <a:avLst/>
          </a:prstGeom>
          <a:solidFill>
            <a:schemeClr val="bg1"/>
          </a:solidFill>
        </p:spPr>
        <p:txBody>
          <a:bodyPr wrap="none" lIns="0" tIns="0" rIns="0" bIns="0" rtlCol="0" anchor="t">
            <a:noAutofit/>
          </a:bodyPr>
          <a:lstStyle/>
          <a:p>
            <a:r>
              <a:rPr lang="en-US" sz="600" dirty="0"/>
              <a:t>Tx EHT-MCS</a:t>
            </a:r>
          </a:p>
        </p:txBody>
      </p:sp>
      <p:sp>
        <p:nvSpPr>
          <p:cNvPr id="100" name="TextBox 99">
            <a:extLst>
              <a:ext uri="{FF2B5EF4-FFF2-40B4-BE49-F238E27FC236}">
                <a16:creationId xmlns:a16="http://schemas.microsoft.com/office/drawing/2014/main" id="{39B47C2E-9030-47C9-8626-7F04215D45B4}"/>
              </a:ext>
            </a:extLst>
          </p:cNvPr>
          <p:cNvSpPr txBox="1"/>
          <p:nvPr/>
        </p:nvSpPr>
        <p:spPr>
          <a:xfrm>
            <a:off x="2160253" y="5010724"/>
            <a:ext cx="547635" cy="102959"/>
          </a:xfrm>
          <a:prstGeom prst="rect">
            <a:avLst/>
          </a:prstGeom>
          <a:solidFill>
            <a:schemeClr val="bg1"/>
          </a:solidFill>
        </p:spPr>
        <p:txBody>
          <a:bodyPr wrap="none" lIns="0" tIns="0" rIns="0" bIns="0" rtlCol="0" anchor="t">
            <a:noAutofit/>
          </a:bodyPr>
          <a:lstStyle/>
          <a:p>
            <a:r>
              <a:rPr lang="en-US" sz="600" dirty="0"/>
              <a:t>Tx EHT-MCS</a:t>
            </a:r>
          </a:p>
        </p:txBody>
      </p:sp>
      <p:sp>
        <p:nvSpPr>
          <p:cNvPr id="101" name="TextBox 100">
            <a:extLst>
              <a:ext uri="{FF2B5EF4-FFF2-40B4-BE49-F238E27FC236}">
                <a16:creationId xmlns:a16="http://schemas.microsoft.com/office/drawing/2014/main" id="{7F849A34-05CE-4680-84F8-EF2E9F593EBD}"/>
              </a:ext>
            </a:extLst>
          </p:cNvPr>
          <p:cNvSpPr txBox="1"/>
          <p:nvPr/>
        </p:nvSpPr>
        <p:spPr>
          <a:xfrm>
            <a:off x="6469533" y="4971244"/>
            <a:ext cx="547635" cy="102959"/>
          </a:xfrm>
          <a:prstGeom prst="rect">
            <a:avLst/>
          </a:prstGeom>
          <a:solidFill>
            <a:schemeClr val="bg1"/>
          </a:solidFill>
        </p:spPr>
        <p:txBody>
          <a:bodyPr wrap="none" lIns="0" tIns="0" rIns="0" bIns="0" rtlCol="0" anchor="t">
            <a:noAutofit/>
          </a:bodyPr>
          <a:lstStyle/>
          <a:p>
            <a:r>
              <a:rPr lang="en-US" sz="600" dirty="0"/>
              <a:t>Tx EHT-MCS</a:t>
            </a:r>
          </a:p>
        </p:txBody>
      </p:sp>
      <p:sp>
        <p:nvSpPr>
          <p:cNvPr id="102" name="TextBox 101">
            <a:extLst>
              <a:ext uri="{FF2B5EF4-FFF2-40B4-BE49-F238E27FC236}">
                <a16:creationId xmlns:a16="http://schemas.microsoft.com/office/drawing/2014/main" id="{101A5236-EE2D-4B63-842F-D68B0852D8E8}"/>
              </a:ext>
            </a:extLst>
          </p:cNvPr>
          <p:cNvSpPr txBox="1"/>
          <p:nvPr/>
        </p:nvSpPr>
        <p:spPr>
          <a:xfrm>
            <a:off x="5024019" y="5011266"/>
            <a:ext cx="547635" cy="102959"/>
          </a:xfrm>
          <a:prstGeom prst="rect">
            <a:avLst/>
          </a:prstGeom>
          <a:solidFill>
            <a:schemeClr val="bg1"/>
          </a:solidFill>
        </p:spPr>
        <p:txBody>
          <a:bodyPr wrap="none" lIns="0" tIns="0" rIns="0" bIns="0" rtlCol="0" anchor="t">
            <a:noAutofit/>
          </a:bodyPr>
          <a:lstStyle/>
          <a:p>
            <a:r>
              <a:rPr lang="en-US" sz="600" dirty="0"/>
              <a:t>Tx EHT-MCS</a:t>
            </a:r>
          </a:p>
        </p:txBody>
      </p:sp>
      <p:sp>
        <p:nvSpPr>
          <p:cNvPr id="103" name="TextBox 102">
            <a:extLst>
              <a:ext uri="{FF2B5EF4-FFF2-40B4-BE49-F238E27FC236}">
                <a16:creationId xmlns:a16="http://schemas.microsoft.com/office/drawing/2014/main" id="{8561D778-3760-45AC-BF0F-C08AB7AC740C}"/>
              </a:ext>
            </a:extLst>
          </p:cNvPr>
          <p:cNvSpPr txBox="1"/>
          <p:nvPr/>
        </p:nvSpPr>
        <p:spPr>
          <a:xfrm>
            <a:off x="4989022" y="4989730"/>
            <a:ext cx="547635" cy="102959"/>
          </a:xfrm>
          <a:prstGeom prst="rect">
            <a:avLst/>
          </a:prstGeom>
          <a:solidFill>
            <a:schemeClr val="bg1"/>
          </a:solidFill>
        </p:spPr>
        <p:txBody>
          <a:bodyPr wrap="none" lIns="0" tIns="0" rIns="0" bIns="0" rtlCol="0" anchor="t">
            <a:noAutofit/>
          </a:bodyPr>
          <a:lstStyle/>
          <a:p>
            <a:r>
              <a:rPr lang="en-US" sz="600" dirty="0"/>
              <a:t>Tx EHT-MCS</a:t>
            </a:r>
          </a:p>
        </p:txBody>
      </p:sp>
      <p:sp>
        <p:nvSpPr>
          <p:cNvPr id="104" name="Rectangle 103">
            <a:extLst>
              <a:ext uri="{FF2B5EF4-FFF2-40B4-BE49-F238E27FC236}">
                <a16:creationId xmlns:a16="http://schemas.microsoft.com/office/drawing/2014/main" id="{F8B4BDDA-3928-4DCC-949C-B6D4D90CD38A}"/>
              </a:ext>
            </a:extLst>
          </p:cNvPr>
          <p:cNvSpPr/>
          <p:nvPr/>
        </p:nvSpPr>
        <p:spPr>
          <a:xfrm>
            <a:off x="2881085" y="5590890"/>
            <a:ext cx="2332233" cy="219291"/>
          </a:xfrm>
          <a:prstGeom prst="rect">
            <a:avLst/>
          </a:prstGeom>
        </p:spPr>
        <p:txBody>
          <a:bodyPr wrap="square">
            <a:spAutoFit/>
          </a:bodyPr>
          <a:lstStyle/>
          <a:p>
            <a:r>
              <a:rPr lang="en-US" sz="825" dirty="0">
                <a:solidFill>
                  <a:srgbClr val="000000"/>
                </a:solidFill>
                <a:latin typeface="Arial" panose="020B0604020202020204" pitchFamily="34" charset="0"/>
              </a:rPr>
              <a:t>Supported EHT-MCS And NSS Set</a:t>
            </a:r>
            <a:endParaRPr lang="en-US" sz="825" dirty="0"/>
          </a:p>
        </p:txBody>
      </p:sp>
      <p:sp>
        <p:nvSpPr>
          <p:cNvPr id="105" name="TextBox 104">
            <a:extLst>
              <a:ext uri="{FF2B5EF4-FFF2-40B4-BE49-F238E27FC236}">
                <a16:creationId xmlns:a16="http://schemas.microsoft.com/office/drawing/2014/main" id="{BA9B42F1-CB0C-4255-BF93-9843465433C3}"/>
              </a:ext>
            </a:extLst>
          </p:cNvPr>
          <p:cNvSpPr txBox="1"/>
          <p:nvPr/>
        </p:nvSpPr>
        <p:spPr>
          <a:xfrm>
            <a:off x="4471462" y="5114496"/>
            <a:ext cx="370435" cy="98370"/>
          </a:xfrm>
          <a:prstGeom prst="rect">
            <a:avLst/>
          </a:prstGeom>
          <a:solidFill>
            <a:schemeClr val="bg1"/>
          </a:solidFill>
        </p:spPr>
        <p:txBody>
          <a:bodyPr wrap="none" lIns="0" tIns="0" rIns="0" bIns="0" rtlCol="0" anchor="t">
            <a:noAutofit/>
          </a:bodyPr>
          <a:lstStyle/>
          <a:p>
            <a:r>
              <a:rPr lang="en-US" sz="675" dirty="0"/>
              <a:t>320 MHz</a:t>
            </a:r>
          </a:p>
        </p:txBody>
      </p:sp>
      <p:sp>
        <p:nvSpPr>
          <p:cNvPr id="106" name="TextBox 105">
            <a:extLst>
              <a:ext uri="{FF2B5EF4-FFF2-40B4-BE49-F238E27FC236}">
                <a16:creationId xmlns:a16="http://schemas.microsoft.com/office/drawing/2014/main" id="{1126549E-8942-45E3-BF67-AFBDC1BDF2CC}"/>
              </a:ext>
            </a:extLst>
          </p:cNvPr>
          <p:cNvSpPr txBox="1"/>
          <p:nvPr/>
        </p:nvSpPr>
        <p:spPr>
          <a:xfrm>
            <a:off x="5184668" y="5114496"/>
            <a:ext cx="370435" cy="98370"/>
          </a:xfrm>
          <a:prstGeom prst="rect">
            <a:avLst/>
          </a:prstGeom>
          <a:solidFill>
            <a:schemeClr val="bg1"/>
          </a:solidFill>
        </p:spPr>
        <p:txBody>
          <a:bodyPr wrap="none" lIns="0" tIns="0" rIns="0" bIns="0" rtlCol="0" anchor="t">
            <a:noAutofit/>
          </a:bodyPr>
          <a:lstStyle/>
          <a:p>
            <a:r>
              <a:rPr lang="en-US" sz="675" dirty="0"/>
              <a:t>320 MHz</a:t>
            </a:r>
          </a:p>
        </p:txBody>
      </p:sp>
      <p:sp>
        <p:nvSpPr>
          <p:cNvPr id="107" name="TextBox 106">
            <a:extLst>
              <a:ext uri="{FF2B5EF4-FFF2-40B4-BE49-F238E27FC236}">
                <a16:creationId xmlns:a16="http://schemas.microsoft.com/office/drawing/2014/main" id="{7909EBA3-FEFA-4584-B476-2BA523EA64CE}"/>
              </a:ext>
            </a:extLst>
          </p:cNvPr>
          <p:cNvSpPr txBox="1"/>
          <p:nvPr/>
        </p:nvSpPr>
        <p:spPr>
          <a:xfrm>
            <a:off x="5938760" y="5066150"/>
            <a:ext cx="370435" cy="98370"/>
          </a:xfrm>
          <a:prstGeom prst="rect">
            <a:avLst/>
          </a:prstGeom>
          <a:solidFill>
            <a:schemeClr val="bg1"/>
          </a:solidFill>
        </p:spPr>
        <p:txBody>
          <a:bodyPr wrap="none" lIns="0" tIns="0" rIns="0" bIns="0" rtlCol="0" anchor="t">
            <a:noAutofit/>
          </a:bodyPr>
          <a:lstStyle/>
          <a:p>
            <a:r>
              <a:rPr lang="en-US" sz="675" dirty="0"/>
              <a:t>160+160</a:t>
            </a:r>
          </a:p>
        </p:txBody>
      </p:sp>
      <p:sp>
        <p:nvSpPr>
          <p:cNvPr id="108" name="TextBox 107">
            <a:extLst>
              <a:ext uri="{FF2B5EF4-FFF2-40B4-BE49-F238E27FC236}">
                <a16:creationId xmlns:a16="http://schemas.microsoft.com/office/drawing/2014/main" id="{7E10BC94-C8C3-4929-A656-5A6EE2227FFD}"/>
              </a:ext>
            </a:extLst>
          </p:cNvPr>
          <p:cNvSpPr txBox="1"/>
          <p:nvPr/>
        </p:nvSpPr>
        <p:spPr>
          <a:xfrm>
            <a:off x="5872385" y="5165281"/>
            <a:ext cx="228287" cy="95170"/>
          </a:xfrm>
          <a:prstGeom prst="rect">
            <a:avLst/>
          </a:prstGeom>
          <a:solidFill>
            <a:schemeClr val="bg1"/>
          </a:solidFill>
        </p:spPr>
        <p:txBody>
          <a:bodyPr wrap="none" lIns="0" tIns="0" rIns="0" bIns="0" rtlCol="0" anchor="t">
            <a:noAutofit/>
          </a:bodyPr>
          <a:lstStyle/>
          <a:p>
            <a:r>
              <a:rPr lang="en-US" sz="675" dirty="0"/>
              <a:t>MHz</a:t>
            </a:r>
          </a:p>
        </p:txBody>
      </p:sp>
      <p:sp>
        <p:nvSpPr>
          <p:cNvPr id="109" name="TextBox 108">
            <a:extLst>
              <a:ext uri="{FF2B5EF4-FFF2-40B4-BE49-F238E27FC236}">
                <a16:creationId xmlns:a16="http://schemas.microsoft.com/office/drawing/2014/main" id="{0B1B729B-2049-4023-9151-D3487E7527CB}"/>
              </a:ext>
            </a:extLst>
          </p:cNvPr>
          <p:cNvSpPr txBox="1"/>
          <p:nvPr/>
        </p:nvSpPr>
        <p:spPr>
          <a:xfrm>
            <a:off x="6652380" y="5072875"/>
            <a:ext cx="370435" cy="98370"/>
          </a:xfrm>
          <a:prstGeom prst="rect">
            <a:avLst/>
          </a:prstGeom>
          <a:solidFill>
            <a:schemeClr val="bg1"/>
          </a:solidFill>
        </p:spPr>
        <p:txBody>
          <a:bodyPr wrap="none" lIns="0" tIns="0" rIns="0" bIns="0" rtlCol="0" anchor="t">
            <a:noAutofit/>
          </a:bodyPr>
          <a:lstStyle/>
          <a:p>
            <a:r>
              <a:rPr lang="en-US" sz="675" dirty="0"/>
              <a:t>160+160</a:t>
            </a:r>
          </a:p>
        </p:txBody>
      </p:sp>
      <p:sp>
        <p:nvSpPr>
          <p:cNvPr id="110" name="TextBox 109">
            <a:extLst>
              <a:ext uri="{FF2B5EF4-FFF2-40B4-BE49-F238E27FC236}">
                <a16:creationId xmlns:a16="http://schemas.microsoft.com/office/drawing/2014/main" id="{950D8EDC-BEB4-4F6D-B907-66141E1465A6}"/>
              </a:ext>
            </a:extLst>
          </p:cNvPr>
          <p:cNvSpPr txBox="1"/>
          <p:nvPr/>
        </p:nvSpPr>
        <p:spPr>
          <a:xfrm>
            <a:off x="6586005" y="5172006"/>
            <a:ext cx="228287" cy="95170"/>
          </a:xfrm>
          <a:prstGeom prst="rect">
            <a:avLst/>
          </a:prstGeom>
          <a:solidFill>
            <a:schemeClr val="bg1"/>
          </a:solidFill>
        </p:spPr>
        <p:txBody>
          <a:bodyPr wrap="none" lIns="0" tIns="0" rIns="0" bIns="0" rtlCol="0" anchor="t">
            <a:noAutofit/>
          </a:bodyPr>
          <a:lstStyle/>
          <a:p>
            <a:r>
              <a:rPr lang="en-US" sz="675" dirty="0"/>
              <a:t>MHz</a:t>
            </a:r>
          </a:p>
        </p:txBody>
      </p:sp>
      <p:sp>
        <p:nvSpPr>
          <p:cNvPr id="71" name="Rectangle 70">
            <a:extLst>
              <a:ext uri="{FF2B5EF4-FFF2-40B4-BE49-F238E27FC236}">
                <a16:creationId xmlns:a16="http://schemas.microsoft.com/office/drawing/2014/main" id="{10851DA4-6687-4F5E-B970-75762117D601}"/>
              </a:ext>
            </a:extLst>
          </p:cNvPr>
          <p:cNvSpPr/>
          <p:nvPr/>
        </p:nvSpPr>
        <p:spPr>
          <a:xfrm>
            <a:off x="5617798" y="4829096"/>
            <a:ext cx="1510466" cy="682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Tree>
    <p:extLst>
      <p:ext uri="{BB962C8B-B14F-4D97-AF65-F5344CB8AC3E}">
        <p14:creationId xmlns:p14="http://schemas.microsoft.com/office/powerpoint/2010/main" val="3361224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5" y="652166"/>
            <a:ext cx="8955349" cy="367868"/>
          </a:xfrm>
        </p:spPr>
        <p:txBody>
          <a:bodyPr/>
          <a:lstStyle/>
          <a:p>
            <a:r>
              <a:rPr lang="en-US" sz="2100" dirty="0"/>
              <a:t>Announcement of EHT-Nss MCS, Basic EHT-MCS Nss Support Set</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53054"/>
            <a:ext cx="9144000" cy="2985546"/>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500" kern="0" dirty="0"/>
              <a:t>Option 2 (</a:t>
            </a:r>
            <a:r>
              <a:rPr lang="en-US" sz="1600" kern="0" dirty="0"/>
              <a:t>with the assumption of maximal mandatory MCS 9</a:t>
            </a:r>
            <a:r>
              <a:rPr lang="en-US" sz="1500" kern="0" dirty="0"/>
              <a:t>):</a:t>
            </a:r>
          </a:p>
          <a:p>
            <a:pPr lvl="1"/>
            <a:r>
              <a:rPr lang="en-US" sz="1500" kern="0" dirty="0"/>
              <a:t>EHT-Nss MCS and basic EHT-MCS Nss  Support are defined independently from HE’s definition</a:t>
            </a:r>
          </a:p>
          <a:p>
            <a:pPr lvl="2"/>
            <a:r>
              <a:rPr lang="en-US" sz="1500" dirty="0"/>
              <a:t>The Max EHT-MCS For </a:t>
            </a:r>
            <a:r>
              <a:rPr lang="en-US" sz="1500" i="1" dirty="0"/>
              <a:t>n </a:t>
            </a:r>
            <a:r>
              <a:rPr lang="en-US" sz="1500" dirty="0"/>
              <a:t>SS subfield (where </a:t>
            </a:r>
            <a:r>
              <a:rPr lang="en-US" sz="1500" i="1" dirty="0"/>
              <a:t>n </a:t>
            </a:r>
            <a:r>
              <a:rPr lang="en-US" sz="1500" dirty="0"/>
              <a:t>= 1, ..., 16) is encoded to indicates the maximal MCS for n SS, e.g.</a:t>
            </a:r>
          </a:p>
          <a:p>
            <a:pPr lvl="3"/>
            <a:r>
              <a:rPr lang="en-US" sz="1500" dirty="0"/>
              <a:t>0 indicates support for </a:t>
            </a:r>
            <a:r>
              <a:rPr lang="en-US" sz="1500" kern="0" dirty="0"/>
              <a:t>EHT</a:t>
            </a:r>
            <a:r>
              <a:rPr lang="en-US" sz="1500" dirty="0"/>
              <a:t>-MCS 0-9 for </a:t>
            </a:r>
            <a:r>
              <a:rPr lang="en-US" sz="1500" i="1" dirty="0"/>
              <a:t>n </a:t>
            </a:r>
            <a:r>
              <a:rPr lang="en-US" sz="1500" dirty="0"/>
              <a:t>spatial streams</a:t>
            </a:r>
          </a:p>
          <a:p>
            <a:pPr lvl="3"/>
            <a:r>
              <a:rPr lang="en-US" sz="1500" dirty="0"/>
              <a:t>1 indicates support for </a:t>
            </a:r>
            <a:r>
              <a:rPr lang="en-US" sz="1500" kern="0" dirty="0"/>
              <a:t>EHT</a:t>
            </a:r>
            <a:r>
              <a:rPr lang="en-US" sz="1500" dirty="0"/>
              <a:t>-MCS 0-11 for </a:t>
            </a:r>
            <a:r>
              <a:rPr lang="en-US" sz="1500" i="1" dirty="0"/>
              <a:t>n </a:t>
            </a:r>
            <a:r>
              <a:rPr lang="en-US" sz="1500" dirty="0"/>
              <a:t>spatial streams</a:t>
            </a:r>
            <a:endParaRPr lang="en-US" sz="1500" kern="0" dirty="0"/>
          </a:p>
          <a:p>
            <a:pPr lvl="3"/>
            <a:r>
              <a:rPr lang="en-US" sz="1500" dirty="0"/>
              <a:t>2 indicates support for </a:t>
            </a:r>
            <a:r>
              <a:rPr lang="en-US" sz="1500" kern="0" dirty="0"/>
              <a:t>EHT</a:t>
            </a:r>
            <a:r>
              <a:rPr lang="en-US" sz="1500" dirty="0"/>
              <a:t>-MCS 0-13 for </a:t>
            </a:r>
            <a:r>
              <a:rPr lang="en-US" sz="1500" i="1" dirty="0"/>
              <a:t>n </a:t>
            </a:r>
            <a:r>
              <a:rPr lang="en-US" sz="1500" dirty="0"/>
              <a:t>spatial streams</a:t>
            </a:r>
          </a:p>
          <a:p>
            <a:pPr lvl="3"/>
            <a:r>
              <a:rPr lang="en-US" sz="1500" kern="0" dirty="0"/>
              <a:t>3</a:t>
            </a:r>
            <a:r>
              <a:rPr lang="en-US" sz="1500" dirty="0"/>
              <a:t> indicates that </a:t>
            </a:r>
            <a:r>
              <a:rPr lang="en-US" sz="1500" i="1" dirty="0"/>
              <a:t>n </a:t>
            </a:r>
            <a:r>
              <a:rPr lang="en-US" sz="1500" dirty="0"/>
              <a:t>spatial streams is not supported for </a:t>
            </a:r>
            <a:r>
              <a:rPr lang="en-US" sz="1500" kern="0" dirty="0"/>
              <a:t>EHT</a:t>
            </a:r>
            <a:r>
              <a:rPr lang="en-US" sz="1500" dirty="0"/>
              <a:t> PPDUs</a:t>
            </a:r>
            <a:endParaRPr lang="en-US" sz="1500" kern="0" dirty="0"/>
          </a:p>
          <a:p>
            <a:pPr lvl="3"/>
            <a:endParaRPr lang="en-US" sz="1050" dirty="0">
              <a:latin typeface="Times New Roman" panose="02020603050405020304" pitchFamily="18" charset="0"/>
            </a:endParaRPr>
          </a:p>
          <a:p>
            <a:pPr lvl="3"/>
            <a:endParaRPr lang="en-US" sz="1050" dirty="0">
              <a:latin typeface="Times New Roman" panose="02020603050405020304" pitchFamily="18" charset="0"/>
            </a:endParaRPr>
          </a:p>
        </p:txBody>
      </p:sp>
      <p:sp>
        <p:nvSpPr>
          <p:cNvPr id="47" name="Rectangle 46">
            <a:extLst>
              <a:ext uri="{FF2B5EF4-FFF2-40B4-BE49-F238E27FC236}">
                <a16:creationId xmlns:a16="http://schemas.microsoft.com/office/drawing/2014/main" id="{E902841D-AE31-4B38-8789-77AD1A34008E}"/>
              </a:ext>
            </a:extLst>
          </p:cNvPr>
          <p:cNvSpPr/>
          <p:nvPr/>
        </p:nvSpPr>
        <p:spPr>
          <a:xfrm>
            <a:off x="1143707" y="4120803"/>
            <a:ext cx="6402562" cy="253916"/>
          </a:xfrm>
          <a:prstGeom prst="rect">
            <a:avLst/>
          </a:prstGeom>
        </p:spPr>
        <p:txBody>
          <a:bodyPr wrap="square">
            <a:spAutoFit/>
          </a:bodyPr>
          <a:lstStyle/>
          <a:p>
            <a:r>
              <a:rPr lang="en-US" sz="1050" dirty="0">
                <a:solidFill>
                  <a:srgbClr val="000000"/>
                </a:solidFill>
                <a:latin typeface="Arial" panose="020B0604020202020204" pitchFamily="34" charset="0"/>
              </a:rPr>
              <a:t>Rx EHT-MCS Map subfield, Tx EHT-MCS Map subfield and Basic EHT-MCS And NSS Set field format </a:t>
            </a:r>
            <a:endParaRPr lang="en-US" sz="1050" dirty="0"/>
          </a:p>
        </p:txBody>
      </p:sp>
      <p:sp>
        <p:nvSpPr>
          <p:cNvPr id="38" name="Date Placeholder 3">
            <a:extLst>
              <a:ext uri="{FF2B5EF4-FFF2-40B4-BE49-F238E27FC236}">
                <a16:creationId xmlns:a16="http://schemas.microsoft.com/office/drawing/2014/main" id="{1F1FB081-336B-4498-922B-0783C586417A}"/>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39" name="Slide Number Placeholder 2">
            <a:extLst>
              <a:ext uri="{FF2B5EF4-FFF2-40B4-BE49-F238E27FC236}">
                <a16:creationId xmlns:a16="http://schemas.microsoft.com/office/drawing/2014/main" id="{6B92130A-0B78-4F20-94E6-0B437D23E495}"/>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9</a:t>
            </a:fld>
            <a:endParaRPr lang="en-US" dirty="0"/>
          </a:p>
        </p:txBody>
      </p:sp>
      <p:sp>
        <p:nvSpPr>
          <p:cNvPr id="40" name="Footer Placeholder 4">
            <a:extLst>
              <a:ext uri="{FF2B5EF4-FFF2-40B4-BE49-F238E27FC236}">
                <a16:creationId xmlns:a16="http://schemas.microsoft.com/office/drawing/2014/main" id="{20BDA08B-BF0F-49DA-9142-094E96A6B01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graphicFrame>
        <p:nvGraphicFramePr>
          <p:cNvPr id="41" name="Table 40">
            <a:extLst>
              <a:ext uri="{FF2B5EF4-FFF2-40B4-BE49-F238E27FC236}">
                <a16:creationId xmlns:a16="http://schemas.microsoft.com/office/drawing/2014/main" id="{A9E36651-A0C0-4D47-B44A-29CFE2CD09A2}"/>
              </a:ext>
            </a:extLst>
          </p:cNvPr>
          <p:cNvGraphicFramePr>
            <a:graphicFrameLocks noGrp="1"/>
          </p:cNvGraphicFramePr>
          <p:nvPr>
            <p:extLst>
              <p:ext uri="{D42A27DB-BD31-4B8C-83A1-F6EECF244321}">
                <p14:modId xmlns:p14="http://schemas.microsoft.com/office/powerpoint/2010/main" val="2899513391"/>
              </p:ext>
            </p:extLst>
          </p:nvPr>
        </p:nvGraphicFramePr>
        <p:xfrm>
          <a:off x="94325" y="3728720"/>
          <a:ext cx="9011545" cy="342900"/>
        </p:xfrm>
        <a:graphic>
          <a:graphicData uri="http://schemas.openxmlformats.org/drawingml/2006/table">
            <a:tbl>
              <a:tblPr firstRow="1" bandRow="1">
                <a:tableStyleId>{616DA210-FB5B-4158-B5E0-FEB733F419BA}</a:tableStyleId>
              </a:tblPr>
              <a:tblGrid>
                <a:gridCol w="550270">
                  <a:extLst>
                    <a:ext uri="{9D8B030D-6E8A-4147-A177-3AD203B41FA5}">
                      <a16:colId xmlns:a16="http://schemas.microsoft.com/office/drawing/2014/main" val="1108999675"/>
                    </a:ext>
                  </a:extLst>
                </a:gridCol>
                <a:gridCol w="564085">
                  <a:extLst>
                    <a:ext uri="{9D8B030D-6E8A-4147-A177-3AD203B41FA5}">
                      <a16:colId xmlns:a16="http://schemas.microsoft.com/office/drawing/2014/main" val="3356188625"/>
                    </a:ext>
                  </a:extLst>
                </a:gridCol>
                <a:gridCol w="564085">
                  <a:extLst>
                    <a:ext uri="{9D8B030D-6E8A-4147-A177-3AD203B41FA5}">
                      <a16:colId xmlns:a16="http://schemas.microsoft.com/office/drawing/2014/main" val="1446426499"/>
                    </a:ext>
                  </a:extLst>
                </a:gridCol>
                <a:gridCol w="564085">
                  <a:extLst>
                    <a:ext uri="{9D8B030D-6E8A-4147-A177-3AD203B41FA5}">
                      <a16:colId xmlns:a16="http://schemas.microsoft.com/office/drawing/2014/main" val="3299368418"/>
                    </a:ext>
                  </a:extLst>
                </a:gridCol>
                <a:gridCol w="564085">
                  <a:extLst>
                    <a:ext uri="{9D8B030D-6E8A-4147-A177-3AD203B41FA5}">
                      <a16:colId xmlns:a16="http://schemas.microsoft.com/office/drawing/2014/main" val="2043330209"/>
                    </a:ext>
                  </a:extLst>
                </a:gridCol>
                <a:gridCol w="564085">
                  <a:extLst>
                    <a:ext uri="{9D8B030D-6E8A-4147-A177-3AD203B41FA5}">
                      <a16:colId xmlns:a16="http://schemas.microsoft.com/office/drawing/2014/main" val="3330499252"/>
                    </a:ext>
                  </a:extLst>
                </a:gridCol>
                <a:gridCol w="564085">
                  <a:extLst>
                    <a:ext uri="{9D8B030D-6E8A-4147-A177-3AD203B41FA5}">
                      <a16:colId xmlns:a16="http://schemas.microsoft.com/office/drawing/2014/main" val="1750092758"/>
                    </a:ext>
                  </a:extLst>
                </a:gridCol>
                <a:gridCol w="564085">
                  <a:extLst>
                    <a:ext uri="{9D8B030D-6E8A-4147-A177-3AD203B41FA5}">
                      <a16:colId xmlns:a16="http://schemas.microsoft.com/office/drawing/2014/main" val="1108186681"/>
                    </a:ext>
                  </a:extLst>
                </a:gridCol>
                <a:gridCol w="564085">
                  <a:extLst>
                    <a:ext uri="{9D8B030D-6E8A-4147-A177-3AD203B41FA5}">
                      <a16:colId xmlns:a16="http://schemas.microsoft.com/office/drawing/2014/main" val="1856248542"/>
                    </a:ext>
                  </a:extLst>
                </a:gridCol>
                <a:gridCol w="564085">
                  <a:extLst>
                    <a:ext uri="{9D8B030D-6E8A-4147-A177-3AD203B41FA5}">
                      <a16:colId xmlns:a16="http://schemas.microsoft.com/office/drawing/2014/main" val="3588838220"/>
                    </a:ext>
                  </a:extLst>
                </a:gridCol>
                <a:gridCol w="564085">
                  <a:extLst>
                    <a:ext uri="{9D8B030D-6E8A-4147-A177-3AD203B41FA5}">
                      <a16:colId xmlns:a16="http://schemas.microsoft.com/office/drawing/2014/main" val="1758085249"/>
                    </a:ext>
                  </a:extLst>
                </a:gridCol>
                <a:gridCol w="564085">
                  <a:extLst>
                    <a:ext uri="{9D8B030D-6E8A-4147-A177-3AD203B41FA5}">
                      <a16:colId xmlns:a16="http://schemas.microsoft.com/office/drawing/2014/main" val="3453570152"/>
                    </a:ext>
                  </a:extLst>
                </a:gridCol>
                <a:gridCol w="564085">
                  <a:extLst>
                    <a:ext uri="{9D8B030D-6E8A-4147-A177-3AD203B41FA5}">
                      <a16:colId xmlns:a16="http://schemas.microsoft.com/office/drawing/2014/main" val="636816369"/>
                    </a:ext>
                  </a:extLst>
                </a:gridCol>
                <a:gridCol w="564085">
                  <a:extLst>
                    <a:ext uri="{9D8B030D-6E8A-4147-A177-3AD203B41FA5}">
                      <a16:colId xmlns:a16="http://schemas.microsoft.com/office/drawing/2014/main" val="1124798764"/>
                    </a:ext>
                  </a:extLst>
                </a:gridCol>
                <a:gridCol w="564085">
                  <a:extLst>
                    <a:ext uri="{9D8B030D-6E8A-4147-A177-3AD203B41FA5}">
                      <a16:colId xmlns:a16="http://schemas.microsoft.com/office/drawing/2014/main" val="2286063203"/>
                    </a:ext>
                  </a:extLst>
                </a:gridCol>
                <a:gridCol w="564085">
                  <a:extLst>
                    <a:ext uri="{9D8B030D-6E8A-4147-A177-3AD203B41FA5}">
                      <a16:colId xmlns:a16="http://schemas.microsoft.com/office/drawing/2014/main" val="306734167"/>
                    </a:ext>
                  </a:extLst>
                </a:gridCol>
              </a:tblGrid>
              <a:tr h="342900">
                <a:tc>
                  <a:txBody>
                    <a:bodyPr/>
                    <a:lstStyle/>
                    <a:p>
                      <a:r>
                        <a:rPr lang="en-US" sz="600" b="0" dirty="0"/>
                        <a:t>Max EHT-MCS for 1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2 SS </a:t>
                      </a:r>
                    </a:p>
                  </a:txBody>
                  <a:tcPr marL="68580" marR="68580" marT="34290" marB="34290"/>
                </a:tc>
                <a:tc>
                  <a:txBody>
                    <a:bodyPr/>
                    <a:lstStyle/>
                    <a:p>
                      <a:r>
                        <a:rPr lang="en-US" sz="600" b="0" dirty="0"/>
                        <a:t>Max EHT-MCS for 3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4 SS </a:t>
                      </a:r>
                    </a:p>
                  </a:txBody>
                  <a:tcPr marL="68580" marR="68580" marT="34290" marB="34290"/>
                </a:tc>
                <a:tc>
                  <a:txBody>
                    <a:bodyPr/>
                    <a:lstStyle/>
                    <a:p>
                      <a:r>
                        <a:rPr lang="en-US" sz="600" b="0" dirty="0"/>
                        <a:t>Max EHT-MCS for 5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6 SS </a:t>
                      </a:r>
                    </a:p>
                  </a:txBody>
                  <a:tcPr marL="68580" marR="68580" marT="34290" marB="34290"/>
                </a:tc>
                <a:tc>
                  <a:txBody>
                    <a:bodyPr/>
                    <a:lstStyle/>
                    <a:p>
                      <a:r>
                        <a:rPr lang="en-US" sz="600" b="0" dirty="0"/>
                        <a:t>Max EHT-MCS for 7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8 SS </a:t>
                      </a:r>
                    </a:p>
                  </a:txBody>
                  <a:tcPr marL="68580" marR="68580" marT="34290" marB="34290"/>
                </a:tc>
                <a:tc>
                  <a:txBody>
                    <a:bodyPr/>
                    <a:lstStyle/>
                    <a:p>
                      <a:r>
                        <a:rPr lang="en-US" sz="600" b="0" dirty="0"/>
                        <a:t>Max EHT-MCS for 9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10  SS </a:t>
                      </a:r>
                    </a:p>
                  </a:txBody>
                  <a:tcPr marL="68580" marR="68580" marT="34290" marB="34290"/>
                </a:tc>
                <a:tc>
                  <a:txBody>
                    <a:bodyPr/>
                    <a:lstStyle/>
                    <a:p>
                      <a:r>
                        <a:rPr lang="en-US" sz="600" b="0" dirty="0"/>
                        <a:t>Max EHT-MCS for 11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12 SS </a:t>
                      </a:r>
                    </a:p>
                  </a:txBody>
                  <a:tcPr marL="68580" marR="68580" marT="34290" marB="34290"/>
                </a:tc>
                <a:tc>
                  <a:txBody>
                    <a:bodyPr/>
                    <a:lstStyle/>
                    <a:p>
                      <a:r>
                        <a:rPr lang="en-US" sz="600" b="0" dirty="0"/>
                        <a:t>Max EHT-MCS for 13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14 SS </a:t>
                      </a:r>
                    </a:p>
                  </a:txBody>
                  <a:tcPr marL="68580" marR="68580" marT="34290" marB="34290"/>
                </a:tc>
                <a:tc>
                  <a:txBody>
                    <a:bodyPr/>
                    <a:lstStyle/>
                    <a:p>
                      <a:r>
                        <a:rPr lang="en-US" sz="600" b="0" dirty="0"/>
                        <a:t>Max EHT-MCS for 15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16 SS </a:t>
                      </a:r>
                    </a:p>
                  </a:txBody>
                  <a:tcPr marL="68580" marR="68580" marT="34290" marB="34290"/>
                </a:tc>
                <a:extLst>
                  <a:ext uri="{0D108BD9-81ED-4DB2-BD59-A6C34878D82A}">
                    <a16:rowId xmlns:a16="http://schemas.microsoft.com/office/drawing/2014/main" val="425003273"/>
                  </a:ext>
                </a:extLst>
              </a:tr>
            </a:tbl>
          </a:graphicData>
        </a:graphic>
      </p:graphicFrame>
      <p:sp>
        <p:nvSpPr>
          <p:cNvPr id="42" name="Rectangle 41">
            <a:extLst>
              <a:ext uri="{FF2B5EF4-FFF2-40B4-BE49-F238E27FC236}">
                <a16:creationId xmlns:a16="http://schemas.microsoft.com/office/drawing/2014/main" id="{AE62237D-4DC9-4068-AB02-CAA3F376EDAE}"/>
              </a:ext>
            </a:extLst>
          </p:cNvPr>
          <p:cNvSpPr/>
          <p:nvPr/>
        </p:nvSpPr>
        <p:spPr>
          <a:xfrm>
            <a:off x="94325" y="3552579"/>
            <a:ext cx="274434" cy="184666"/>
          </a:xfrm>
          <a:prstGeom prst="rect">
            <a:avLst/>
          </a:prstGeom>
        </p:spPr>
        <p:txBody>
          <a:bodyPr wrap="none">
            <a:spAutoFit/>
          </a:bodyPr>
          <a:lstStyle/>
          <a:p>
            <a:pPr fontAlgn="auto">
              <a:spcBef>
                <a:spcPts val="0"/>
              </a:spcBef>
              <a:spcAft>
                <a:spcPts val="0"/>
              </a:spcAft>
              <a:defRPr/>
            </a:pPr>
            <a:r>
              <a:rPr lang="en-US" sz="600" dirty="0"/>
              <a:t>B0</a:t>
            </a:r>
          </a:p>
        </p:txBody>
      </p:sp>
      <p:sp>
        <p:nvSpPr>
          <p:cNvPr id="43" name="Rectangle 42">
            <a:extLst>
              <a:ext uri="{FF2B5EF4-FFF2-40B4-BE49-F238E27FC236}">
                <a16:creationId xmlns:a16="http://schemas.microsoft.com/office/drawing/2014/main" id="{7DC6354E-C4D2-405A-AE0B-140322C7EE8F}"/>
              </a:ext>
            </a:extLst>
          </p:cNvPr>
          <p:cNvSpPr/>
          <p:nvPr/>
        </p:nvSpPr>
        <p:spPr>
          <a:xfrm>
            <a:off x="432560" y="3552579"/>
            <a:ext cx="274434" cy="184666"/>
          </a:xfrm>
          <a:prstGeom prst="rect">
            <a:avLst/>
          </a:prstGeom>
        </p:spPr>
        <p:txBody>
          <a:bodyPr wrap="none">
            <a:spAutoFit/>
          </a:bodyPr>
          <a:lstStyle/>
          <a:p>
            <a:pPr fontAlgn="auto">
              <a:spcBef>
                <a:spcPts val="0"/>
              </a:spcBef>
              <a:spcAft>
                <a:spcPts val="0"/>
              </a:spcAft>
              <a:defRPr/>
            </a:pPr>
            <a:r>
              <a:rPr lang="en-US" sz="600" dirty="0"/>
              <a:t>B1</a:t>
            </a:r>
          </a:p>
        </p:txBody>
      </p:sp>
      <p:sp>
        <p:nvSpPr>
          <p:cNvPr id="44" name="Rectangle 43">
            <a:extLst>
              <a:ext uri="{FF2B5EF4-FFF2-40B4-BE49-F238E27FC236}">
                <a16:creationId xmlns:a16="http://schemas.microsoft.com/office/drawing/2014/main" id="{B4B5267A-AEA0-45D1-BEE8-BC544B1624EC}"/>
              </a:ext>
            </a:extLst>
          </p:cNvPr>
          <p:cNvSpPr/>
          <p:nvPr/>
        </p:nvSpPr>
        <p:spPr>
          <a:xfrm>
            <a:off x="642502" y="3552579"/>
            <a:ext cx="274434" cy="184666"/>
          </a:xfrm>
          <a:prstGeom prst="rect">
            <a:avLst/>
          </a:prstGeom>
        </p:spPr>
        <p:txBody>
          <a:bodyPr wrap="none">
            <a:spAutoFit/>
          </a:bodyPr>
          <a:lstStyle/>
          <a:p>
            <a:pPr fontAlgn="auto">
              <a:spcBef>
                <a:spcPts val="0"/>
              </a:spcBef>
              <a:spcAft>
                <a:spcPts val="0"/>
              </a:spcAft>
              <a:defRPr/>
            </a:pPr>
            <a:r>
              <a:rPr lang="en-US" sz="600" dirty="0"/>
              <a:t>B2</a:t>
            </a:r>
          </a:p>
        </p:txBody>
      </p:sp>
      <p:sp>
        <p:nvSpPr>
          <p:cNvPr id="45" name="Rectangle 44">
            <a:extLst>
              <a:ext uri="{FF2B5EF4-FFF2-40B4-BE49-F238E27FC236}">
                <a16:creationId xmlns:a16="http://schemas.microsoft.com/office/drawing/2014/main" id="{A5D9DEC5-2A9C-4E12-A5E2-D5DE13B78EF3}"/>
              </a:ext>
            </a:extLst>
          </p:cNvPr>
          <p:cNvSpPr/>
          <p:nvPr/>
        </p:nvSpPr>
        <p:spPr>
          <a:xfrm>
            <a:off x="980737" y="3552579"/>
            <a:ext cx="274434" cy="184666"/>
          </a:xfrm>
          <a:prstGeom prst="rect">
            <a:avLst/>
          </a:prstGeom>
        </p:spPr>
        <p:txBody>
          <a:bodyPr wrap="none">
            <a:spAutoFit/>
          </a:bodyPr>
          <a:lstStyle/>
          <a:p>
            <a:pPr fontAlgn="auto">
              <a:spcBef>
                <a:spcPts val="0"/>
              </a:spcBef>
              <a:spcAft>
                <a:spcPts val="0"/>
              </a:spcAft>
              <a:defRPr/>
            </a:pPr>
            <a:r>
              <a:rPr lang="en-US" sz="600" dirty="0"/>
              <a:t>B3</a:t>
            </a:r>
          </a:p>
        </p:txBody>
      </p:sp>
      <p:sp>
        <p:nvSpPr>
          <p:cNvPr id="46" name="Rectangle 45">
            <a:extLst>
              <a:ext uri="{FF2B5EF4-FFF2-40B4-BE49-F238E27FC236}">
                <a16:creationId xmlns:a16="http://schemas.microsoft.com/office/drawing/2014/main" id="{3C168F52-13ED-4768-8D26-47C0D268630E}"/>
              </a:ext>
            </a:extLst>
          </p:cNvPr>
          <p:cNvSpPr/>
          <p:nvPr/>
        </p:nvSpPr>
        <p:spPr>
          <a:xfrm>
            <a:off x="1237323" y="3552579"/>
            <a:ext cx="274434" cy="184666"/>
          </a:xfrm>
          <a:prstGeom prst="rect">
            <a:avLst/>
          </a:prstGeom>
        </p:spPr>
        <p:txBody>
          <a:bodyPr wrap="none">
            <a:spAutoFit/>
          </a:bodyPr>
          <a:lstStyle/>
          <a:p>
            <a:pPr fontAlgn="auto">
              <a:spcBef>
                <a:spcPts val="0"/>
              </a:spcBef>
              <a:spcAft>
                <a:spcPts val="0"/>
              </a:spcAft>
              <a:defRPr/>
            </a:pPr>
            <a:r>
              <a:rPr lang="en-US" sz="600" dirty="0"/>
              <a:t>B4</a:t>
            </a:r>
          </a:p>
        </p:txBody>
      </p:sp>
      <p:sp>
        <p:nvSpPr>
          <p:cNvPr id="48" name="Rectangle 47">
            <a:extLst>
              <a:ext uri="{FF2B5EF4-FFF2-40B4-BE49-F238E27FC236}">
                <a16:creationId xmlns:a16="http://schemas.microsoft.com/office/drawing/2014/main" id="{18C2AD25-E956-4390-9CCF-AA18601D530A}"/>
              </a:ext>
            </a:extLst>
          </p:cNvPr>
          <p:cNvSpPr/>
          <p:nvPr/>
        </p:nvSpPr>
        <p:spPr>
          <a:xfrm>
            <a:off x="1575558" y="3552579"/>
            <a:ext cx="274434" cy="184666"/>
          </a:xfrm>
          <a:prstGeom prst="rect">
            <a:avLst/>
          </a:prstGeom>
        </p:spPr>
        <p:txBody>
          <a:bodyPr wrap="none">
            <a:spAutoFit/>
          </a:bodyPr>
          <a:lstStyle/>
          <a:p>
            <a:pPr fontAlgn="auto">
              <a:spcBef>
                <a:spcPts val="0"/>
              </a:spcBef>
              <a:spcAft>
                <a:spcPts val="0"/>
              </a:spcAft>
              <a:defRPr/>
            </a:pPr>
            <a:r>
              <a:rPr lang="en-US" sz="600" dirty="0"/>
              <a:t>B5</a:t>
            </a:r>
          </a:p>
        </p:txBody>
      </p:sp>
      <p:sp>
        <p:nvSpPr>
          <p:cNvPr id="49" name="Rectangle 48">
            <a:extLst>
              <a:ext uri="{FF2B5EF4-FFF2-40B4-BE49-F238E27FC236}">
                <a16:creationId xmlns:a16="http://schemas.microsoft.com/office/drawing/2014/main" id="{7333C2C3-640F-4C9F-BF22-EDED212CA63B}"/>
              </a:ext>
            </a:extLst>
          </p:cNvPr>
          <p:cNvSpPr/>
          <p:nvPr/>
        </p:nvSpPr>
        <p:spPr>
          <a:xfrm>
            <a:off x="1785500" y="3552579"/>
            <a:ext cx="274434" cy="184666"/>
          </a:xfrm>
          <a:prstGeom prst="rect">
            <a:avLst/>
          </a:prstGeom>
        </p:spPr>
        <p:txBody>
          <a:bodyPr wrap="none">
            <a:spAutoFit/>
          </a:bodyPr>
          <a:lstStyle/>
          <a:p>
            <a:pPr fontAlgn="auto">
              <a:spcBef>
                <a:spcPts val="0"/>
              </a:spcBef>
              <a:spcAft>
                <a:spcPts val="0"/>
              </a:spcAft>
              <a:defRPr/>
            </a:pPr>
            <a:r>
              <a:rPr lang="en-US" sz="600" dirty="0"/>
              <a:t>B6</a:t>
            </a:r>
          </a:p>
        </p:txBody>
      </p:sp>
      <p:sp>
        <p:nvSpPr>
          <p:cNvPr id="50" name="Rectangle 49">
            <a:extLst>
              <a:ext uri="{FF2B5EF4-FFF2-40B4-BE49-F238E27FC236}">
                <a16:creationId xmlns:a16="http://schemas.microsoft.com/office/drawing/2014/main" id="{9959EA25-E76E-4ACD-AFD6-D27385725217}"/>
              </a:ext>
            </a:extLst>
          </p:cNvPr>
          <p:cNvSpPr/>
          <p:nvPr/>
        </p:nvSpPr>
        <p:spPr>
          <a:xfrm>
            <a:off x="2123735" y="3552579"/>
            <a:ext cx="274434" cy="184666"/>
          </a:xfrm>
          <a:prstGeom prst="rect">
            <a:avLst/>
          </a:prstGeom>
        </p:spPr>
        <p:txBody>
          <a:bodyPr wrap="none">
            <a:spAutoFit/>
          </a:bodyPr>
          <a:lstStyle/>
          <a:p>
            <a:pPr fontAlgn="auto">
              <a:spcBef>
                <a:spcPts val="0"/>
              </a:spcBef>
              <a:spcAft>
                <a:spcPts val="0"/>
              </a:spcAft>
              <a:defRPr/>
            </a:pPr>
            <a:r>
              <a:rPr lang="en-US" sz="600" dirty="0"/>
              <a:t>B7</a:t>
            </a:r>
          </a:p>
        </p:txBody>
      </p:sp>
      <p:sp>
        <p:nvSpPr>
          <p:cNvPr id="51" name="Rectangle 50">
            <a:extLst>
              <a:ext uri="{FF2B5EF4-FFF2-40B4-BE49-F238E27FC236}">
                <a16:creationId xmlns:a16="http://schemas.microsoft.com/office/drawing/2014/main" id="{D76483D8-CF41-4F77-B14A-0A9B3DE443CE}"/>
              </a:ext>
            </a:extLst>
          </p:cNvPr>
          <p:cNvSpPr/>
          <p:nvPr/>
        </p:nvSpPr>
        <p:spPr>
          <a:xfrm>
            <a:off x="2333678" y="3552579"/>
            <a:ext cx="274434" cy="184666"/>
          </a:xfrm>
          <a:prstGeom prst="rect">
            <a:avLst/>
          </a:prstGeom>
        </p:spPr>
        <p:txBody>
          <a:bodyPr wrap="none">
            <a:spAutoFit/>
          </a:bodyPr>
          <a:lstStyle/>
          <a:p>
            <a:pPr fontAlgn="auto">
              <a:spcBef>
                <a:spcPts val="0"/>
              </a:spcBef>
              <a:spcAft>
                <a:spcPts val="0"/>
              </a:spcAft>
              <a:defRPr/>
            </a:pPr>
            <a:r>
              <a:rPr lang="en-US" sz="600" dirty="0"/>
              <a:t>B8</a:t>
            </a:r>
          </a:p>
        </p:txBody>
      </p:sp>
      <p:sp>
        <p:nvSpPr>
          <p:cNvPr id="52" name="Rectangle 51">
            <a:extLst>
              <a:ext uri="{FF2B5EF4-FFF2-40B4-BE49-F238E27FC236}">
                <a16:creationId xmlns:a16="http://schemas.microsoft.com/office/drawing/2014/main" id="{30B3ED7F-2AF0-4CD8-8C52-B5229DF47DC9}"/>
              </a:ext>
            </a:extLst>
          </p:cNvPr>
          <p:cNvSpPr/>
          <p:nvPr/>
        </p:nvSpPr>
        <p:spPr>
          <a:xfrm>
            <a:off x="2671913" y="3552579"/>
            <a:ext cx="274434" cy="184666"/>
          </a:xfrm>
          <a:prstGeom prst="rect">
            <a:avLst/>
          </a:prstGeom>
        </p:spPr>
        <p:txBody>
          <a:bodyPr wrap="none">
            <a:spAutoFit/>
          </a:bodyPr>
          <a:lstStyle/>
          <a:p>
            <a:pPr fontAlgn="auto">
              <a:spcBef>
                <a:spcPts val="0"/>
              </a:spcBef>
              <a:spcAft>
                <a:spcPts val="0"/>
              </a:spcAft>
              <a:defRPr/>
            </a:pPr>
            <a:r>
              <a:rPr lang="en-US" sz="600" dirty="0"/>
              <a:t>B9</a:t>
            </a:r>
          </a:p>
        </p:txBody>
      </p:sp>
      <p:sp>
        <p:nvSpPr>
          <p:cNvPr id="53" name="Rectangle 52">
            <a:extLst>
              <a:ext uri="{FF2B5EF4-FFF2-40B4-BE49-F238E27FC236}">
                <a16:creationId xmlns:a16="http://schemas.microsoft.com/office/drawing/2014/main" id="{62E9ACD0-146A-428A-BF91-94E9DCF0B6CC}"/>
              </a:ext>
            </a:extLst>
          </p:cNvPr>
          <p:cNvSpPr/>
          <p:nvPr/>
        </p:nvSpPr>
        <p:spPr>
          <a:xfrm>
            <a:off x="2881855" y="3552579"/>
            <a:ext cx="312906" cy="184666"/>
          </a:xfrm>
          <a:prstGeom prst="rect">
            <a:avLst/>
          </a:prstGeom>
        </p:spPr>
        <p:txBody>
          <a:bodyPr wrap="none">
            <a:spAutoFit/>
          </a:bodyPr>
          <a:lstStyle/>
          <a:p>
            <a:pPr fontAlgn="auto">
              <a:spcBef>
                <a:spcPts val="0"/>
              </a:spcBef>
              <a:spcAft>
                <a:spcPts val="0"/>
              </a:spcAft>
              <a:defRPr/>
            </a:pPr>
            <a:r>
              <a:rPr lang="en-US" sz="600" dirty="0"/>
              <a:t>B10</a:t>
            </a:r>
          </a:p>
        </p:txBody>
      </p:sp>
      <p:sp>
        <p:nvSpPr>
          <p:cNvPr id="54" name="Rectangle 53">
            <a:extLst>
              <a:ext uri="{FF2B5EF4-FFF2-40B4-BE49-F238E27FC236}">
                <a16:creationId xmlns:a16="http://schemas.microsoft.com/office/drawing/2014/main" id="{A5122DB3-A1D1-4B5A-A4D9-DED42E924B7B}"/>
              </a:ext>
            </a:extLst>
          </p:cNvPr>
          <p:cNvSpPr/>
          <p:nvPr/>
        </p:nvSpPr>
        <p:spPr>
          <a:xfrm>
            <a:off x="3220090" y="3552579"/>
            <a:ext cx="312906" cy="184666"/>
          </a:xfrm>
          <a:prstGeom prst="rect">
            <a:avLst/>
          </a:prstGeom>
        </p:spPr>
        <p:txBody>
          <a:bodyPr wrap="none">
            <a:spAutoFit/>
          </a:bodyPr>
          <a:lstStyle/>
          <a:p>
            <a:pPr fontAlgn="auto">
              <a:spcBef>
                <a:spcPts val="0"/>
              </a:spcBef>
              <a:spcAft>
                <a:spcPts val="0"/>
              </a:spcAft>
              <a:defRPr/>
            </a:pPr>
            <a:r>
              <a:rPr lang="en-US" sz="600" dirty="0"/>
              <a:t>B11</a:t>
            </a:r>
          </a:p>
        </p:txBody>
      </p:sp>
      <p:sp>
        <p:nvSpPr>
          <p:cNvPr id="55" name="Rectangle 54">
            <a:extLst>
              <a:ext uri="{FF2B5EF4-FFF2-40B4-BE49-F238E27FC236}">
                <a16:creationId xmlns:a16="http://schemas.microsoft.com/office/drawing/2014/main" id="{444CC7E8-771A-4FD8-BE8A-B3AB89013F51}"/>
              </a:ext>
            </a:extLst>
          </p:cNvPr>
          <p:cNvSpPr/>
          <p:nvPr/>
        </p:nvSpPr>
        <p:spPr>
          <a:xfrm>
            <a:off x="3476676" y="3552579"/>
            <a:ext cx="312906" cy="184666"/>
          </a:xfrm>
          <a:prstGeom prst="rect">
            <a:avLst/>
          </a:prstGeom>
        </p:spPr>
        <p:txBody>
          <a:bodyPr wrap="none">
            <a:spAutoFit/>
          </a:bodyPr>
          <a:lstStyle/>
          <a:p>
            <a:pPr fontAlgn="auto">
              <a:spcBef>
                <a:spcPts val="0"/>
              </a:spcBef>
              <a:spcAft>
                <a:spcPts val="0"/>
              </a:spcAft>
              <a:defRPr/>
            </a:pPr>
            <a:r>
              <a:rPr lang="en-US" sz="600" dirty="0"/>
              <a:t>B12</a:t>
            </a:r>
          </a:p>
        </p:txBody>
      </p:sp>
      <p:sp>
        <p:nvSpPr>
          <p:cNvPr id="56" name="Rectangle 55">
            <a:extLst>
              <a:ext uri="{FF2B5EF4-FFF2-40B4-BE49-F238E27FC236}">
                <a16:creationId xmlns:a16="http://schemas.microsoft.com/office/drawing/2014/main" id="{4D2B20A2-0B50-436F-9C4C-9761FCF4DAD0}"/>
              </a:ext>
            </a:extLst>
          </p:cNvPr>
          <p:cNvSpPr/>
          <p:nvPr/>
        </p:nvSpPr>
        <p:spPr>
          <a:xfrm>
            <a:off x="3814911" y="3552579"/>
            <a:ext cx="312906" cy="184666"/>
          </a:xfrm>
          <a:prstGeom prst="rect">
            <a:avLst/>
          </a:prstGeom>
        </p:spPr>
        <p:txBody>
          <a:bodyPr wrap="none">
            <a:spAutoFit/>
          </a:bodyPr>
          <a:lstStyle/>
          <a:p>
            <a:pPr fontAlgn="auto">
              <a:spcBef>
                <a:spcPts val="0"/>
              </a:spcBef>
              <a:spcAft>
                <a:spcPts val="0"/>
              </a:spcAft>
              <a:defRPr/>
            </a:pPr>
            <a:r>
              <a:rPr lang="en-US" sz="600" dirty="0"/>
              <a:t>B13</a:t>
            </a:r>
          </a:p>
        </p:txBody>
      </p:sp>
      <p:sp>
        <p:nvSpPr>
          <p:cNvPr id="57" name="Rectangle 56">
            <a:extLst>
              <a:ext uri="{FF2B5EF4-FFF2-40B4-BE49-F238E27FC236}">
                <a16:creationId xmlns:a16="http://schemas.microsoft.com/office/drawing/2014/main" id="{6DAF8E37-0C31-45BC-897F-B2BC7DD53610}"/>
              </a:ext>
            </a:extLst>
          </p:cNvPr>
          <p:cNvSpPr/>
          <p:nvPr/>
        </p:nvSpPr>
        <p:spPr>
          <a:xfrm>
            <a:off x="4024853" y="3552579"/>
            <a:ext cx="312906" cy="184666"/>
          </a:xfrm>
          <a:prstGeom prst="rect">
            <a:avLst/>
          </a:prstGeom>
        </p:spPr>
        <p:txBody>
          <a:bodyPr wrap="none">
            <a:spAutoFit/>
          </a:bodyPr>
          <a:lstStyle/>
          <a:p>
            <a:pPr fontAlgn="auto">
              <a:spcBef>
                <a:spcPts val="0"/>
              </a:spcBef>
              <a:spcAft>
                <a:spcPts val="0"/>
              </a:spcAft>
              <a:defRPr/>
            </a:pPr>
            <a:r>
              <a:rPr lang="en-US" sz="600" dirty="0"/>
              <a:t>B14</a:t>
            </a:r>
          </a:p>
        </p:txBody>
      </p:sp>
      <p:sp>
        <p:nvSpPr>
          <p:cNvPr id="58" name="Rectangle 57">
            <a:extLst>
              <a:ext uri="{FF2B5EF4-FFF2-40B4-BE49-F238E27FC236}">
                <a16:creationId xmlns:a16="http://schemas.microsoft.com/office/drawing/2014/main" id="{5F788CC6-E5FD-44CB-B9AB-168E3FBEE229}"/>
              </a:ext>
            </a:extLst>
          </p:cNvPr>
          <p:cNvSpPr/>
          <p:nvPr/>
        </p:nvSpPr>
        <p:spPr>
          <a:xfrm>
            <a:off x="4363088" y="3552579"/>
            <a:ext cx="312906" cy="184666"/>
          </a:xfrm>
          <a:prstGeom prst="rect">
            <a:avLst/>
          </a:prstGeom>
        </p:spPr>
        <p:txBody>
          <a:bodyPr wrap="none">
            <a:spAutoFit/>
          </a:bodyPr>
          <a:lstStyle/>
          <a:p>
            <a:pPr fontAlgn="auto">
              <a:spcBef>
                <a:spcPts val="0"/>
              </a:spcBef>
              <a:spcAft>
                <a:spcPts val="0"/>
              </a:spcAft>
              <a:defRPr/>
            </a:pPr>
            <a:r>
              <a:rPr lang="en-US" sz="600" dirty="0"/>
              <a:t>B15</a:t>
            </a:r>
          </a:p>
        </p:txBody>
      </p:sp>
      <p:sp>
        <p:nvSpPr>
          <p:cNvPr id="59" name="Rectangle 58">
            <a:extLst>
              <a:ext uri="{FF2B5EF4-FFF2-40B4-BE49-F238E27FC236}">
                <a16:creationId xmlns:a16="http://schemas.microsoft.com/office/drawing/2014/main" id="{132ADD94-DC1E-462F-88AA-F73595160EA4}"/>
              </a:ext>
            </a:extLst>
          </p:cNvPr>
          <p:cNvSpPr/>
          <p:nvPr/>
        </p:nvSpPr>
        <p:spPr>
          <a:xfrm>
            <a:off x="4577585" y="3552579"/>
            <a:ext cx="312906" cy="184666"/>
          </a:xfrm>
          <a:prstGeom prst="rect">
            <a:avLst/>
          </a:prstGeom>
        </p:spPr>
        <p:txBody>
          <a:bodyPr wrap="none">
            <a:spAutoFit/>
          </a:bodyPr>
          <a:lstStyle/>
          <a:p>
            <a:pPr fontAlgn="auto">
              <a:spcBef>
                <a:spcPts val="0"/>
              </a:spcBef>
              <a:spcAft>
                <a:spcPts val="0"/>
              </a:spcAft>
              <a:defRPr/>
            </a:pPr>
            <a:r>
              <a:rPr lang="en-US" sz="600" dirty="0"/>
              <a:t>B16</a:t>
            </a:r>
          </a:p>
        </p:txBody>
      </p:sp>
      <p:sp>
        <p:nvSpPr>
          <p:cNvPr id="60" name="Rectangle 59">
            <a:extLst>
              <a:ext uri="{FF2B5EF4-FFF2-40B4-BE49-F238E27FC236}">
                <a16:creationId xmlns:a16="http://schemas.microsoft.com/office/drawing/2014/main" id="{636A7415-A533-4645-BDA4-C8284535E99F}"/>
              </a:ext>
            </a:extLst>
          </p:cNvPr>
          <p:cNvSpPr/>
          <p:nvPr/>
        </p:nvSpPr>
        <p:spPr>
          <a:xfrm>
            <a:off x="4915820" y="3552579"/>
            <a:ext cx="312906" cy="184666"/>
          </a:xfrm>
          <a:prstGeom prst="rect">
            <a:avLst/>
          </a:prstGeom>
        </p:spPr>
        <p:txBody>
          <a:bodyPr wrap="none">
            <a:spAutoFit/>
          </a:bodyPr>
          <a:lstStyle/>
          <a:p>
            <a:pPr fontAlgn="auto">
              <a:spcBef>
                <a:spcPts val="0"/>
              </a:spcBef>
              <a:spcAft>
                <a:spcPts val="0"/>
              </a:spcAft>
              <a:defRPr/>
            </a:pPr>
            <a:r>
              <a:rPr lang="en-US" sz="600" dirty="0"/>
              <a:t>B17</a:t>
            </a:r>
          </a:p>
        </p:txBody>
      </p:sp>
      <p:sp>
        <p:nvSpPr>
          <p:cNvPr id="61" name="Rectangle 60">
            <a:extLst>
              <a:ext uri="{FF2B5EF4-FFF2-40B4-BE49-F238E27FC236}">
                <a16:creationId xmlns:a16="http://schemas.microsoft.com/office/drawing/2014/main" id="{A5DD5812-2503-4B9E-9B63-4B93DAD9F6F2}"/>
              </a:ext>
            </a:extLst>
          </p:cNvPr>
          <p:cNvSpPr/>
          <p:nvPr/>
        </p:nvSpPr>
        <p:spPr>
          <a:xfrm>
            <a:off x="5125762" y="3552579"/>
            <a:ext cx="312906" cy="184666"/>
          </a:xfrm>
          <a:prstGeom prst="rect">
            <a:avLst/>
          </a:prstGeom>
        </p:spPr>
        <p:txBody>
          <a:bodyPr wrap="none">
            <a:spAutoFit/>
          </a:bodyPr>
          <a:lstStyle/>
          <a:p>
            <a:pPr fontAlgn="auto">
              <a:spcBef>
                <a:spcPts val="0"/>
              </a:spcBef>
              <a:spcAft>
                <a:spcPts val="0"/>
              </a:spcAft>
              <a:defRPr/>
            </a:pPr>
            <a:r>
              <a:rPr lang="en-US" sz="600" dirty="0"/>
              <a:t>B18</a:t>
            </a:r>
          </a:p>
        </p:txBody>
      </p:sp>
      <p:sp>
        <p:nvSpPr>
          <p:cNvPr id="62" name="Rectangle 61">
            <a:extLst>
              <a:ext uri="{FF2B5EF4-FFF2-40B4-BE49-F238E27FC236}">
                <a16:creationId xmlns:a16="http://schemas.microsoft.com/office/drawing/2014/main" id="{B86D0E8C-F21F-4E9D-9E1F-48DCE0981F08}"/>
              </a:ext>
            </a:extLst>
          </p:cNvPr>
          <p:cNvSpPr/>
          <p:nvPr/>
        </p:nvSpPr>
        <p:spPr>
          <a:xfrm>
            <a:off x="5463997" y="3552579"/>
            <a:ext cx="312906" cy="184666"/>
          </a:xfrm>
          <a:prstGeom prst="rect">
            <a:avLst/>
          </a:prstGeom>
        </p:spPr>
        <p:txBody>
          <a:bodyPr wrap="none">
            <a:spAutoFit/>
          </a:bodyPr>
          <a:lstStyle/>
          <a:p>
            <a:pPr fontAlgn="auto">
              <a:spcBef>
                <a:spcPts val="0"/>
              </a:spcBef>
              <a:spcAft>
                <a:spcPts val="0"/>
              </a:spcAft>
              <a:defRPr/>
            </a:pPr>
            <a:r>
              <a:rPr lang="en-US" sz="600" dirty="0"/>
              <a:t>B19</a:t>
            </a:r>
          </a:p>
        </p:txBody>
      </p:sp>
      <p:sp>
        <p:nvSpPr>
          <p:cNvPr id="63" name="Rectangle 62">
            <a:extLst>
              <a:ext uri="{FF2B5EF4-FFF2-40B4-BE49-F238E27FC236}">
                <a16:creationId xmlns:a16="http://schemas.microsoft.com/office/drawing/2014/main" id="{F495038D-475F-4358-A7AE-933872F51FBC}"/>
              </a:ext>
            </a:extLst>
          </p:cNvPr>
          <p:cNvSpPr/>
          <p:nvPr/>
        </p:nvSpPr>
        <p:spPr>
          <a:xfrm>
            <a:off x="5720583" y="3552579"/>
            <a:ext cx="312906" cy="184666"/>
          </a:xfrm>
          <a:prstGeom prst="rect">
            <a:avLst/>
          </a:prstGeom>
        </p:spPr>
        <p:txBody>
          <a:bodyPr wrap="none">
            <a:spAutoFit/>
          </a:bodyPr>
          <a:lstStyle/>
          <a:p>
            <a:pPr fontAlgn="auto">
              <a:spcBef>
                <a:spcPts val="0"/>
              </a:spcBef>
              <a:spcAft>
                <a:spcPts val="0"/>
              </a:spcAft>
              <a:defRPr/>
            </a:pPr>
            <a:r>
              <a:rPr lang="en-US" sz="600" dirty="0"/>
              <a:t>B20</a:t>
            </a:r>
          </a:p>
        </p:txBody>
      </p:sp>
      <p:sp>
        <p:nvSpPr>
          <p:cNvPr id="64" name="Rectangle 63">
            <a:extLst>
              <a:ext uri="{FF2B5EF4-FFF2-40B4-BE49-F238E27FC236}">
                <a16:creationId xmlns:a16="http://schemas.microsoft.com/office/drawing/2014/main" id="{621F5226-0B7B-4649-9243-0F7B8A48567E}"/>
              </a:ext>
            </a:extLst>
          </p:cNvPr>
          <p:cNvSpPr/>
          <p:nvPr/>
        </p:nvSpPr>
        <p:spPr>
          <a:xfrm>
            <a:off x="6058818" y="3552579"/>
            <a:ext cx="312906" cy="184666"/>
          </a:xfrm>
          <a:prstGeom prst="rect">
            <a:avLst/>
          </a:prstGeom>
        </p:spPr>
        <p:txBody>
          <a:bodyPr wrap="none">
            <a:spAutoFit/>
          </a:bodyPr>
          <a:lstStyle/>
          <a:p>
            <a:pPr fontAlgn="auto">
              <a:spcBef>
                <a:spcPts val="0"/>
              </a:spcBef>
              <a:spcAft>
                <a:spcPts val="0"/>
              </a:spcAft>
              <a:defRPr/>
            </a:pPr>
            <a:r>
              <a:rPr lang="en-US" sz="600" dirty="0"/>
              <a:t>B21</a:t>
            </a:r>
          </a:p>
        </p:txBody>
      </p:sp>
      <p:sp>
        <p:nvSpPr>
          <p:cNvPr id="65" name="Rectangle 64">
            <a:extLst>
              <a:ext uri="{FF2B5EF4-FFF2-40B4-BE49-F238E27FC236}">
                <a16:creationId xmlns:a16="http://schemas.microsoft.com/office/drawing/2014/main" id="{76E30F2D-3778-4A66-A674-613BF91230B7}"/>
              </a:ext>
            </a:extLst>
          </p:cNvPr>
          <p:cNvSpPr/>
          <p:nvPr/>
        </p:nvSpPr>
        <p:spPr>
          <a:xfrm>
            <a:off x="6268760" y="3552579"/>
            <a:ext cx="312906" cy="184666"/>
          </a:xfrm>
          <a:prstGeom prst="rect">
            <a:avLst/>
          </a:prstGeom>
        </p:spPr>
        <p:txBody>
          <a:bodyPr wrap="none">
            <a:spAutoFit/>
          </a:bodyPr>
          <a:lstStyle/>
          <a:p>
            <a:pPr fontAlgn="auto">
              <a:spcBef>
                <a:spcPts val="0"/>
              </a:spcBef>
              <a:spcAft>
                <a:spcPts val="0"/>
              </a:spcAft>
              <a:defRPr/>
            </a:pPr>
            <a:r>
              <a:rPr lang="en-US" sz="600" dirty="0"/>
              <a:t>B22</a:t>
            </a:r>
          </a:p>
        </p:txBody>
      </p:sp>
      <p:sp>
        <p:nvSpPr>
          <p:cNvPr id="66" name="Rectangle 65">
            <a:extLst>
              <a:ext uri="{FF2B5EF4-FFF2-40B4-BE49-F238E27FC236}">
                <a16:creationId xmlns:a16="http://schemas.microsoft.com/office/drawing/2014/main" id="{177FDBE7-511A-4CEF-B743-C51BF81359E0}"/>
              </a:ext>
            </a:extLst>
          </p:cNvPr>
          <p:cNvSpPr/>
          <p:nvPr/>
        </p:nvSpPr>
        <p:spPr>
          <a:xfrm>
            <a:off x="6606995" y="3552579"/>
            <a:ext cx="312906" cy="184666"/>
          </a:xfrm>
          <a:prstGeom prst="rect">
            <a:avLst/>
          </a:prstGeom>
        </p:spPr>
        <p:txBody>
          <a:bodyPr wrap="none">
            <a:spAutoFit/>
          </a:bodyPr>
          <a:lstStyle/>
          <a:p>
            <a:pPr fontAlgn="auto">
              <a:spcBef>
                <a:spcPts val="0"/>
              </a:spcBef>
              <a:spcAft>
                <a:spcPts val="0"/>
              </a:spcAft>
              <a:defRPr/>
            </a:pPr>
            <a:r>
              <a:rPr lang="en-US" sz="600" dirty="0"/>
              <a:t>B23</a:t>
            </a:r>
          </a:p>
        </p:txBody>
      </p:sp>
      <p:sp>
        <p:nvSpPr>
          <p:cNvPr id="67" name="Rectangle 66">
            <a:extLst>
              <a:ext uri="{FF2B5EF4-FFF2-40B4-BE49-F238E27FC236}">
                <a16:creationId xmlns:a16="http://schemas.microsoft.com/office/drawing/2014/main" id="{37E583E1-2AB8-404D-9C9F-FF5698E7E225}"/>
              </a:ext>
            </a:extLst>
          </p:cNvPr>
          <p:cNvSpPr/>
          <p:nvPr/>
        </p:nvSpPr>
        <p:spPr>
          <a:xfrm>
            <a:off x="6816938" y="3552579"/>
            <a:ext cx="312906" cy="184666"/>
          </a:xfrm>
          <a:prstGeom prst="rect">
            <a:avLst/>
          </a:prstGeom>
        </p:spPr>
        <p:txBody>
          <a:bodyPr wrap="none">
            <a:spAutoFit/>
          </a:bodyPr>
          <a:lstStyle/>
          <a:p>
            <a:pPr fontAlgn="auto">
              <a:spcBef>
                <a:spcPts val="0"/>
              </a:spcBef>
              <a:spcAft>
                <a:spcPts val="0"/>
              </a:spcAft>
              <a:defRPr/>
            </a:pPr>
            <a:r>
              <a:rPr lang="en-US" sz="600" dirty="0"/>
              <a:t>B24</a:t>
            </a:r>
          </a:p>
        </p:txBody>
      </p:sp>
      <p:sp>
        <p:nvSpPr>
          <p:cNvPr id="68" name="Rectangle 67">
            <a:extLst>
              <a:ext uri="{FF2B5EF4-FFF2-40B4-BE49-F238E27FC236}">
                <a16:creationId xmlns:a16="http://schemas.microsoft.com/office/drawing/2014/main" id="{D981266F-8BF2-4E18-87F5-A17E53EF6DFF}"/>
              </a:ext>
            </a:extLst>
          </p:cNvPr>
          <p:cNvSpPr/>
          <p:nvPr/>
        </p:nvSpPr>
        <p:spPr>
          <a:xfrm>
            <a:off x="7155173" y="3552579"/>
            <a:ext cx="312906" cy="184666"/>
          </a:xfrm>
          <a:prstGeom prst="rect">
            <a:avLst/>
          </a:prstGeom>
        </p:spPr>
        <p:txBody>
          <a:bodyPr wrap="none">
            <a:spAutoFit/>
          </a:bodyPr>
          <a:lstStyle/>
          <a:p>
            <a:pPr fontAlgn="auto">
              <a:spcBef>
                <a:spcPts val="0"/>
              </a:spcBef>
              <a:spcAft>
                <a:spcPts val="0"/>
              </a:spcAft>
              <a:defRPr/>
            </a:pPr>
            <a:r>
              <a:rPr lang="en-US" sz="600" dirty="0"/>
              <a:t>B25</a:t>
            </a:r>
          </a:p>
        </p:txBody>
      </p:sp>
      <p:sp>
        <p:nvSpPr>
          <p:cNvPr id="69" name="Rectangle 68">
            <a:extLst>
              <a:ext uri="{FF2B5EF4-FFF2-40B4-BE49-F238E27FC236}">
                <a16:creationId xmlns:a16="http://schemas.microsoft.com/office/drawing/2014/main" id="{B566DFFB-2AC0-45A4-901E-3F4221A858A7}"/>
              </a:ext>
            </a:extLst>
          </p:cNvPr>
          <p:cNvSpPr/>
          <p:nvPr/>
        </p:nvSpPr>
        <p:spPr>
          <a:xfrm>
            <a:off x="7365115" y="3552579"/>
            <a:ext cx="312906" cy="184666"/>
          </a:xfrm>
          <a:prstGeom prst="rect">
            <a:avLst/>
          </a:prstGeom>
        </p:spPr>
        <p:txBody>
          <a:bodyPr wrap="none">
            <a:spAutoFit/>
          </a:bodyPr>
          <a:lstStyle/>
          <a:p>
            <a:pPr fontAlgn="auto">
              <a:spcBef>
                <a:spcPts val="0"/>
              </a:spcBef>
              <a:spcAft>
                <a:spcPts val="0"/>
              </a:spcAft>
              <a:defRPr/>
            </a:pPr>
            <a:r>
              <a:rPr lang="en-US" sz="600" dirty="0"/>
              <a:t>B26</a:t>
            </a:r>
          </a:p>
        </p:txBody>
      </p:sp>
      <p:sp>
        <p:nvSpPr>
          <p:cNvPr id="70" name="Rectangle 69">
            <a:extLst>
              <a:ext uri="{FF2B5EF4-FFF2-40B4-BE49-F238E27FC236}">
                <a16:creationId xmlns:a16="http://schemas.microsoft.com/office/drawing/2014/main" id="{C913B49A-5397-437E-BD42-B285AD04EAD1}"/>
              </a:ext>
            </a:extLst>
          </p:cNvPr>
          <p:cNvSpPr/>
          <p:nvPr/>
        </p:nvSpPr>
        <p:spPr>
          <a:xfrm>
            <a:off x="7703350" y="3552579"/>
            <a:ext cx="312906" cy="184666"/>
          </a:xfrm>
          <a:prstGeom prst="rect">
            <a:avLst/>
          </a:prstGeom>
        </p:spPr>
        <p:txBody>
          <a:bodyPr wrap="none">
            <a:spAutoFit/>
          </a:bodyPr>
          <a:lstStyle/>
          <a:p>
            <a:pPr fontAlgn="auto">
              <a:spcBef>
                <a:spcPts val="0"/>
              </a:spcBef>
              <a:spcAft>
                <a:spcPts val="0"/>
              </a:spcAft>
              <a:defRPr/>
            </a:pPr>
            <a:r>
              <a:rPr lang="en-US" sz="600" dirty="0"/>
              <a:t>B27</a:t>
            </a:r>
          </a:p>
        </p:txBody>
      </p:sp>
      <p:sp>
        <p:nvSpPr>
          <p:cNvPr id="71" name="Rectangle 70">
            <a:extLst>
              <a:ext uri="{FF2B5EF4-FFF2-40B4-BE49-F238E27FC236}">
                <a16:creationId xmlns:a16="http://schemas.microsoft.com/office/drawing/2014/main" id="{E015DD61-D195-4C4D-BD75-58D0A88C2777}"/>
              </a:ext>
            </a:extLst>
          </p:cNvPr>
          <p:cNvSpPr/>
          <p:nvPr/>
        </p:nvSpPr>
        <p:spPr>
          <a:xfrm>
            <a:off x="7959936" y="3552579"/>
            <a:ext cx="312906" cy="184666"/>
          </a:xfrm>
          <a:prstGeom prst="rect">
            <a:avLst/>
          </a:prstGeom>
        </p:spPr>
        <p:txBody>
          <a:bodyPr wrap="none">
            <a:spAutoFit/>
          </a:bodyPr>
          <a:lstStyle/>
          <a:p>
            <a:pPr fontAlgn="auto">
              <a:spcBef>
                <a:spcPts val="0"/>
              </a:spcBef>
              <a:spcAft>
                <a:spcPts val="0"/>
              </a:spcAft>
              <a:defRPr/>
            </a:pPr>
            <a:r>
              <a:rPr lang="en-US" sz="600" dirty="0"/>
              <a:t>B28</a:t>
            </a:r>
          </a:p>
        </p:txBody>
      </p:sp>
      <p:sp>
        <p:nvSpPr>
          <p:cNvPr id="72" name="Rectangle 71">
            <a:extLst>
              <a:ext uri="{FF2B5EF4-FFF2-40B4-BE49-F238E27FC236}">
                <a16:creationId xmlns:a16="http://schemas.microsoft.com/office/drawing/2014/main" id="{0F95F3F2-08BC-474A-A607-BC468E405686}"/>
              </a:ext>
            </a:extLst>
          </p:cNvPr>
          <p:cNvSpPr/>
          <p:nvPr/>
        </p:nvSpPr>
        <p:spPr>
          <a:xfrm>
            <a:off x="8298171" y="3552579"/>
            <a:ext cx="300082" cy="184666"/>
          </a:xfrm>
          <a:prstGeom prst="rect">
            <a:avLst/>
          </a:prstGeom>
        </p:spPr>
        <p:txBody>
          <a:bodyPr wrap="none">
            <a:spAutoFit/>
          </a:bodyPr>
          <a:lstStyle/>
          <a:p>
            <a:pPr fontAlgn="auto">
              <a:spcBef>
                <a:spcPts val="0"/>
              </a:spcBef>
              <a:spcAft>
                <a:spcPts val="0"/>
              </a:spcAft>
              <a:defRPr/>
            </a:pPr>
            <a:r>
              <a:rPr lang="en-US" sz="600" dirty="0"/>
              <a:t>294</a:t>
            </a:r>
          </a:p>
        </p:txBody>
      </p:sp>
      <p:sp>
        <p:nvSpPr>
          <p:cNvPr id="73" name="Rectangle 72">
            <a:extLst>
              <a:ext uri="{FF2B5EF4-FFF2-40B4-BE49-F238E27FC236}">
                <a16:creationId xmlns:a16="http://schemas.microsoft.com/office/drawing/2014/main" id="{8511DA3B-71D1-4D69-A4C0-CA510AA18A4E}"/>
              </a:ext>
            </a:extLst>
          </p:cNvPr>
          <p:cNvSpPr/>
          <p:nvPr/>
        </p:nvSpPr>
        <p:spPr>
          <a:xfrm>
            <a:off x="8508113" y="3552579"/>
            <a:ext cx="312906" cy="184666"/>
          </a:xfrm>
          <a:prstGeom prst="rect">
            <a:avLst/>
          </a:prstGeom>
        </p:spPr>
        <p:txBody>
          <a:bodyPr wrap="none">
            <a:spAutoFit/>
          </a:bodyPr>
          <a:lstStyle/>
          <a:p>
            <a:pPr fontAlgn="auto">
              <a:spcBef>
                <a:spcPts val="0"/>
              </a:spcBef>
              <a:spcAft>
                <a:spcPts val="0"/>
              </a:spcAft>
              <a:defRPr/>
            </a:pPr>
            <a:r>
              <a:rPr lang="en-US" sz="600" dirty="0"/>
              <a:t>B30</a:t>
            </a:r>
          </a:p>
        </p:txBody>
      </p:sp>
      <p:sp>
        <p:nvSpPr>
          <p:cNvPr id="74" name="Rectangle 73">
            <a:extLst>
              <a:ext uri="{FF2B5EF4-FFF2-40B4-BE49-F238E27FC236}">
                <a16:creationId xmlns:a16="http://schemas.microsoft.com/office/drawing/2014/main" id="{C7DD8224-BC9C-4106-8407-75EA69C325EB}"/>
              </a:ext>
            </a:extLst>
          </p:cNvPr>
          <p:cNvSpPr/>
          <p:nvPr/>
        </p:nvSpPr>
        <p:spPr>
          <a:xfrm>
            <a:off x="8846348" y="3552579"/>
            <a:ext cx="312906" cy="184666"/>
          </a:xfrm>
          <a:prstGeom prst="rect">
            <a:avLst/>
          </a:prstGeom>
        </p:spPr>
        <p:txBody>
          <a:bodyPr wrap="none">
            <a:spAutoFit/>
          </a:bodyPr>
          <a:lstStyle/>
          <a:p>
            <a:pPr fontAlgn="auto">
              <a:spcBef>
                <a:spcPts val="0"/>
              </a:spcBef>
              <a:spcAft>
                <a:spcPts val="0"/>
              </a:spcAft>
              <a:defRPr/>
            </a:pPr>
            <a:r>
              <a:rPr lang="en-US" sz="600" dirty="0"/>
              <a:t>B31</a:t>
            </a:r>
          </a:p>
        </p:txBody>
      </p:sp>
      <p:grpSp>
        <p:nvGrpSpPr>
          <p:cNvPr id="98" name="Group 97">
            <a:extLst>
              <a:ext uri="{FF2B5EF4-FFF2-40B4-BE49-F238E27FC236}">
                <a16:creationId xmlns:a16="http://schemas.microsoft.com/office/drawing/2014/main" id="{31D48581-987D-4B64-89C6-459F11A29932}"/>
              </a:ext>
            </a:extLst>
          </p:cNvPr>
          <p:cNvGrpSpPr/>
          <p:nvPr/>
        </p:nvGrpSpPr>
        <p:grpSpPr>
          <a:xfrm>
            <a:off x="982512" y="4622696"/>
            <a:ext cx="3876021" cy="692543"/>
            <a:chOff x="530621" y="2367684"/>
            <a:chExt cx="5168028" cy="923390"/>
          </a:xfrm>
        </p:grpSpPr>
        <p:pic>
          <p:nvPicPr>
            <p:cNvPr id="99" name="Picture 98">
              <a:extLst>
                <a:ext uri="{FF2B5EF4-FFF2-40B4-BE49-F238E27FC236}">
                  <a16:creationId xmlns:a16="http://schemas.microsoft.com/office/drawing/2014/main" id="{1CF36468-6F80-41C9-85C9-564F1F8FBBE1}"/>
                </a:ext>
              </a:extLst>
            </p:cNvPr>
            <p:cNvPicPr>
              <a:picLocks noChangeAspect="1"/>
            </p:cNvPicPr>
            <p:nvPr/>
          </p:nvPicPr>
          <p:blipFill>
            <a:blip r:embed="rId2"/>
            <a:stretch>
              <a:fillRect/>
            </a:stretch>
          </p:blipFill>
          <p:spPr>
            <a:xfrm>
              <a:off x="530623" y="2367684"/>
              <a:ext cx="5168026" cy="836167"/>
            </a:xfrm>
            <a:prstGeom prst="rect">
              <a:avLst/>
            </a:prstGeom>
          </p:spPr>
        </p:pic>
        <p:sp>
          <p:nvSpPr>
            <p:cNvPr id="100" name="TextBox 99">
              <a:extLst>
                <a:ext uri="{FF2B5EF4-FFF2-40B4-BE49-F238E27FC236}">
                  <a16:creationId xmlns:a16="http://schemas.microsoft.com/office/drawing/2014/main" id="{1F31ADD2-B6BE-4F83-AE3F-245045DA080E}"/>
                </a:ext>
              </a:extLst>
            </p:cNvPr>
            <p:cNvSpPr txBox="1"/>
            <p:nvPr/>
          </p:nvSpPr>
          <p:spPr>
            <a:xfrm>
              <a:off x="3220090" y="2518996"/>
              <a:ext cx="174357" cy="131160"/>
            </a:xfrm>
            <a:prstGeom prst="rect">
              <a:avLst/>
            </a:prstGeom>
            <a:solidFill>
              <a:schemeClr val="bg1"/>
            </a:solidFill>
          </p:spPr>
          <p:txBody>
            <a:bodyPr wrap="none" lIns="0" tIns="0" rIns="0" bIns="0" rtlCol="0" anchor="t">
              <a:noAutofit/>
            </a:bodyPr>
            <a:lstStyle/>
            <a:p>
              <a:r>
                <a:rPr lang="en-US" sz="525" dirty="0"/>
                <a:t>EHT</a:t>
              </a:r>
            </a:p>
          </p:txBody>
        </p:sp>
        <p:sp>
          <p:nvSpPr>
            <p:cNvPr id="101" name="TextBox 100">
              <a:extLst>
                <a:ext uri="{FF2B5EF4-FFF2-40B4-BE49-F238E27FC236}">
                  <a16:creationId xmlns:a16="http://schemas.microsoft.com/office/drawing/2014/main" id="{73062C65-B505-4B7F-A5A5-3A91385A40F7}"/>
                </a:ext>
              </a:extLst>
            </p:cNvPr>
            <p:cNvSpPr txBox="1"/>
            <p:nvPr/>
          </p:nvSpPr>
          <p:spPr>
            <a:xfrm>
              <a:off x="4133905" y="2527239"/>
              <a:ext cx="174357" cy="131160"/>
            </a:xfrm>
            <a:prstGeom prst="rect">
              <a:avLst/>
            </a:prstGeom>
            <a:solidFill>
              <a:schemeClr val="bg1"/>
            </a:solidFill>
          </p:spPr>
          <p:txBody>
            <a:bodyPr wrap="none" lIns="0" tIns="0" rIns="0" bIns="0" rtlCol="0" anchor="t">
              <a:noAutofit/>
            </a:bodyPr>
            <a:lstStyle/>
            <a:p>
              <a:r>
                <a:rPr lang="en-US" sz="525" dirty="0"/>
                <a:t>EHT</a:t>
              </a:r>
            </a:p>
          </p:txBody>
        </p:sp>
        <p:sp>
          <p:nvSpPr>
            <p:cNvPr id="102" name="TextBox 101">
              <a:extLst>
                <a:ext uri="{FF2B5EF4-FFF2-40B4-BE49-F238E27FC236}">
                  <a16:creationId xmlns:a16="http://schemas.microsoft.com/office/drawing/2014/main" id="{7C49FF1F-BA51-4A7C-AA9F-D4D896A757FB}"/>
                </a:ext>
              </a:extLst>
            </p:cNvPr>
            <p:cNvSpPr txBox="1"/>
            <p:nvPr/>
          </p:nvSpPr>
          <p:spPr>
            <a:xfrm>
              <a:off x="3351636" y="3053628"/>
              <a:ext cx="133239" cy="75863"/>
            </a:xfrm>
            <a:prstGeom prst="rect">
              <a:avLst/>
            </a:prstGeom>
            <a:solidFill>
              <a:schemeClr val="bg1"/>
            </a:solidFill>
          </p:spPr>
          <p:txBody>
            <a:bodyPr wrap="none" lIns="0" tIns="0" rIns="0" bIns="0" rtlCol="0" anchor="t">
              <a:noAutofit/>
            </a:bodyPr>
            <a:lstStyle/>
            <a:p>
              <a:endParaRPr lang="en-US" sz="525" dirty="0"/>
            </a:p>
          </p:txBody>
        </p:sp>
        <p:sp>
          <p:nvSpPr>
            <p:cNvPr id="103" name="TextBox 102">
              <a:extLst>
                <a:ext uri="{FF2B5EF4-FFF2-40B4-BE49-F238E27FC236}">
                  <a16:creationId xmlns:a16="http://schemas.microsoft.com/office/drawing/2014/main" id="{D4FC84D3-0F3A-4F01-ADAF-E3F533FD50BC}"/>
                </a:ext>
              </a:extLst>
            </p:cNvPr>
            <p:cNvSpPr txBox="1"/>
            <p:nvPr/>
          </p:nvSpPr>
          <p:spPr>
            <a:xfrm flipH="1">
              <a:off x="530621" y="3024450"/>
              <a:ext cx="5119043" cy="131159"/>
            </a:xfrm>
            <a:prstGeom prst="rect">
              <a:avLst/>
            </a:prstGeom>
            <a:solidFill>
              <a:schemeClr val="bg1"/>
            </a:solidFill>
          </p:spPr>
          <p:txBody>
            <a:bodyPr wrap="none" lIns="0" tIns="0" rIns="0" bIns="0" rtlCol="0" anchor="t">
              <a:noAutofit/>
            </a:bodyPr>
            <a:lstStyle/>
            <a:p>
              <a:endParaRPr lang="en-US" sz="525" dirty="0"/>
            </a:p>
          </p:txBody>
        </p:sp>
        <p:sp>
          <p:nvSpPr>
            <p:cNvPr id="104" name="TextBox 103">
              <a:extLst>
                <a:ext uri="{FF2B5EF4-FFF2-40B4-BE49-F238E27FC236}">
                  <a16:creationId xmlns:a16="http://schemas.microsoft.com/office/drawing/2014/main" id="{A0A17FFD-EFDD-4257-9BE4-9A151ACEC1F9}"/>
                </a:ext>
              </a:extLst>
            </p:cNvPr>
            <p:cNvSpPr txBox="1"/>
            <p:nvPr/>
          </p:nvSpPr>
          <p:spPr>
            <a:xfrm>
              <a:off x="4865485" y="2630487"/>
              <a:ext cx="174357" cy="99221"/>
            </a:xfrm>
            <a:prstGeom prst="rect">
              <a:avLst/>
            </a:prstGeom>
            <a:solidFill>
              <a:schemeClr val="bg1"/>
            </a:solidFill>
          </p:spPr>
          <p:txBody>
            <a:bodyPr wrap="none" lIns="0" tIns="0" rIns="0" bIns="0" rtlCol="0" anchor="t">
              <a:noAutofit/>
            </a:bodyPr>
            <a:lstStyle/>
            <a:p>
              <a:r>
                <a:rPr lang="en-US" sz="525" dirty="0"/>
                <a:t>EHT</a:t>
              </a:r>
            </a:p>
          </p:txBody>
        </p:sp>
        <p:sp>
          <p:nvSpPr>
            <p:cNvPr id="105" name="Rectangle 104">
              <a:extLst>
                <a:ext uri="{FF2B5EF4-FFF2-40B4-BE49-F238E27FC236}">
                  <a16:creationId xmlns:a16="http://schemas.microsoft.com/office/drawing/2014/main" id="{443CF371-F4F2-488F-916C-4432656A8CA0}"/>
                </a:ext>
              </a:extLst>
            </p:cNvPr>
            <p:cNvSpPr/>
            <p:nvPr/>
          </p:nvSpPr>
          <p:spPr>
            <a:xfrm>
              <a:off x="2526946" y="2998686"/>
              <a:ext cx="2137588" cy="292388"/>
            </a:xfrm>
            <a:prstGeom prst="rect">
              <a:avLst/>
            </a:prstGeom>
          </p:spPr>
          <p:txBody>
            <a:bodyPr wrap="square">
              <a:spAutoFit/>
            </a:bodyPr>
            <a:lstStyle/>
            <a:p>
              <a:r>
                <a:rPr lang="en-US" sz="825" dirty="0">
                  <a:solidFill>
                    <a:srgbClr val="000000"/>
                  </a:solidFill>
                  <a:latin typeface="Arial" panose="020B0604020202020204" pitchFamily="34" charset="0"/>
                </a:rPr>
                <a:t>EHT Capabilities element</a:t>
              </a:r>
              <a:endParaRPr lang="en-US" sz="825" dirty="0"/>
            </a:p>
          </p:txBody>
        </p:sp>
      </p:grpSp>
      <p:grpSp>
        <p:nvGrpSpPr>
          <p:cNvPr id="107" name="Group 106">
            <a:extLst>
              <a:ext uri="{FF2B5EF4-FFF2-40B4-BE49-F238E27FC236}">
                <a16:creationId xmlns:a16="http://schemas.microsoft.com/office/drawing/2014/main" id="{816744AD-169D-48BC-ABDD-589DEC911CA6}"/>
              </a:ext>
            </a:extLst>
          </p:cNvPr>
          <p:cNvGrpSpPr/>
          <p:nvPr/>
        </p:nvGrpSpPr>
        <p:grpSpPr>
          <a:xfrm>
            <a:off x="5776903" y="4613598"/>
            <a:ext cx="2385354" cy="537188"/>
            <a:chOff x="6890570" y="2036007"/>
            <a:chExt cx="3180472" cy="716250"/>
          </a:xfrm>
        </p:grpSpPr>
        <p:pic>
          <p:nvPicPr>
            <p:cNvPr id="108" name="Picture 107">
              <a:extLst>
                <a:ext uri="{FF2B5EF4-FFF2-40B4-BE49-F238E27FC236}">
                  <a16:creationId xmlns:a16="http://schemas.microsoft.com/office/drawing/2014/main" id="{2FDE100F-C28B-4B45-BF03-1346DD1CB6D4}"/>
                </a:ext>
              </a:extLst>
            </p:cNvPr>
            <p:cNvPicPr>
              <a:picLocks noChangeAspect="1"/>
            </p:cNvPicPr>
            <p:nvPr/>
          </p:nvPicPr>
          <p:blipFill>
            <a:blip r:embed="rId3"/>
            <a:stretch>
              <a:fillRect/>
            </a:stretch>
          </p:blipFill>
          <p:spPr>
            <a:xfrm>
              <a:off x="6890570" y="2048724"/>
              <a:ext cx="2526075" cy="703533"/>
            </a:xfrm>
            <a:prstGeom prst="rect">
              <a:avLst/>
            </a:prstGeom>
          </p:spPr>
        </p:pic>
        <p:pic>
          <p:nvPicPr>
            <p:cNvPr id="109" name="Picture 108">
              <a:extLst>
                <a:ext uri="{FF2B5EF4-FFF2-40B4-BE49-F238E27FC236}">
                  <a16:creationId xmlns:a16="http://schemas.microsoft.com/office/drawing/2014/main" id="{8DF085C0-B6DF-4C07-B681-AFD1AFB109F2}"/>
                </a:ext>
              </a:extLst>
            </p:cNvPr>
            <p:cNvPicPr>
              <a:picLocks noChangeAspect="1"/>
            </p:cNvPicPr>
            <p:nvPr/>
          </p:nvPicPr>
          <p:blipFill>
            <a:blip r:embed="rId4"/>
            <a:stretch>
              <a:fillRect/>
            </a:stretch>
          </p:blipFill>
          <p:spPr>
            <a:xfrm>
              <a:off x="9398967" y="2036007"/>
              <a:ext cx="672075" cy="703533"/>
            </a:xfrm>
            <a:prstGeom prst="rect">
              <a:avLst/>
            </a:prstGeom>
          </p:spPr>
        </p:pic>
        <p:sp>
          <p:nvSpPr>
            <p:cNvPr id="110" name="TextBox 109">
              <a:extLst>
                <a:ext uri="{FF2B5EF4-FFF2-40B4-BE49-F238E27FC236}">
                  <a16:creationId xmlns:a16="http://schemas.microsoft.com/office/drawing/2014/main" id="{FAFA0CD7-D20E-4119-BAB4-A1773D3A4CAF}"/>
                </a:ext>
              </a:extLst>
            </p:cNvPr>
            <p:cNvSpPr txBox="1"/>
            <p:nvPr/>
          </p:nvSpPr>
          <p:spPr>
            <a:xfrm>
              <a:off x="8957857" y="2188144"/>
              <a:ext cx="174357" cy="131160"/>
            </a:xfrm>
            <a:prstGeom prst="rect">
              <a:avLst/>
            </a:prstGeom>
            <a:solidFill>
              <a:schemeClr val="bg1"/>
            </a:solidFill>
          </p:spPr>
          <p:txBody>
            <a:bodyPr wrap="none" lIns="0" tIns="0" rIns="0" bIns="0" rtlCol="0" anchor="t">
              <a:noAutofit/>
            </a:bodyPr>
            <a:lstStyle/>
            <a:p>
              <a:r>
                <a:rPr lang="en-US" sz="525" dirty="0"/>
                <a:t>EHT</a:t>
              </a:r>
            </a:p>
          </p:txBody>
        </p:sp>
        <p:sp>
          <p:nvSpPr>
            <p:cNvPr id="111" name="TextBox 110">
              <a:extLst>
                <a:ext uri="{FF2B5EF4-FFF2-40B4-BE49-F238E27FC236}">
                  <a16:creationId xmlns:a16="http://schemas.microsoft.com/office/drawing/2014/main" id="{BDDA86EC-E8E7-40F9-8A5E-95DFD10A887A}"/>
                </a:ext>
              </a:extLst>
            </p:cNvPr>
            <p:cNvSpPr txBox="1"/>
            <p:nvPr/>
          </p:nvSpPr>
          <p:spPr>
            <a:xfrm>
              <a:off x="9508904" y="2263731"/>
              <a:ext cx="430551" cy="126927"/>
            </a:xfrm>
            <a:prstGeom prst="rect">
              <a:avLst/>
            </a:prstGeom>
            <a:solidFill>
              <a:schemeClr val="bg1"/>
            </a:solidFill>
          </p:spPr>
          <p:txBody>
            <a:bodyPr wrap="none" lIns="0" tIns="0" rIns="0" bIns="0" rtlCol="0" anchor="t">
              <a:noAutofit/>
            </a:bodyPr>
            <a:lstStyle/>
            <a:p>
              <a:r>
                <a:rPr lang="en-US" sz="525" dirty="0"/>
                <a:t>EHT-MCS</a:t>
              </a:r>
            </a:p>
          </p:txBody>
        </p:sp>
      </p:grpSp>
      <p:sp>
        <p:nvSpPr>
          <p:cNvPr id="112" name="Rectangle 111">
            <a:extLst>
              <a:ext uri="{FF2B5EF4-FFF2-40B4-BE49-F238E27FC236}">
                <a16:creationId xmlns:a16="http://schemas.microsoft.com/office/drawing/2014/main" id="{CB69334E-EBAF-44B1-9114-DDF8F40F1E62}"/>
              </a:ext>
            </a:extLst>
          </p:cNvPr>
          <p:cNvSpPr/>
          <p:nvPr/>
        </p:nvSpPr>
        <p:spPr>
          <a:xfrm>
            <a:off x="6459067" y="5175918"/>
            <a:ext cx="1455999" cy="219291"/>
          </a:xfrm>
          <a:prstGeom prst="rect">
            <a:avLst/>
          </a:prstGeom>
        </p:spPr>
        <p:txBody>
          <a:bodyPr wrap="square">
            <a:spAutoFit/>
          </a:bodyPr>
          <a:lstStyle/>
          <a:p>
            <a:r>
              <a:rPr lang="en-US" sz="825" dirty="0">
                <a:solidFill>
                  <a:srgbClr val="000000"/>
                </a:solidFill>
                <a:latin typeface="Arial" panose="020B0604020202020204" pitchFamily="34" charset="0"/>
              </a:rPr>
              <a:t>EHT Operating element</a:t>
            </a:r>
            <a:endParaRPr lang="en-US" sz="825" dirty="0"/>
          </a:p>
        </p:txBody>
      </p:sp>
      <p:grpSp>
        <p:nvGrpSpPr>
          <p:cNvPr id="3" name="Group 2">
            <a:extLst>
              <a:ext uri="{FF2B5EF4-FFF2-40B4-BE49-F238E27FC236}">
                <a16:creationId xmlns:a16="http://schemas.microsoft.com/office/drawing/2014/main" id="{FD981C7D-43FF-40A6-B8A5-15B33A2562AA}"/>
              </a:ext>
            </a:extLst>
          </p:cNvPr>
          <p:cNvGrpSpPr/>
          <p:nvPr/>
        </p:nvGrpSpPr>
        <p:grpSpPr>
          <a:xfrm>
            <a:off x="1681434" y="5481991"/>
            <a:ext cx="6143544" cy="916374"/>
            <a:chOff x="683033" y="5546931"/>
            <a:chExt cx="6143544" cy="916374"/>
          </a:xfrm>
        </p:grpSpPr>
        <p:pic>
          <p:nvPicPr>
            <p:cNvPr id="76" name="Picture 75">
              <a:extLst>
                <a:ext uri="{FF2B5EF4-FFF2-40B4-BE49-F238E27FC236}">
                  <a16:creationId xmlns:a16="http://schemas.microsoft.com/office/drawing/2014/main" id="{74B5810F-D7F4-491C-81AA-2D2E3DABC29B}"/>
                </a:ext>
              </a:extLst>
            </p:cNvPr>
            <p:cNvPicPr>
              <a:picLocks noChangeAspect="1"/>
            </p:cNvPicPr>
            <p:nvPr/>
          </p:nvPicPr>
          <p:blipFill>
            <a:blip r:embed="rId5"/>
            <a:stretch>
              <a:fillRect/>
            </a:stretch>
          </p:blipFill>
          <p:spPr>
            <a:xfrm>
              <a:off x="683033" y="5638800"/>
              <a:ext cx="4658176" cy="566024"/>
            </a:xfrm>
            <a:prstGeom prst="rect">
              <a:avLst/>
            </a:prstGeom>
          </p:spPr>
        </p:pic>
        <p:sp>
          <p:nvSpPr>
            <p:cNvPr id="77" name="TextBox 76">
              <a:extLst>
                <a:ext uri="{FF2B5EF4-FFF2-40B4-BE49-F238E27FC236}">
                  <a16:creationId xmlns:a16="http://schemas.microsoft.com/office/drawing/2014/main" id="{5C2A3FF7-0AF7-4D84-8441-128A1316022B}"/>
                </a:ext>
              </a:extLst>
            </p:cNvPr>
            <p:cNvSpPr txBox="1"/>
            <p:nvPr/>
          </p:nvSpPr>
          <p:spPr>
            <a:xfrm>
              <a:off x="1333921" y="6082930"/>
              <a:ext cx="130768" cy="98370"/>
            </a:xfrm>
            <a:prstGeom prst="rect">
              <a:avLst/>
            </a:prstGeom>
            <a:solidFill>
              <a:schemeClr val="bg1"/>
            </a:solidFill>
          </p:spPr>
          <p:txBody>
            <a:bodyPr wrap="none" lIns="0" tIns="0" rIns="0" bIns="0" rtlCol="0" anchor="t">
              <a:noAutofit/>
            </a:bodyPr>
            <a:lstStyle/>
            <a:p>
              <a:r>
                <a:rPr lang="en-US" sz="675" dirty="0"/>
                <a:t>4</a:t>
              </a:r>
            </a:p>
          </p:txBody>
        </p:sp>
        <p:sp>
          <p:nvSpPr>
            <p:cNvPr id="78" name="TextBox 77">
              <a:extLst>
                <a:ext uri="{FF2B5EF4-FFF2-40B4-BE49-F238E27FC236}">
                  <a16:creationId xmlns:a16="http://schemas.microsoft.com/office/drawing/2014/main" id="{11C2C150-7D66-4BB3-A468-FCE1C24778F1}"/>
                </a:ext>
              </a:extLst>
            </p:cNvPr>
            <p:cNvSpPr txBox="1"/>
            <p:nvPr/>
          </p:nvSpPr>
          <p:spPr>
            <a:xfrm>
              <a:off x="2059510" y="6072409"/>
              <a:ext cx="130768" cy="98370"/>
            </a:xfrm>
            <a:prstGeom prst="rect">
              <a:avLst/>
            </a:prstGeom>
            <a:solidFill>
              <a:schemeClr val="bg1"/>
            </a:solidFill>
          </p:spPr>
          <p:txBody>
            <a:bodyPr wrap="none" lIns="0" tIns="0" rIns="0" bIns="0" rtlCol="0" anchor="t">
              <a:noAutofit/>
            </a:bodyPr>
            <a:lstStyle/>
            <a:p>
              <a:r>
                <a:rPr lang="en-US" sz="675" dirty="0"/>
                <a:t>4</a:t>
              </a:r>
            </a:p>
          </p:txBody>
        </p:sp>
        <p:sp>
          <p:nvSpPr>
            <p:cNvPr id="79" name="TextBox 78">
              <a:extLst>
                <a:ext uri="{FF2B5EF4-FFF2-40B4-BE49-F238E27FC236}">
                  <a16:creationId xmlns:a16="http://schemas.microsoft.com/office/drawing/2014/main" id="{AEA9B398-2084-4944-BF1E-183728FB60BE}"/>
                </a:ext>
              </a:extLst>
            </p:cNvPr>
            <p:cNvSpPr txBox="1"/>
            <p:nvPr/>
          </p:nvSpPr>
          <p:spPr>
            <a:xfrm>
              <a:off x="2881353" y="6079123"/>
              <a:ext cx="130768" cy="98370"/>
            </a:xfrm>
            <a:prstGeom prst="rect">
              <a:avLst/>
            </a:prstGeom>
            <a:solidFill>
              <a:schemeClr val="bg1"/>
            </a:solidFill>
          </p:spPr>
          <p:txBody>
            <a:bodyPr wrap="none" lIns="0" tIns="0" rIns="0" bIns="0" rtlCol="0" anchor="t">
              <a:noAutofit/>
            </a:bodyPr>
            <a:lstStyle/>
            <a:p>
              <a:r>
                <a:rPr lang="en-US" sz="675" dirty="0"/>
                <a:t>4</a:t>
              </a:r>
            </a:p>
          </p:txBody>
        </p:sp>
        <p:sp>
          <p:nvSpPr>
            <p:cNvPr id="80" name="TextBox 79">
              <a:extLst>
                <a:ext uri="{FF2B5EF4-FFF2-40B4-BE49-F238E27FC236}">
                  <a16:creationId xmlns:a16="http://schemas.microsoft.com/office/drawing/2014/main" id="{7C438A12-205E-4165-AC33-6AD45528134E}"/>
                </a:ext>
              </a:extLst>
            </p:cNvPr>
            <p:cNvSpPr txBox="1"/>
            <p:nvPr/>
          </p:nvSpPr>
          <p:spPr>
            <a:xfrm>
              <a:off x="3596382" y="6082690"/>
              <a:ext cx="130768" cy="98370"/>
            </a:xfrm>
            <a:prstGeom prst="rect">
              <a:avLst/>
            </a:prstGeom>
            <a:solidFill>
              <a:schemeClr val="bg1"/>
            </a:solidFill>
          </p:spPr>
          <p:txBody>
            <a:bodyPr wrap="none" lIns="0" tIns="0" rIns="0" bIns="0" rtlCol="0" anchor="t">
              <a:noAutofit/>
            </a:bodyPr>
            <a:lstStyle/>
            <a:p>
              <a:r>
                <a:rPr lang="en-US" sz="675" dirty="0"/>
                <a:t>4</a:t>
              </a:r>
            </a:p>
          </p:txBody>
        </p:sp>
        <p:sp>
          <p:nvSpPr>
            <p:cNvPr id="81" name="TextBox 80">
              <a:extLst>
                <a:ext uri="{FF2B5EF4-FFF2-40B4-BE49-F238E27FC236}">
                  <a16:creationId xmlns:a16="http://schemas.microsoft.com/office/drawing/2014/main" id="{11884490-BB06-4795-B692-5D2C2D75239A}"/>
                </a:ext>
              </a:extLst>
            </p:cNvPr>
            <p:cNvSpPr txBox="1"/>
            <p:nvPr/>
          </p:nvSpPr>
          <p:spPr>
            <a:xfrm>
              <a:off x="4298017" y="6079123"/>
              <a:ext cx="130768" cy="98370"/>
            </a:xfrm>
            <a:prstGeom prst="rect">
              <a:avLst/>
            </a:prstGeom>
            <a:solidFill>
              <a:schemeClr val="bg1"/>
            </a:solidFill>
          </p:spPr>
          <p:txBody>
            <a:bodyPr wrap="none" lIns="0" tIns="0" rIns="0" bIns="0" rtlCol="0" anchor="t">
              <a:noAutofit/>
            </a:bodyPr>
            <a:lstStyle/>
            <a:p>
              <a:r>
                <a:rPr lang="en-US" sz="675" dirty="0"/>
                <a:t>4</a:t>
              </a:r>
            </a:p>
          </p:txBody>
        </p:sp>
        <p:sp>
          <p:nvSpPr>
            <p:cNvPr id="82" name="TextBox 81">
              <a:extLst>
                <a:ext uri="{FF2B5EF4-FFF2-40B4-BE49-F238E27FC236}">
                  <a16:creationId xmlns:a16="http://schemas.microsoft.com/office/drawing/2014/main" id="{45413E5D-9338-4C99-9A61-5451494FB15B}"/>
                </a:ext>
              </a:extLst>
            </p:cNvPr>
            <p:cNvSpPr txBox="1"/>
            <p:nvPr/>
          </p:nvSpPr>
          <p:spPr>
            <a:xfrm>
              <a:off x="5027794" y="6079123"/>
              <a:ext cx="130768" cy="98370"/>
            </a:xfrm>
            <a:prstGeom prst="rect">
              <a:avLst/>
            </a:prstGeom>
            <a:solidFill>
              <a:schemeClr val="bg1"/>
            </a:solidFill>
          </p:spPr>
          <p:txBody>
            <a:bodyPr wrap="none" lIns="0" tIns="0" rIns="0" bIns="0" rtlCol="0" anchor="t">
              <a:noAutofit/>
            </a:bodyPr>
            <a:lstStyle/>
            <a:p>
              <a:r>
                <a:rPr lang="en-US" sz="675" dirty="0"/>
                <a:t>4</a:t>
              </a:r>
            </a:p>
          </p:txBody>
        </p:sp>
        <p:sp>
          <p:nvSpPr>
            <p:cNvPr id="88" name="TextBox 87">
              <a:extLst>
                <a:ext uri="{FF2B5EF4-FFF2-40B4-BE49-F238E27FC236}">
                  <a16:creationId xmlns:a16="http://schemas.microsoft.com/office/drawing/2014/main" id="{D760A572-BD45-4B49-B296-BBAA324A8AFC}"/>
                </a:ext>
              </a:extLst>
            </p:cNvPr>
            <p:cNvSpPr txBox="1"/>
            <p:nvPr/>
          </p:nvSpPr>
          <p:spPr>
            <a:xfrm>
              <a:off x="2572852" y="5736390"/>
              <a:ext cx="547635" cy="102959"/>
            </a:xfrm>
            <a:prstGeom prst="rect">
              <a:avLst/>
            </a:prstGeom>
            <a:solidFill>
              <a:schemeClr val="bg1"/>
            </a:solidFill>
          </p:spPr>
          <p:txBody>
            <a:bodyPr wrap="none" lIns="0" tIns="0" rIns="0" bIns="0" rtlCol="0" anchor="t">
              <a:noAutofit/>
            </a:bodyPr>
            <a:lstStyle/>
            <a:p>
              <a:r>
                <a:rPr lang="en-US" sz="600" dirty="0"/>
                <a:t>Rx EHT-MCS</a:t>
              </a:r>
            </a:p>
          </p:txBody>
        </p:sp>
        <p:sp>
          <p:nvSpPr>
            <p:cNvPr id="89" name="TextBox 88">
              <a:extLst>
                <a:ext uri="{FF2B5EF4-FFF2-40B4-BE49-F238E27FC236}">
                  <a16:creationId xmlns:a16="http://schemas.microsoft.com/office/drawing/2014/main" id="{2738CA35-7361-44C0-BD1D-B2DF69E076E0}"/>
                </a:ext>
              </a:extLst>
            </p:cNvPr>
            <p:cNvSpPr txBox="1"/>
            <p:nvPr/>
          </p:nvSpPr>
          <p:spPr>
            <a:xfrm>
              <a:off x="1125487" y="5744584"/>
              <a:ext cx="547635" cy="102959"/>
            </a:xfrm>
            <a:prstGeom prst="rect">
              <a:avLst/>
            </a:prstGeom>
            <a:solidFill>
              <a:schemeClr val="bg1"/>
            </a:solidFill>
          </p:spPr>
          <p:txBody>
            <a:bodyPr wrap="none" lIns="0" tIns="0" rIns="0" bIns="0" rtlCol="0" anchor="t">
              <a:noAutofit/>
            </a:bodyPr>
            <a:lstStyle/>
            <a:p>
              <a:r>
                <a:rPr lang="en-US" sz="600" dirty="0"/>
                <a:t>Rx EHT-MCS</a:t>
              </a:r>
            </a:p>
          </p:txBody>
        </p:sp>
        <p:sp>
          <p:nvSpPr>
            <p:cNvPr id="90" name="TextBox 89">
              <a:extLst>
                <a:ext uri="{FF2B5EF4-FFF2-40B4-BE49-F238E27FC236}">
                  <a16:creationId xmlns:a16="http://schemas.microsoft.com/office/drawing/2014/main" id="{C50351A2-74C4-42E2-A0D8-6E31429ABE77}"/>
                </a:ext>
              </a:extLst>
            </p:cNvPr>
            <p:cNvSpPr txBox="1"/>
            <p:nvPr/>
          </p:nvSpPr>
          <p:spPr>
            <a:xfrm>
              <a:off x="4000005" y="5689109"/>
              <a:ext cx="547635" cy="102959"/>
            </a:xfrm>
            <a:prstGeom prst="rect">
              <a:avLst/>
            </a:prstGeom>
            <a:solidFill>
              <a:schemeClr val="bg1"/>
            </a:solidFill>
          </p:spPr>
          <p:txBody>
            <a:bodyPr wrap="none" lIns="0" tIns="0" rIns="0" bIns="0" rtlCol="0" anchor="t">
              <a:noAutofit/>
            </a:bodyPr>
            <a:lstStyle/>
            <a:p>
              <a:r>
                <a:rPr lang="en-US" sz="600" dirty="0"/>
                <a:t>Rx EHT-MCS</a:t>
              </a:r>
            </a:p>
          </p:txBody>
        </p:sp>
        <p:sp>
          <p:nvSpPr>
            <p:cNvPr id="93" name="TextBox 92">
              <a:extLst>
                <a:ext uri="{FF2B5EF4-FFF2-40B4-BE49-F238E27FC236}">
                  <a16:creationId xmlns:a16="http://schemas.microsoft.com/office/drawing/2014/main" id="{6B6098E6-546C-4E5C-8187-050361A52BCF}"/>
                </a:ext>
              </a:extLst>
            </p:cNvPr>
            <p:cNvSpPr txBox="1"/>
            <p:nvPr/>
          </p:nvSpPr>
          <p:spPr>
            <a:xfrm>
              <a:off x="3286153" y="5741917"/>
              <a:ext cx="547635" cy="102959"/>
            </a:xfrm>
            <a:prstGeom prst="rect">
              <a:avLst/>
            </a:prstGeom>
            <a:solidFill>
              <a:schemeClr val="bg1"/>
            </a:solidFill>
          </p:spPr>
          <p:txBody>
            <a:bodyPr wrap="none" lIns="0" tIns="0" rIns="0" bIns="0" rtlCol="0" anchor="t">
              <a:noAutofit/>
            </a:bodyPr>
            <a:lstStyle/>
            <a:p>
              <a:r>
                <a:rPr lang="en-US" sz="600" dirty="0"/>
                <a:t>Tx EHT-MCS</a:t>
              </a:r>
            </a:p>
          </p:txBody>
        </p:sp>
        <p:sp>
          <p:nvSpPr>
            <p:cNvPr id="94" name="TextBox 93">
              <a:extLst>
                <a:ext uri="{FF2B5EF4-FFF2-40B4-BE49-F238E27FC236}">
                  <a16:creationId xmlns:a16="http://schemas.microsoft.com/office/drawing/2014/main" id="{D773E8A1-942C-4DF4-B7F0-C47FECDE9DDD}"/>
                </a:ext>
              </a:extLst>
            </p:cNvPr>
            <p:cNvSpPr txBox="1"/>
            <p:nvPr/>
          </p:nvSpPr>
          <p:spPr>
            <a:xfrm>
              <a:off x="1885087" y="5729917"/>
              <a:ext cx="547635" cy="102959"/>
            </a:xfrm>
            <a:prstGeom prst="rect">
              <a:avLst/>
            </a:prstGeom>
            <a:solidFill>
              <a:schemeClr val="bg1"/>
            </a:solidFill>
          </p:spPr>
          <p:txBody>
            <a:bodyPr wrap="none" lIns="0" tIns="0" rIns="0" bIns="0" rtlCol="0" anchor="t">
              <a:noAutofit/>
            </a:bodyPr>
            <a:lstStyle/>
            <a:p>
              <a:r>
                <a:rPr lang="en-US" sz="600" dirty="0"/>
                <a:t>Tx EHT-MCS</a:t>
              </a:r>
            </a:p>
          </p:txBody>
        </p:sp>
        <p:sp>
          <p:nvSpPr>
            <p:cNvPr id="97" name="TextBox 96">
              <a:extLst>
                <a:ext uri="{FF2B5EF4-FFF2-40B4-BE49-F238E27FC236}">
                  <a16:creationId xmlns:a16="http://schemas.microsoft.com/office/drawing/2014/main" id="{25E18EF5-3964-43AD-8A1F-017F8552AFD9}"/>
                </a:ext>
              </a:extLst>
            </p:cNvPr>
            <p:cNvSpPr txBox="1"/>
            <p:nvPr/>
          </p:nvSpPr>
          <p:spPr>
            <a:xfrm>
              <a:off x="4713856" y="5708923"/>
              <a:ext cx="547635" cy="102959"/>
            </a:xfrm>
            <a:prstGeom prst="rect">
              <a:avLst/>
            </a:prstGeom>
            <a:solidFill>
              <a:schemeClr val="bg1"/>
            </a:solidFill>
          </p:spPr>
          <p:txBody>
            <a:bodyPr wrap="none" lIns="0" tIns="0" rIns="0" bIns="0" rtlCol="0" anchor="t">
              <a:noAutofit/>
            </a:bodyPr>
            <a:lstStyle/>
            <a:p>
              <a:r>
                <a:rPr lang="en-US" sz="600" dirty="0"/>
                <a:t>Tx EHT-MCS</a:t>
              </a:r>
            </a:p>
          </p:txBody>
        </p:sp>
        <p:sp>
          <p:nvSpPr>
            <p:cNvPr id="106" name="Rectangle 105">
              <a:extLst>
                <a:ext uri="{FF2B5EF4-FFF2-40B4-BE49-F238E27FC236}">
                  <a16:creationId xmlns:a16="http://schemas.microsoft.com/office/drawing/2014/main" id="{D03614A4-CA83-4462-AAA3-5A03A528237B}"/>
                </a:ext>
              </a:extLst>
            </p:cNvPr>
            <p:cNvSpPr/>
            <p:nvPr/>
          </p:nvSpPr>
          <p:spPr>
            <a:xfrm>
              <a:off x="2483371" y="6244014"/>
              <a:ext cx="2153197" cy="219291"/>
            </a:xfrm>
            <a:prstGeom prst="rect">
              <a:avLst/>
            </a:prstGeom>
          </p:spPr>
          <p:txBody>
            <a:bodyPr wrap="square">
              <a:spAutoFit/>
            </a:bodyPr>
            <a:lstStyle/>
            <a:p>
              <a:r>
                <a:rPr lang="en-US" sz="825" dirty="0">
                  <a:solidFill>
                    <a:srgbClr val="000000"/>
                  </a:solidFill>
                  <a:latin typeface="Arial" panose="020B0604020202020204" pitchFamily="34" charset="0"/>
                </a:rPr>
                <a:t>Supported EHT-MCS And NSS Set</a:t>
              </a:r>
              <a:endParaRPr lang="en-US" sz="825" dirty="0"/>
            </a:p>
          </p:txBody>
        </p:sp>
        <p:sp>
          <p:nvSpPr>
            <p:cNvPr id="141" name="TextBox 140">
              <a:extLst>
                <a:ext uri="{FF2B5EF4-FFF2-40B4-BE49-F238E27FC236}">
                  <a16:creationId xmlns:a16="http://schemas.microsoft.com/office/drawing/2014/main" id="{3E8EF89D-A6D5-4D63-AD59-B84CC9DEDEB0}"/>
                </a:ext>
              </a:extLst>
            </p:cNvPr>
            <p:cNvSpPr txBox="1"/>
            <p:nvPr/>
          </p:nvSpPr>
          <p:spPr>
            <a:xfrm>
              <a:off x="3973484" y="5687751"/>
              <a:ext cx="547635" cy="102959"/>
            </a:xfrm>
            <a:prstGeom prst="rect">
              <a:avLst/>
            </a:prstGeom>
            <a:solidFill>
              <a:schemeClr val="bg1"/>
            </a:solidFill>
          </p:spPr>
          <p:txBody>
            <a:bodyPr wrap="none" lIns="0" tIns="0" rIns="0" bIns="0" rtlCol="0" anchor="t">
              <a:noAutofit/>
            </a:bodyPr>
            <a:lstStyle/>
            <a:p>
              <a:r>
                <a:rPr lang="en-US" sz="600" dirty="0"/>
                <a:t>Rx EHT-MCS</a:t>
              </a:r>
            </a:p>
          </p:txBody>
        </p:sp>
        <p:sp>
          <p:nvSpPr>
            <p:cNvPr id="142" name="Rectangle 141">
              <a:extLst>
                <a:ext uri="{FF2B5EF4-FFF2-40B4-BE49-F238E27FC236}">
                  <a16:creationId xmlns:a16="http://schemas.microsoft.com/office/drawing/2014/main" id="{EB05C5B6-2976-4308-830A-46323DD1CBB8}"/>
                </a:ext>
              </a:extLst>
            </p:cNvPr>
            <p:cNvSpPr/>
            <p:nvPr/>
          </p:nvSpPr>
          <p:spPr>
            <a:xfrm>
              <a:off x="3954272" y="5668364"/>
              <a:ext cx="544927" cy="326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3" name="Rectangle 142">
              <a:extLst>
                <a:ext uri="{FF2B5EF4-FFF2-40B4-BE49-F238E27FC236}">
                  <a16:creationId xmlns:a16="http://schemas.microsoft.com/office/drawing/2014/main" id="{0265DD9F-68D1-40C8-A36C-FCC039234612}"/>
                </a:ext>
              </a:extLst>
            </p:cNvPr>
            <p:cNvSpPr/>
            <p:nvPr/>
          </p:nvSpPr>
          <p:spPr>
            <a:xfrm>
              <a:off x="4666127" y="5668364"/>
              <a:ext cx="544927" cy="326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4" name="TextBox 143">
              <a:extLst>
                <a:ext uri="{FF2B5EF4-FFF2-40B4-BE49-F238E27FC236}">
                  <a16:creationId xmlns:a16="http://schemas.microsoft.com/office/drawing/2014/main" id="{9B9EBA5F-1346-4483-B313-6644F7F64208}"/>
                </a:ext>
              </a:extLst>
            </p:cNvPr>
            <p:cNvSpPr txBox="1"/>
            <p:nvPr/>
          </p:nvSpPr>
          <p:spPr>
            <a:xfrm>
              <a:off x="4271496" y="6077765"/>
              <a:ext cx="130768" cy="98370"/>
            </a:xfrm>
            <a:prstGeom prst="rect">
              <a:avLst/>
            </a:prstGeom>
            <a:solidFill>
              <a:schemeClr val="bg1"/>
            </a:solidFill>
          </p:spPr>
          <p:txBody>
            <a:bodyPr wrap="none" lIns="0" tIns="0" rIns="0" bIns="0" rtlCol="0" anchor="t">
              <a:noAutofit/>
            </a:bodyPr>
            <a:lstStyle/>
            <a:p>
              <a:r>
                <a:rPr lang="en-US" sz="675" dirty="0"/>
                <a:t>3</a:t>
              </a:r>
            </a:p>
          </p:txBody>
        </p:sp>
        <p:sp>
          <p:nvSpPr>
            <p:cNvPr id="145" name="TextBox 144">
              <a:extLst>
                <a:ext uri="{FF2B5EF4-FFF2-40B4-BE49-F238E27FC236}">
                  <a16:creationId xmlns:a16="http://schemas.microsoft.com/office/drawing/2014/main" id="{55046019-69B6-4A20-8AA2-CC2084FC3A62}"/>
                </a:ext>
              </a:extLst>
            </p:cNvPr>
            <p:cNvSpPr txBox="1"/>
            <p:nvPr/>
          </p:nvSpPr>
          <p:spPr>
            <a:xfrm>
              <a:off x="5001273" y="6077765"/>
              <a:ext cx="130768" cy="98370"/>
            </a:xfrm>
            <a:prstGeom prst="rect">
              <a:avLst/>
            </a:prstGeom>
            <a:solidFill>
              <a:schemeClr val="bg1"/>
            </a:solidFill>
          </p:spPr>
          <p:txBody>
            <a:bodyPr wrap="none" lIns="0" tIns="0" rIns="0" bIns="0" rtlCol="0" anchor="t">
              <a:noAutofit/>
            </a:bodyPr>
            <a:lstStyle/>
            <a:p>
              <a:r>
                <a:rPr lang="en-US" sz="675" dirty="0"/>
                <a:t>3</a:t>
              </a:r>
            </a:p>
          </p:txBody>
        </p:sp>
        <p:pic>
          <p:nvPicPr>
            <p:cNvPr id="146" name="Picture 145">
              <a:extLst>
                <a:ext uri="{FF2B5EF4-FFF2-40B4-BE49-F238E27FC236}">
                  <a16:creationId xmlns:a16="http://schemas.microsoft.com/office/drawing/2014/main" id="{345F1CCA-1E11-40B1-BEDF-8532C8BA591B}"/>
                </a:ext>
              </a:extLst>
            </p:cNvPr>
            <p:cNvPicPr>
              <a:picLocks noChangeAspect="1"/>
            </p:cNvPicPr>
            <p:nvPr/>
          </p:nvPicPr>
          <p:blipFill>
            <a:blip r:embed="rId6"/>
            <a:stretch>
              <a:fillRect/>
            </a:stretch>
          </p:blipFill>
          <p:spPr>
            <a:xfrm>
              <a:off x="3877144" y="5652190"/>
              <a:ext cx="2867906" cy="538693"/>
            </a:xfrm>
            <a:prstGeom prst="rect">
              <a:avLst/>
            </a:prstGeom>
          </p:spPr>
        </p:pic>
        <p:sp>
          <p:nvSpPr>
            <p:cNvPr id="147" name="TextBox 146">
              <a:extLst>
                <a:ext uri="{FF2B5EF4-FFF2-40B4-BE49-F238E27FC236}">
                  <a16:creationId xmlns:a16="http://schemas.microsoft.com/office/drawing/2014/main" id="{F3139FE3-21CE-478C-9D34-24D02E5E25FB}"/>
                </a:ext>
              </a:extLst>
            </p:cNvPr>
            <p:cNvSpPr txBox="1"/>
            <p:nvPr/>
          </p:nvSpPr>
          <p:spPr>
            <a:xfrm>
              <a:off x="4295222" y="6090698"/>
              <a:ext cx="130768" cy="98370"/>
            </a:xfrm>
            <a:prstGeom prst="rect">
              <a:avLst/>
            </a:prstGeom>
            <a:solidFill>
              <a:schemeClr val="bg1"/>
            </a:solidFill>
          </p:spPr>
          <p:txBody>
            <a:bodyPr wrap="none" lIns="0" tIns="0" rIns="0" bIns="0" rtlCol="0" anchor="t">
              <a:noAutofit/>
            </a:bodyPr>
            <a:lstStyle/>
            <a:p>
              <a:r>
                <a:rPr lang="en-US" sz="675" dirty="0"/>
                <a:t>4</a:t>
              </a:r>
            </a:p>
          </p:txBody>
        </p:sp>
        <p:sp>
          <p:nvSpPr>
            <p:cNvPr id="148" name="TextBox 147">
              <a:extLst>
                <a:ext uri="{FF2B5EF4-FFF2-40B4-BE49-F238E27FC236}">
                  <a16:creationId xmlns:a16="http://schemas.microsoft.com/office/drawing/2014/main" id="{0D18A158-448A-488B-89A9-CFEC8642367B}"/>
                </a:ext>
              </a:extLst>
            </p:cNvPr>
            <p:cNvSpPr txBox="1"/>
            <p:nvPr/>
          </p:nvSpPr>
          <p:spPr>
            <a:xfrm>
              <a:off x="5010251" y="6094265"/>
              <a:ext cx="130768" cy="98370"/>
            </a:xfrm>
            <a:prstGeom prst="rect">
              <a:avLst/>
            </a:prstGeom>
            <a:solidFill>
              <a:schemeClr val="bg1"/>
            </a:solidFill>
          </p:spPr>
          <p:txBody>
            <a:bodyPr wrap="none" lIns="0" tIns="0" rIns="0" bIns="0" rtlCol="0" anchor="t">
              <a:noAutofit/>
            </a:bodyPr>
            <a:lstStyle/>
            <a:p>
              <a:r>
                <a:rPr lang="en-US" sz="675" dirty="0"/>
                <a:t>4</a:t>
              </a:r>
            </a:p>
          </p:txBody>
        </p:sp>
        <p:sp>
          <p:nvSpPr>
            <p:cNvPr id="149" name="TextBox 148">
              <a:extLst>
                <a:ext uri="{FF2B5EF4-FFF2-40B4-BE49-F238E27FC236}">
                  <a16:creationId xmlns:a16="http://schemas.microsoft.com/office/drawing/2014/main" id="{A5B9E726-F263-4FD5-BFBD-3E1755489DB3}"/>
                </a:ext>
              </a:extLst>
            </p:cNvPr>
            <p:cNvSpPr txBox="1"/>
            <p:nvPr/>
          </p:nvSpPr>
          <p:spPr>
            <a:xfrm>
              <a:off x="5711886" y="6090698"/>
              <a:ext cx="130768" cy="98370"/>
            </a:xfrm>
            <a:prstGeom prst="rect">
              <a:avLst/>
            </a:prstGeom>
            <a:solidFill>
              <a:schemeClr val="bg1"/>
            </a:solidFill>
          </p:spPr>
          <p:txBody>
            <a:bodyPr wrap="none" lIns="0" tIns="0" rIns="0" bIns="0" rtlCol="0" anchor="t">
              <a:noAutofit/>
            </a:bodyPr>
            <a:lstStyle/>
            <a:p>
              <a:r>
                <a:rPr lang="en-US" sz="675" dirty="0"/>
                <a:t>4</a:t>
              </a:r>
            </a:p>
          </p:txBody>
        </p:sp>
        <p:sp>
          <p:nvSpPr>
            <p:cNvPr id="150" name="TextBox 149">
              <a:extLst>
                <a:ext uri="{FF2B5EF4-FFF2-40B4-BE49-F238E27FC236}">
                  <a16:creationId xmlns:a16="http://schemas.microsoft.com/office/drawing/2014/main" id="{66DC1F3F-5BF0-4022-9F17-21890E7F7E7E}"/>
                </a:ext>
              </a:extLst>
            </p:cNvPr>
            <p:cNvSpPr txBox="1"/>
            <p:nvPr/>
          </p:nvSpPr>
          <p:spPr>
            <a:xfrm>
              <a:off x="6441663" y="6083324"/>
              <a:ext cx="130768" cy="98370"/>
            </a:xfrm>
            <a:prstGeom prst="rect">
              <a:avLst/>
            </a:prstGeom>
            <a:solidFill>
              <a:schemeClr val="bg1"/>
            </a:solidFill>
          </p:spPr>
          <p:txBody>
            <a:bodyPr wrap="none" lIns="0" tIns="0" rIns="0" bIns="0" rtlCol="0" anchor="t">
              <a:noAutofit/>
            </a:bodyPr>
            <a:lstStyle/>
            <a:p>
              <a:r>
                <a:rPr lang="en-US" sz="675" dirty="0"/>
                <a:t>4</a:t>
              </a:r>
            </a:p>
          </p:txBody>
        </p:sp>
        <p:sp>
          <p:nvSpPr>
            <p:cNvPr id="151" name="TextBox 150">
              <a:extLst>
                <a:ext uri="{FF2B5EF4-FFF2-40B4-BE49-F238E27FC236}">
                  <a16:creationId xmlns:a16="http://schemas.microsoft.com/office/drawing/2014/main" id="{EE8D0DDF-13A0-48C4-AE10-2ED5C02912CD}"/>
                </a:ext>
              </a:extLst>
            </p:cNvPr>
            <p:cNvSpPr txBox="1"/>
            <p:nvPr/>
          </p:nvSpPr>
          <p:spPr>
            <a:xfrm>
              <a:off x="3992575" y="5740559"/>
              <a:ext cx="547635" cy="102959"/>
            </a:xfrm>
            <a:prstGeom prst="rect">
              <a:avLst/>
            </a:prstGeom>
            <a:solidFill>
              <a:schemeClr val="bg1"/>
            </a:solidFill>
          </p:spPr>
          <p:txBody>
            <a:bodyPr wrap="none" lIns="0" tIns="0" rIns="0" bIns="0" rtlCol="0" anchor="t">
              <a:noAutofit/>
            </a:bodyPr>
            <a:lstStyle/>
            <a:p>
              <a:r>
                <a:rPr lang="en-US" sz="600" dirty="0"/>
                <a:t>Rx EHT-MCS</a:t>
              </a:r>
            </a:p>
          </p:txBody>
        </p:sp>
        <p:sp>
          <p:nvSpPr>
            <p:cNvPr id="152" name="TextBox 151">
              <a:extLst>
                <a:ext uri="{FF2B5EF4-FFF2-40B4-BE49-F238E27FC236}">
                  <a16:creationId xmlns:a16="http://schemas.microsoft.com/office/drawing/2014/main" id="{A5A9047D-15A2-4DFF-9F4D-BA936854DBFD}"/>
                </a:ext>
              </a:extLst>
            </p:cNvPr>
            <p:cNvSpPr txBox="1"/>
            <p:nvPr/>
          </p:nvSpPr>
          <p:spPr>
            <a:xfrm>
              <a:off x="5413634" y="5689271"/>
              <a:ext cx="547635" cy="102959"/>
            </a:xfrm>
            <a:prstGeom prst="rect">
              <a:avLst/>
            </a:prstGeom>
            <a:solidFill>
              <a:schemeClr val="bg1"/>
            </a:solidFill>
          </p:spPr>
          <p:txBody>
            <a:bodyPr wrap="none" lIns="0" tIns="0" rIns="0" bIns="0" rtlCol="0" anchor="t">
              <a:noAutofit/>
            </a:bodyPr>
            <a:lstStyle/>
            <a:p>
              <a:r>
                <a:rPr lang="en-US" sz="600" dirty="0"/>
                <a:t>Rx EHT-MCS</a:t>
              </a:r>
            </a:p>
          </p:txBody>
        </p:sp>
        <p:sp>
          <p:nvSpPr>
            <p:cNvPr id="153" name="TextBox 152">
              <a:extLst>
                <a:ext uri="{FF2B5EF4-FFF2-40B4-BE49-F238E27FC236}">
                  <a16:creationId xmlns:a16="http://schemas.microsoft.com/office/drawing/2014/main" id="{100CC2E9-25FC-407F-9C85-73C6ABB19375}"/>
                </a:ext>
              </a:extLst>
            </p:cNvPr>
            <p:cNvSpPr txBox="1"/>
            <p:nvPr/>
          </p:nvSpPr>
          <p:spPr>
            <a:xfrm>
              <a:off x="6167846" y="5689079"/>
              <a:ext cx="547635" cy="102959"/>
            </a:xfrm>
            <a:prstGeom prst="rect">
              <a:avLst/>
            </a:prstGeom>
            <a:solidFill>
              <a:schemeClr val="bg1"/>
            </a:solidFill>
          </p:spPr>
          <p:txBody>
            <a:bodyPr wrap="none" lIns="0" tIns="0" rIns="0" bIns="0" rtlCol="0" anchor="t">
              <a:noAutofit/>
            </a:bodyPr>
            <a:lstStyle/>
            <a:p>
              <a:r>
                <a:rPr lang="en-US" sz="600" dirty="0"/>
                <a:t>Tx EHT-MCS</a:t>
              </a:r>
            </a:p>
          </p:txBody>
        </p:sp>
        <p:sp>
          <p:nvSpPr>
            <p:cNvPr id="154" name="TextBox 153">
              <a:extLst>
                <a:ext uri="{FF2B5EF4-FFF2-40B4-BE49-F238E27FC236}">
                  <a16:creationId xmlns:a16="http://schemas.microsoft.com/office/drawing/2014/main" id="{A10C1698-9A13-43ED-9307-F94336DFFA07}"/>
                </a:ext>
              </a:extLst>
            </p:cNvPr>
            <p:cNvSpPr txBox="1"/>
            <p:nvPr/>
          </p:nvSpPr>
          <p:spPr>
            <a:xfrm>
              <a:off x="4722332" y="5729101"/>
              <a:ext cx="547635" cy="102959"/>
            </a:xfrm>
            <a:prstGeom prst="rect">
              <a:avLst/>
            </a:prstGeom>
            <a:solidFill>
              <a:schemeClr val="bg1"/>
            </a:solidFill>
          </p:spPr>
          <p:txBody>
            <a:bodyPr wrap="none" lIns="0" tIns="0" rIns="0" bIns="0" rtlCol="0" anchor="t">
              <a:noAutofit/>
            </a:bodyPr>
            <a:lstStyle/>
            <a:p>
              <a:r>
                <a:rPr lang="en-US" sz="600" dirty="0"/>
                <a:t>Tx EHT-MCS</a:t>
              </a:r>
            </a:p>
          </p:txBody>
        </p:sp>
        <p:sp>
          <p:nvSpPr>
            <p:cNvPr id="155" name="TextBox 154">
              <a:extLst>
                <a:ext uri="{FF2B5EF4-FFF2-40B4-BE49-F238E27FC236}">
                  <a16:creationId xmlns:a16="http://schemas.microsoft.com/office/drawing/2014/main" id="{ACB705EC-D7B8-46B0-953F-1E395A1DDDD3}"/>
                </a:ext>
              </a:extLst>
            </p:cNvPr>
            <p:cNvSpPr txBox="1"/>
            <p:nvPr/>
          </p:nvSpPr>
          <p:spPr>
            <a:xfrm>
              <a:off x="4687335" y="5707565"/>
              <a:ext cx="547635" cy="102959"/>
            </a:xfrm>
            <a:prstGeom prst="rect">
              <a:avLst/>
            </a:prstGeom>
            <a:solidFill>
              <a:schemeClr val="bg1"/>
            </a:solidFill>
          </p:spPr>
          <p:txBody>
            <a:bodyPr wrap="none" lIns="0" tIns="0" rIns="0" bIns="0" rtlCol="0" anchor="t">
              <a:noAutofit/>
            </a:bodyPr>
            <a:lstStyle/>
            <a:p>
              <a:r>
                <a:rPr lang="en-US" sz="600" dirty="0"/>
                <a:t>Tx EHT-MCS</a:t>
              </a:r>
            </a:p>
          </p:txBody>
        </p:sp>
        <p:sp>
          <p:nvSpPr>
            <p:cNvPr id="156" name="TextBox 155">
              <a:extLst>
                <a:ext uri="{FF2B5EF4-FFF2-40B4-BE49-F238E27FC236}">
                  <a16:creationId xmlns:a16="http://schemas.microsoft.com/office/drawing/2014/main" id="{B884781E-BD9B-479F-96D2-224A82057DE4}"/>
                </a:ext>
              </a:extLst>
            </p:cNvPr>
            <p:cNvSpPr txBox="1"/>
            <p:nvPr/>
          </p:nvSpPr>
          <p:spPr>
            <a:xfrm>
              <a:off x="4169775" y="5832331"/>
              <a:ext cx="370435" cy="98370"/>
            </a:xfrm>
            <a:prstGeom prst="rect">
              <a:avLst/>
            </a:prstGeom>
            <a:solidFill>
              <a:schemeClr val="bg1"/>
            </a:solidFill>
          </p:spPr>
          <p:txBody>
            <a:bodyPr wrap="none" lIns="0" tIns="0" rIns="0" bIns="0" rtlCol="0" anchor="t">
              <a:noAutofit/>
            </a:bodyPr>
            <a:lstStyle/>
            <a:p>
              <a:r>
                <a:rPr lang="en-US" sz="675" dirty="0"/>
                <a:t>320 MHz</a:t>
              </a:r>
            </a:p>
          </p:txBody>
        </p:sp>
        <p:sp>
          <p:nvSpPr>
            <p:cNvPr id="157" name="TextBox 156">
              <a:extLst>
                <a:ext uri="{FF2B5EF4-FFF2-40B4-BE49-F238E27FC236}">
                  <a16:creationId xmlns:a16="http://schemas.microsoft.com/office/drawing/2014/main" id="{21BDEA4F-F34F-4100-BFD1-5339DF8D44D0}"/>
                </a:ext>
              </a:extLst>
            </p:cNvPr>
            <p:cNvSpPr txBox="1"/>
            <p:nvPr/>
          </p:nvSpPr>
          <p:spPr>
            <a:xfrm>
              <a:off x="4882981" y="5832331"/>
              <a:ext cx="370435" cy="98370"/>
            </a:xfrm>
            <a:prstGeom prst="rect">
              <a:avLst/>
            </a:prstGeom>
            <a:solidFill>
              <a:schemeClr val="bg1"/>
            </a:solidFill>
          </p:spPr>
          <p:txBody>
            <a:bodyPr wrap="none" lIns="0" tIns="0" rIns="0" bIns="0" rtlCol="0" anchor="t">
              <a:noAutofit/>
            </a:bodyPr>
            <a:lstStyle/>
            <a:p>
              <a:r>
                <a:rPr lang="en-US" sz="675" dirty="0"/>
                <a:t>320 MHz</a:t>
              </a:r>
            </a:p>
          </p:txBody>
        </p:sp>
        <p:sp>
          <p:nvSpPr>
            <p:cNvPr id="158" name="TextBox 157">
              <a:extLst>
                <a:ext uri="{FF2B5EF4-FFF2-40B4-BE49-F238E27FC236}">
                  <a16:creationId xmlns:a16="http://schemas.microsoft.com/office/drawing/2014/main" id="{4D80DD09-19A8-4292-ABED-E5D3EEBE88EF}"/>
                </a:ext>
              </a:extLst>
            </p:cNvPr>
            <p:cNvSpPr txBox="1"/>
            <p:nvPr/>
          </p:nvSpPr>
          <p:spPr>
            <a:xfrm>
              <a:off x="5637073" y="5783985"/>
              <a:ext cx="370435" cy="98370"/>
            </a:xfrm>
            <a:prstGeom prst="rect">
              <a:avLst/>
            </a:prstGeom>
            <a:solidFill>
              <a:schemeClr val="bg1"/>
            </a:solidFill>
          </p:spPr>
          <p:txBody>
            <a:bodyPr wrap="none" lIns="0" tIns="0" rIns="0" bIns="0" rtlCol="0" anchor="t">
              <a:noAutofit/>
            </a:bodyPr>
            <a:lstStyle/>
            <a:p>
              <a:r>
                <a:rPr lang="en-US" sz="675" dirty="0"/>
                <a:t>160+160</a:t>
              </a:r>
            </a:p>
          </p:txBody>
        </p:sp>
        <p:sp>
          <p:nvSpPr>
            <p:cNvPr id="159" name="TextBox 158">
              <a:extLst>
                <a:ext uri="{FF2B5EF4-FFF2-40B4-BE49-F238E27FC236}">
                  <a16:creationId xmlns:a16="http://schemas.microsoft.com/office/drawing/2014/main" id="{9C55215F-EC86-40D1-BA15-E534EA6B038A}"/>
                </a:ext>
              </a:extLst>
            </p:cNvPr>
            <p:cNvSpPr txBox="1"/>
            <p:nvPr/>
          </p:nvSpPr>
          <p:spPr>
            <a:xfrm>
              <a:off x="5570698" y="5883116"/>
              <a:ext cx="228287" cy="95170"/>
            </a:xfrm>
            <a:prstGeom prst="rect">
              <a:avLst/>
            </a:prstGeom>
            <a:solidFill>
              <a:schemeClr val="bg1"/>
            </a:solidFill>
          </p:spPr>
          <p:txBody>
            <a:bodyPr wrap="none" lIns="0" tIns="0" rIns="0" bIns="0" rtlCol="0" anchor="t">
              <a:noAutofit/>
            </a:bodyPr>
            <a:lstStyle/>
            <a:p>
              <a:r>
                <a:rPr lang="en-US" sz="675" dirty="0"/>
                <a:t>MHz</a:t>
              </a:r>
            </a:p>
          </p:txBody>
        </p:sp>
        <p:sp>
          <p:nvSpPr>
            <p:cNvPr id="160" name="TextBox 159">
              <a:extLst>
                <a:ext uri="{FF2B5EF4-FFF2-40B4-BE49-F238E27FC236}">
                  <a16:creationId xmlns:a16="http://schemas.microsoft.com/office/drawing/2014/main" id="{BB3E2AA7-E7DB-48C9-ACE8-0EC212C34FE3}"/>
                </a:ext>
              </a:extLst>
            </p:cNvPr>
            <p:cNvSpPr txBox="1"/>
            <p:nvPr/>
          </p:nvSpPr>
          <p:spPr>
            <a:xfrm>
              <a:off x="6350693" y="5790710"/>
              <a:ext cx="370435" cy="98370"/>
            </a:xfrm>
            <a:prstGeom prst="rect">
              <a:avLst/>
            </a:prstGeom>
            <a:solidFill>
              <a:schemeClr val="bg1"/>
            </a:solidFill>
          </p:spPr>
          <p:txBody>
            <a:bodyPr wrap="none" lIns="0" tIns="0" rIns="0" bIns="0" rtlCol="0" anchor="t">
              <a:noAutofit/>
            </a:bodyPr>
            <a:lstStyle/>
            <a:p>
              <a:r>
                <a:rPr lang="en-US" sz="675" dirty="0"/>
                <a:t>160+160</a:t>
              </a:r>
            </a:p>
          </p:txBody>
        </p:sp>
        <p:sp>
          <p:nvSpPr>
            <p:cNvPr id="161" name="TextBox 160">
              <a:extLst>
                <a:ext uri="{FF2B5EF4-FFF2-40B4-BE49-F238E27FC236}">
                  <a16:creationId xmlns:a16="http://schemas.microsoft.com/office/drawing/2014/main" id="{3E88A194-B0DB-4B88-987F-D2AF817F8963}"/>
                </a:ext>
              </a:extLst>
            </p:cNvPr>
            <p:cNvSpPr txBox="1"/>
            <p:nvPr/>
          </p:nvSpPr>
          <p:spPr>
            <a:xfrm>
              <a:off x="6284318" y="5889841"/>
              <a:ext cx="228287" cy="95170"/>
            </a:xfrm>
            <a:prstGeom prst="rect">
              <a:avLst/>
            </a:prstGeom>
            <a:solidFill>
              <a:schemeClr val="bg1"/>
            </a:solidFill>
          </p:spPr>
          <p:txBody>
            <a:bodyPr wrap="none" lIns="0" tIns="0" rIns="0" bIns="0" rtlCol="0" anchor="t">
              <a:noAutofit/>
            </a:bodyPr>
            <a:lstStyle/>
            <a:p>
              <a:r>
                <a:rPr lang="en-US" sz="675" dirty="0"/>
                <a:t>MHz</a:t>
              </a:r>
            </a:p>
          </p:txBody>
        </p:sp>
        <p:sp>
          <p:nvSpPr>
            <p:cNvPr id="162" name="Rectangle 161">
              <a:extLst>
                <a:ext uri="{FF2B5EF4-FFF2-40B4-BE49-F238E27FC236}">
                  <a16:creationId xmlns:a16="http://schemas.microsoft.com/office/drawing/2014/main" id="{77E0F1C8-C9E4-442E-9868-7272AB251164}"/>
                </a:ext>
              </a:extLst>
            </p:cNvPr>
            <p:cNvSpPr/>
            <p:nvPr/>
          </p:nvSpPr>
          <p:spPr>
            <a:xfrm>
              <a:off x="5316111" y="5546931"/>
              <a:ext cx="1510466" cy="682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grpSp>
    </p:spTree>
    <p:extLst>
      <p:ext uri="{BB962C8B-B14F-4D97-AF65-F5344CB8AC3E}">
        <p14:creationId xmlns:p14="http://schemas.microsoft.com/office/powerpoint/2010/main" val="415041073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2198</Words>
  <Application>Microsoft Office PowerPoint</Application>
  <PresentationFormat>On-screen Show (4:3)</PresentationFormat>
  <Paragraphs>343</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802-11-Submission</vt:lpstr>
      <vt:lpstr>EHT BSS Operation: EHT BW Nss MCS and HE BW Nss MCS</vt:lpstr>
      <vt:lpstr>Basic Rule 1</vt:lpstr>
      <vt:lpstr>Basic Rule 2</vt:lpstr>
      <vt:lpstr>Basic Rule 3</vt:lpstr>
      <vt:lpstr>Basic Rule 4</vt:lpstr>
      <vt:lpstr>Announcement of EHT-Nss MCS, Basic EHT-MCS Nss Support Set</vt:lpstr>
      <vt:lpstr>Announcement of EHT-Nss MCS, Basic EHT-MCS Nss Support Set</vt:lpstr>
      <vt:lpstr>Announcement of EHT-Nss MCS, Basic EHT-MCS Nss Support Set</vt:lpstr>
      <vt:lpstr>Announcement of EHT-Nss MCS, Basic EHT-MCS Nss Support Set</vt:lpstr>
      <vt:lpstr>SP 1</vt:lpstr>
      <vt:lpstr>SP 2</vt:lpstr>
      <vt:lpstr>SP 3</vt:lpstr>
    </vt:vector>
  </TitlesOfParts>
  <Manager>Liwen Chu</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11-19-xxxx-00-0eht-multiple link operation-10-16</dc:title>
  <dc:subject/>
  <dc:creator>Liwen Chu</dc:creator>
  <cp:keywords>September 2017</cp:keywords>
  <dc:description/>
  <cp:lastModifiedBy>Liwen Chu</cp:lastModifiedBy>
  <cp:revision>2152</cp:revision>
  <cp:lastPrinted>1998-02-10T13:28:06Z</cp:lastPrinted>
  <dcterms:created xsi:type="dcterms:W3CDTF">2007-05-21T21:00:37Z</dcterms:created>
  <dcterms:modified xsi:type="dcterms:W3CDTF">2020-10-26T20:54:54Z</dcterms:modified>
  <cp:category>Submission</cp:category>
</cp:coreProperties>
</file>