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13" r:id="rId2"/>
    <p:sldId id="411" r:id="rId3"/>
    <p:sldId id="400" r:id="rId4"/>
    <p:sldId id="381" r:id="rId5"/>
    <p:sldId id="410" r:id="rId6"/>
    <p:sldId id="426" r:id="rId7"/>
    <p:sldId id="385" r:id="rId8"/>
    <p:sldId id="433" r:id="rId9"/>
    <p:sldId id="380" r:id="rId10"/>
    <p:sldId id="396" r:id="rId11"/>
    <p:sldId id="417" r:id="rId12"/>
    <p:sldId id="362" r:id="rId13"/>
    <p:sldId id="416" r:id="rId14"/>
    <p:sldId id="418" r:id="rId15"/>
    <p:sldId id="427" r:id="rId16"/>
    <p:sldId id="364" r:id="rId17"/>
    <p:sldId id="363" r:id="rId18"/>
    <p:sldId id="419" r:id="rId19"/>
    <p:sldId id="420" r:id="rId20"/>
    <p:sldId id="428" r:id="rId21"/>
    <p:sldId id="430" r:id="rId22"/>
    <p:sldId id="434" r:id="rId23"/>
    <p:sldId id="432" r:id="rId24"/>
    <p:sldId id="435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80277" autoAdjust="0"/>
  </p:normalViewPr>
  <p:slideViewPr>
    <p:cSldViewPr>
      <p:cViewPr varScale="1">
        <p:scale>
          <a:sx n="97" d="100"/>
          <a:sy n="97" d="100"/>
        </p:scale>
        <p:origin x="-22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>
                <a:solidFill>
                  <a:srgbClr val="FF0000"/>
                </a:solidFill>
              </a:rPr>
              <a:t>TPC Report element can be included in</a:t>
            </a:r>
            <a:r>
              <a:rPr lang="en-US" altLang="ko-KR" baseline="0" dirty="0" smtClean="0">
                <a:solidFill>
                  <a:srgbClr val="FF0000"/>
                </a:solidFill>
              </a:rPr>
              <a:t> a Beacon frame or Probe Response frame</a:t>
            </a:r>
            <a:endParaRPr lang="en-US" altLang="ko-KR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05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OBSS-PD</a:t>
            </a:r>
            <a:r>
              <a:rPr lang="en-US" altLang="ko-KR" baseline="0" dirty="0" smtClean="0"/>
              <a:t>: relaxing the CCA threshold</a:t>
            </a: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070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OBSS-PD</a:t>
            </a:r>
            <a:r>
              <a:rPr lang="en-US" altLang="ko-KR" baseline="0" dirty="0" smtClean="0"/>
              <a:t>: relaxing the CCA threshold</a:t>
            </a: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07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0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6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7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38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7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802.11-20/0590r5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80.png"/><Relationship Id="rId7" Type="http://schemas.openxmlformats.org/officeDocument/2006/relationships/image" Target="../media/image1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Coordinated Spatial Reuse: Focus on Downlink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441474"/>
              </p:ext>
            </p:extLst>
          </p:nvPr>
        </p:nvGraphicFramePr>
        <p:xfrm>
          <a:off x="522288" y="2754313"/>
          <a:ext cx="7588250" cy="362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7" name="Document" r:id="rId4" imgW="9340732" imgH="4485543" progId="Word.Document.8">
                  <p:embed/>
                </p:oleObj>
              </mc:Choice>
              <mc:Fallback>
                <p:oleObj name="Document" r:id="rId4" imgW="9340732" imgH="4485543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4313"/>
                        <a:ext cx="7588250" cy="3624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79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3: Block Acknowledgement (BA) </a:t>
            </a:r>
            <a:r>
              <a:rPr lang="en-US" altLang="ko-KR" dirty="0"/>
              <a:t>S</a:t>
            </a:r>
            <a:r>
              <a:rPr lang="en-US" altLang="ko-KR" dirty="0" smtClean="0"/>
              <a:t>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Problem</a:t>
            </a:r>
          </a:p>
          <a:p>
            <a:pPr lvl="1"/>
            <a:r>
              <a:rPr lang="en-US" altLang="ko-KR" dirty="0" smtClean="0"/>
              <a:t>BA transmissions of STAs simultaneously occur in the shared TXOP</a:t>
            </a:r>
          </a:p>
          <a:p>
            <a:pPr lvl="1"/>
            <a:r>
              <a:rPr lang="en-US" altLang="ko-KR" dirty="0" smtClean="0"/>
              <a:t>Tx power limit applies to shared AP’s transmission</a:t>
            </a:r>
          </a:p>
          <a:p>
            <a:r>
              <a:rPr lang="en-US" altLang="ko-KR" dirty="0" smtClean="0"/>
              <a:t>Solution</a:t>
            </a:r>
            <a:endParaRPr lang="en-US" altLang="ko-KR" dirty="0"/>
          </a:p>
          <a:p>
            <a:pPr lvl="1"/>
            <a:r>
              <a:rPr lang="en-US" altLang="ko-KR" dirty="0" smtClean="0"/>
              <a:t>Separation of BA transmissions of the STAs associated with sharing/shared AP</a:t>
            </a:r>
          </a:p>
          <a:p>
            <a:r>
              <a:rPr lang="en-US" altLang="ko-KR" dirty="0" smtClean="0"/>
              <a:t>Options for BA separation</a:t>
            </a:r>
          </a:p>
          <a:p>
            <a:pPr lvl="1"/>
            <a:r>
              <a:rPr lang="en-US" altLang="ko-KR" dirty="0" smtClean="0"/>
              <a:t>[Option 1] </a:t>
            </a:r>
            <a:r>
              <a:rPr lang="en-US" altLang="ko-KR" i="1" dirty="0" smtClean="0"/>
              <a:t>Non-overlapping resources for</a:t>
            </a:r>
            <a:r>
              <a:rPr lang="en-US" altLang="ko-KR" dirty="0" smtClean="0"/>
              <a:t> BA (preferred)</a:t>
            </a:r>
          </a:p>
          <a:p>
            <a:pPr lvl="2"/>
            <a:r>
              <a:rPr lang="en-US" altLang="ko-KR" dirty="0" smtClean="0"/>
              <a:t>Allocate non-overlapping frequency resources for BAs of sharing/shared AP</a:t>
            </a:r>
          </a:p>
          <a:p>
            <a:pPr lvl="2"/>
            <a:r>
              <a:rPr lang="en-US" altLang="ko-KR" dirty="0" smtClean="0"/>
              <a:t>Non-overlapping frequency resource allocation for BA is determined by the sharing AP and included in the announcement frame</a:t>
            </a:r>
          </a:p>
          <a:p>
            <a:pPr lvl="1"/>
            <a:r>
              <a:rPr lang="en-US" altLang="ko-KR" dirty="0" smtClean="0"/>
              <a:t>[Option 2</a:t>
            </a:r>
            <a:r>
              <a:rPr lang="en-US" altLang="ko-KR" dirty="0"/>
              <a:t>]</a:t>
            </a:r>
            <a:r>
              <a:rPr lang="en-US" altLang="ko-KR" dirty="0" smtClean="0"/>
              <a:t> </a:t>
            </a:r>
            <a:r>
              <a:rPr lang="en-US" altLang="ko-KR" i="1" dirty="0" smtClean="0"/>
              <a:t>Implicit BA for sharing AP side, and delayed BA for shared </a:t>
            </a:r>
            <a:r>
              <a:rPr lang="en-US" altLang="ko-KR" i="1" dirty="0"/>
              <a:t> </a:t>
            </a:r>
            <a:r>
              <a:rPr lang="en-US" altLang="ko-KR" i="1" dirty="0" smtClean="0"/>
              <a:t>AP side</a:t>
            </a:r>
          </a:p>
          <a:p>
            <a:pPr lvl="2"/>
            <a:r>
              <a:rPr lang="en-US" altLang="ko-KR" dirty="0" smtClean="0"/>
              <a:t>Pros: simple</a:t>
            </a:r>
          </a:p>
          <a:p>
            <a:pPr lvl="2"/>
            <a:r>
              <a:rPr lang="en-US" altLang="ko-KR" dirty="0" smtClean="0"/>
              <a:t>Cons: overhead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41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 </a:t>
            </a:r>
            <a:r>
              <a:rPr lang="en-US" altLang="ko-KR" dirty="0" smtClean="0"/>
              <a:t>3: </a:t>
            </a:r>
            <a:r>
              <a:rPr lang="en-US" altLang="ko-KR" dirty="0"/>
              <a:t>Block Acknowledgement (BA) Separation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altLang="ko-KR" dirty="0"/>
              <a:t>[Option 1] </a:t>
            </a:r>
            <a:r>
              <a:rPr lang="en-US" altLang="ko-KR" i="1" dirty="0"/>
              <a:t>Non-overlapping resources for BA </a:t>
            </a:r>
            <a:r>
              <a:rPr lang="en-US" altLang="ko-KR" dirty="0"/>
              <a:t>in detail</a:t>
            </a:r>
          </a:p>
          <a:p>
            <a:pPr lvl="1"/>
            <a:r>
              <a:rPr lang="en-US" altLang="ko-KR" i="1" u="sng" dirty="0"/>
              <a:t>Two-level BA separation</a:t>
            </a:r>
          </a:p>
          <a:p>
            <a:pPr lvl="2"/>
            <a:r>
              <a:rPr lang="en-US" altLang="ko-KR" dirty="0"/>
              <a:t>Level 1: BA separation </a:t>
            </a:r>
            <a:r>
              <a:rPr lang="en-US" altLang="ko-KR" i="1" dirty="0"/>
              <a:t>among sharing/shared </a:t>
            </a:r>
            <a:r>
              <a:rPr lang="en-US" altLang="ko-KR" i="1" dirty="0" smtClean="0"/>
              <a:t>APs</a:t>
            </a:r>
            <a:endParaRPr lang="en-US" altLang="ko-KR" i="1" dirty="0"/>
          </a:p>
          <a:p>
            <a:pPr lvl="3"/>
            <a:r>
              <a:rPr lang="en-US" altLang="ko-KR" dirty="0" smtClean="0"/>
              <a:t>E.g. upper 40MHz for sharing AP, lower 40MHz for shared AP</a:t>
            </a:r>
          </a:p>
          <a:p>
            <a:pPr lvl="2"/>
            <a:r>
              <a:rPr lang="en-US" altLang="ko-KR" dirty="0" smtClean="0"/>
              <a:t>Level </a:t>
            </a:r>
            <a:r>
              <a:rPr lang="en-US" altLang="ko-KR" dirty="0"/>
              <a:t>2: BA separation </a:t>
            </a:r>
            <a:r>
              <a:rPr lang="en-US" altLang="ko-KR" i="1" dirty="0"/>
              <a:t>between DL STAs in each BSS </a:t>
            </a:r>
            <a:r>
              <a:rPr lang="en-US" altLang="ko-KR" dirty="0" smtClean="0"/>
              <a:t>(DL </a:t>
            </a:r>
            <a:r>
              <a:rPr lang="en-US" altLang="ko-KR" dirty="0"/>
              <a:t>MU </a:t>
            </a:r>
            <a:r>
              <a:rPr lang="en-US" altLang="ko-KR" dirty="0" smtClean="0"/>
              <a:t>PPDU case)</a:t>
            </a:r>
            <a:endParaRPr lang="en-US" altLang="ko-KR" dirty="0"/>
          </a:p>
          <a:p>
            <a:pPr lvl="3"/>
            <a:r>
              <a:rPr lang="en-US" altLang="ko-KR" dirty="0" smtClean="0"/>
              <a:t>STAs send the immediate response according to the resource allocation information that is carried in the TRS control subfield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1450343" y="3550227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1374143" y="4883819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09600" y="35780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407728" y="489421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58547"/>
              </p:ext>
            </p:extLst>
          </p:nvPr>
        </p:nvGraphicFramePr>
        <p:xfrm>
          <a:off x="1509225" y="3803118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sharing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3" name="표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912727"/>
              </p:ext>
            </p:extLst>
          </p:nvPr>
        </p:nvGraphicFramePr>
        <p:xfrm>
          <a:off x="5122278" y="3813463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STA2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46" name="직선 화살표 연결선 45"/>
          <p:cNvCxnSpPr/>
          <p:nvPr/>
        </p:nvCxnSpPr>
        <p:spPr bwMode="auto">
          <a:xfrm flipV="1">
            <a:off x="1450343" y="5046610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직선 화살표 연결선 46"/>
          <p:cNvCxnSpPr/>
          <p:nvPr/>
        </p:nvCxnSpPr>
        <p:spPr bwMode="auto">
          <a:xfrm>
            <a:off x="1374143" y="6265810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09600" y="49496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383481" y="62762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88536"/>
              </p:ext>
            </p:extLst>
          </p:nvPr>
        </p:nvGraphicFramePr>
        <p:xfrm>
          <a:off x="1509225" y="5205891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shared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1" name="표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399580"/>
              </p:ext>
            </p:extLst>
          </p:nvPr>
        </p:nvGraphicFramePr>
        <p:xfrm>
          <a:off x="5115785" y="5650967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STA3</a:t>
                      </a:r>
                      <a:endParaRPr lang="ko-KR" altLang="en-US" sz="14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STA4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53" name="직선 화살표 연결선 52"/>
          <p:cNvCxnSpPr/>
          <p:nvPr/>
        </p:nvCxnSpPr>
        <p:spPr bwMode="auto">
          <a:xfrm>
            <a:off x="4485403" y="4682836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551997" y="4395538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SIFS</a:t>
            </a:r>
            <a:endParaRPr lang="ko-KR" altLang="en-US" b="1" dirty="0"/>
          </a:p>
        </p:txBody>
      </p:sp>
      <p:cxnSp>
        <p:nvCxnSpPr>
          <p:cNvPr id="56" name="직선 연결선 55"/>
          <p:cNvCxnSpPr/>
          <p:nvPr/>
        </p:nvCxnSpPr>
        <p:spPr bwMode="auto">
          <a:xfrm>
            <a:off x="5115785" y="3716527"/>
            <a:ext cx="0" cy="2698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0" name="이등변 삼각형 59"/>
          <p:cNvSpPr/>
          <p:nvPr/>
        </p:nvSpPr>
        <p:spPr bwMode="auto">
          <a:xfrm>
            <a:off x="8023321" y="4409332"/>
            <a:ext cx="152400" cy="218090"/>
          </a:xfrm>
          <a:prstGeom prst="triangle">
            <a:avLst>
              <a:gd name="adj" fmla="val 55173"/>
            </a:avLst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139455" y="4390310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62" name="타원 61"/>
          <p:cNvSpPr/>
          <p:nvPr/>
        </p:nvSpPr>
        <p:spPr bwMode="auto">
          <a:xfrm>
            <a:off x="7979899" y="3855027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이등변 삼각형 62"/>
          <p:cNvSpPr/>
          <p:nvPr/>
        </p:nvSpPr>
        <p:spPr bwMode="auto">
          <a:xfrm>
            <a:off x="7651666" y="502064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11887" y="5205891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65" name="타원 64"/>
          <p:cNvSpPr/>
          <p:nvPr/>
        </p:nvSpPr>
        <p:spPr bwMode="auto">
          <a:xfrm>
            <a:off x="7804066" y="5592670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타원 65"/>
          <p:cNvSpPr/>
          <p:nvPr/>
        </p:nvSpPr>
        <p:spPr bwMode="auto">
          <a:xfrm>
            <a:off x="8434972" y="5091819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타원 66"/>
          <p:cNvSpPr/>
          <p:nvPr/>
        </p:nvSpPr>
        <p:spPr bwMode="auto">
          <a:xfrm>
            <a:off x="7178183" y="4606636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직사각형 67"/>
          <p:cNvSpPr/>
          <p:nvPr/>
        </p:nvSpPr>
        <p:spPr bwMode="auto">
          <a:xfrm>
            <a:off x="7011887" y="3619591"/>
            <a:ext cx="2132113" cy="268778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1371600" y="3855027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696191" y="418584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4</a:t>
            </a:r>
            <a:r>
              <a:rPr lang="en-US" altLang="ko-KR" b="1" dirty="0" smtClean="0"/>
              <a:t>0MHz</a:t>
            </a:r>
            <a:endParaRPr lang="ko-KR" altLang="en-US" b="1" dirty="0"/>
          </a:p>
        </p:txBody>
      </p:sp>
      <p:cxnSp>
        <p:nvCxnSpPr>
          <p:cNvPr id="73" name="직선 화살표 연결선 72"/>
          <p:cNvCxnSpPr/>
          <p:nvPr/>
        </p:nvCxnSpPr>
        <p:spPr bwMode="auto">
          <a:xfrm>
            <a:off x="1371600" y="5257800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696191" y="5588622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4</a:t>
            </a:r>
            <a:r>
              <a:rPr lang="en-US" altLang="ko-KR" b="1" dirty="0" smtClean="0"/>
              <a:t>0MHz</a:t>
            </a:r>
            <a:endParaRPr lang="ko-KR" alt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4672537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same 40MHz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9" name="직선 화살표 연결선 8"/>
          <p:cNvCxnSpPr>
            <a:stCxn id="36" idx="0"/>
            <a:endCxn id="72" idx="1"/>
          </p:cNvCxnSpPr>
          <p:nvPr/>
        </p:nvCxnSpPr>
        <p:spPr bwMode="auto">
          <a:xfrm flipV="1">
            <a:off x="522740" y="4324349"/>
            <a:ext cx="173451" cy="348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" name="꺾인 연결선 10"/>
          <p:cNvCxnSpPr>
            <a:stCxn id="36" idx="2"/>
            <a:endCxn id="74" idx="1"/>
          </p:cNvCxnSpPr>
          <p:nvPr/>
        </p:nvCxnSpPr>
        <p:spPr bwMode="auto">
          <a:xfrm rot="16200000" flipH="1">
            <a:off x="220672" y="5251603"/>
            <a:ext cx="777586" cy="17345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divide C-SR procedure into 3 phases according to TXOP acquisition status of sharing/shared AP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believe that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is an appropriate policy to manage the Tx power of sharing/shared AP in C-SR operation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determine the maximum Tx power of shared AP, sharing AP collects path loss information from the associated STAs and neighboring C-SR capable APs by soliciting reports</a:t>
            </a:r>
          </a:p>
          <a:p>
            <a:endParaRPr lang="en-US" altLang="ko-KR" dirty="0"/>
          </a:p>
          <a:p>
            <a:r>
              <a:rPr lang="en-US" altLang="ko-KR" dirty="0" smtClean="0"/>
              <a:t>We propose two options for </a:t>
            </a:r>
            <a:r>
              <a:rPr lang="en-US" altLang="ko-KR" i="1" dirty="0" smtClean="0"/>
              <a:t>BA separation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AP limits the shared AP(s)’ transmission power during the shared TXOP in C-SR procedure?</a:t>
            </a:r>
          </a:p>
          <a:p>
            <a:pPr lvl="1"/>
            <a:r>
              <a:rPr lang="en-US" altLang="ko-KR" dirty="0" smtClean="0"/>
              <a:t>Sharing AP may reduce its transmission power in the shared TXOP</a:t>
            </a:r>
          </a:p>
          <a:p>
            <a:pPr lvl="1"/>
            <a:r>
              <a:rPr lang="en-US" altLang="ko-KR" strike="sngStrike" dirty="0"/>
              <a:t>Shared AP(s) shall follow the transmission power limit indicated by sharing AP in the shared TXOP</a:t>
            </a:r>
          </a:p>
          <a:p>
            <a:pPr lvl="1"/>
            <a:r>
              <a:rPr lang="en-US" altLang="ko-KR" strike="sngStrike" dirty="0" smtClean="0"/>
              <a:t>Shared AP’s transmission power limit is included in the announcement frame 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Shared AP’s transmission power is limited by the information provided by the sharing AP and the information is included in the announcement frame</a:t>
            </a:r>
          </a:p>
          <a:p>
            <a:pPr lvl="1"/>
            <a:r>
              <a:rPr lang="en-US" altLang="ko-KR" dirty="0" smtClean="0"/>
              <a:t>NOTE: the term, </a:t>
            </a:r>
            <a:r>
              <a:rPr lang="en-US" altLang="ko-KR" i="1" dirty="0" smtClean="0"/>
              <a:t>shared TXOP</a:t>
            </a:r>
            <a:r>
              <a:rPr lang="en-US" altLang="ko-KR" dirty="0" smtClean="0"/>
              <a:t>, can be changed</a:t>
            </a:r>
          </a:p>
          <a:p>
            <a:pPr lvl="1"/>
            <a:r>
              <a:rPr lang="en-US" altLang="ko-KR" strike="sngStrike" dirty="0" smtClean="0"/>
              <a:t>NOTE: the field indicating transmission power limit and its encoding are TBD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Note: </a:t>
            </a:r>
            <a:r>
              <a:rPr lang="en-US" altLang="ko-KR" dirty="0" smtClean="0">
                <a:solidFill>
                  <a:srgbClr val="FF0000"/>
                </a:solidFill>
              </a:rPr>
              <a:t>the exact format of the information in the announcement frame is TBD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6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C-SR capable AP indicates its beacon transmission power in beacon frame?</a:t>
            </a:r>
          </a:p>
          <a:p>
            <a:pPr lvl="1"/>
            <a:r>
              <a:rPr lang="en-US" altLang="ko-KR" strike="sngStrike" dirty="0"/>
              <a:t>The beacon transmission power can be included in either one of element or field</a:t>
            </a:r>
          </a:p>
          <a:p>
            <a:pPr lvl="1"/>
            <a:r>
              <a:rPr lang="en-US" altLang="ko-KR" strike="sngStrike" dirty="0"/>
              <a:t>The element or field indicating the beacon transmission power and its encoding are TBD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Note: C-SR </a:t>
            </a:r>
            <a:r>
              <a:rPr lang="en-US" altLang="ko-KR" dirty="0">
                <a:solidFill>
                  <a:srgbClr val="FF0000"/>
                </a:solidFill>
              </a:rPr>
              <a:t>capable </a:t>
            </a:r>
            <a:r>
              <a:rPr lang="en-US" altLang="ko-KR" dirty="0" smtClean="0">
                <a:solidFill>
                  <a:srgbClr val="FF0000"/>
                </a:solidFill>
              </a:rPr>
              <a:t>AP may utilize </a:t>
            </a:r>
            <a:r>
              <a:rPr lang="en-US" altLang="ko-KR" dirty="0">
                <a:solidFill>
                  <a:srgbClr val="FF0000"/>
                </a:solidFill>
              </a:rPr>
              <a:t>TPC request/report element defined in the baseline </a:t>
            </a:r>
            <a:r>
              <a:rPr lang="en-US" altLang="ko-KR" dirty="0" smtClean="0">
                <a:solidFill>
                  <a:srgbClr val="FF0000"/>
                </a:solidFill>
              </a:rPr>
              <a:t>spec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200525"/>
            <a:ext cx="51530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3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the signaling for reporting path loss values is required?</a:t>
            </a:r>
          </a:p>
          <a:p>
            <a:pPr lvl="1"/>
            <a:r>
              <a:rPr lang="en-US" altLang="ko-KR" dirty="0" smtClean="0"/>
              <a:t>Signaling details are TBD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NOTE: </a:t>
            </a:r>
            <a:r>
              <a:rPr lang="en-US" altLang="ko-KR" dirty="0" smtClean="0">
                <a:solidFill>
                  <a:srgbClr val="FF0000"/>
                </a:solidFill>
              </a:rPr>
              <a:t>We may </a:t>
            </a:r>
            <a:r>
              <a:rPr lang="en-US" altLang="ko-KR" dirty="0" smtClean="0">
                <a:solidFill>
                  <a:srgbClr val="FF0000"/>
                </a:solidFill>
              </a:rPr>
              <a:t>reuse Measurement request/response procedure defined in the baseline spec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46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</a:t>
            </a:r>
            <a:r>
              <a:rPr lang="en-US" altLang="ko-KR" dirty="0" smtClean="0"/>
              <a:t>agree that in 11be sharing AP allocates non-overlapping frequency resources of block acknowledgements for each sharing AP and shared AP(s) for C-SR operation?</a:t>
            </a:r>
          </a:p>
          <a:p>
            <a:pPr lvl="1"/>
            <a:r>
              <a:rPr lang="en-US" altLang="ko-KR" dirty="0" smtClean="0"/>
              <a:t>Allocating non-overlapping frequency resource shall be determined by sharing AP </a:t>
            </a:r>
            <a:endParaRPr lang="en-US" altLang="ko-KR" dirty="0" smtClean="0"/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Minimum unit of frequency resource allocation is 20MHz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dirty="0" smtClean="0"/>
              <a:t>The way of indicating non-overlapping frequency resources for block acknowledgement is TBD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b="0" dirty="0" smtClean="0"/>
              <a:t>802.11-20/0410r4 “Coordinated Spatial Reuse Procedure”, </a:t>
            </a:r>
            <a:r>
              <a:rPr lang="en-US" altLang="ko-KR" b="0" dirty="0" err="1" smtClean="0"/>
              <a:t>Sungjin</a:t>
            </a:r>
            <a:r>
              <a:rPr lang="en-US" altLang="ko-KR" b="0" dirty="0" smtClean="0"/>
              <a:t> Park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b="0" dirty="0" smtClean="0"/>
              <a:t>802.11-20/0576r1 “Coordinated Spatial Reuse Protocol”, </a:t>
            </a:r>
            <a:r>
              <a:rPr lang="en-US" altLang="ko-KR" b="0" dirty="0" err="1" smtClean="0"/>
              <a:t>Yongho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Seok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[3] </a:t>
            </a:r>
            <a:r>
              <a:rPr lang="en-US" altLang="ko-KR" b="0" dirty="0" smtClean="0"/>
              <a:t>802.11-20/0457r1 “Discussion on Coordinated Spatial Reuse Operation”, </a:t>
            </a:r>
            <a:r>
              <a:rPr lang="en-US" altLang="ko-KR" b="0" dirty="0" err="1" smtClean="0"/>
              <a:t>Kosuke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Aio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b="0" dirty="0" smtClean="0"/>
              <a:t>802.11-20/0107r1 “Multi-AP coordination for spatial reuse”, Dmitry </a:t>
            </a:r>
            <a:r>
              <a:rPr lang="en-US" altLang="ko-KR" b="0" dirty="0" err="1" smtClean="0"/>
              <a:t>Akhmetov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dirty="0"/>
              <a:t>[5] </a:t>
            </a:r>
            <a:r>
              <a:rPr lang="en-US" altLang="ko-KR" b="0" dirty="0" smtClean="0"/>
              <a:t>802.11-20/0073r0 “On Coordinated Spatial Reuse in 11be”, </a:t>
            </a:r>
            <a:r>
              <a:rPr lang="en-US" altLang="ko-KR" b="0" dirty="0" err="1" smtClean="0"/>
              <a:t>Jianhan</a:t>
            </a:r>
            <a:r>
              <a:rPr lang="en-US" altLang="ko-KR" b="0" dirty="0" smtClean="0"/>
              <a:t> Liu</a:t>
            </a: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9048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Calculation of Shared AP’s Tx Power Limit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/>
              <a:lstStyle/>
              <a:p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sz="1800" dirty="0" smtClean="0"/>
              </a:p>
              <a:p>
                <a:endParaRPr lang="en-US" altLang="ko-KR" sz="1800" dirty="0"/>
              </a:p>
              <a:p>
                <a:r>
                  <a:rPr lang="en-US" altLang="ko-KR" dirty="0" smtClean="0"/>
                  <a:t>Goal</a:t>
                </a:r>
              </a:p>
              <a:p>
                <a:pPr lvl="1"/>
                <a:r>
                  <a:rPr lang="en-US" altLang="ko-KR" dirty="0" smtClean="0"/>
                  <a:t>AP1 (sharing AP) wants to protect DL transmission for STA1</a:t>
                </a:r>
              </a:p>
              <a:p>
                <a:pPr lvl="1"/>
                <a:r>
                  <a:rPr lang="en-US" altLang="ko-KR" dirty="0" smtClean="0"/>
                  <a:t>SIR of STA1,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𝑆𝐼𝑅</m:t>
                        </m:r>
                      </m:e>
                      <m:sub>
                        <m:r>
                          <a:rPr lang="en-US" altLang="ko-KR" b="0" i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ko-KR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/>
                              </a:rPr>
                              <m:t>𝐴𝑃</m:t>
                            </m:r>
                            <m:r>
                              <a:rPr lang="en-US" altLang="ko-KR" b="0" i="1" smtClean="0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/>
                              </a:rPr>
                              <m:t>𝑡𝑥</m:t>
                            </m:r>
                          </m:sup>
                        </m:sSubSup>
                        <m:r>
                          <a:rPr lang="en-US" altLang="ko-KR" b="0" i="1" smtClean="0"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altLang="ko-KR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ko-KR" b="0" i="1" smtClean="0">
                        <a:latin typeface="Cambria Math"/>
                      </a:rPr>
                      <m:t>−(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ko-KR" dirty="0" smtClean="0"/>
                  <a:t>, should be larger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𝑆𝐼𝑅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𝑡h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r>
                  <a:rPr lang="en-US" altLang="ko-KR" dirty="0" smtClean="0"/>
                  <a:t>Procedure</a:t>
                </a:r>
              </a:p>
              <a:p>
                <a:pPr lvl="1"/>
                <a:r>
                  <a:rPr lang="en-US" altLang="ko-KR" b="0" dirty="0" smtClean="0">
                    <a:latin typeface="Cambria Math"/>
                  </a:rPr>
                  <a:t>STA1 calculates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b="0" dirty="0" smtClean="0">
                    <a:latin typeface="Cambria Math"/>
                  </a:rPr>
                  <a:t> 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𝐴𝑃</m:t>
                        </m:r>
                        <m:r>
                          <a:rPr lang="en-US" altLang="ko-KR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𝑡𝑥</m:t>
                        </m:r>
                      </m:sup>
                    </m:sSubSup>
                  </m:oMath>
                </a14:m>
                <a:r>
                  <a:rPr lang="en-US" altLang="ko-KR" b="0" dirty="0" smtClean="0">
                    <a:latin typeface="Cambria Math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  <m:r>
                          <a:rPr lang="en-US" altLang="ko-KR" i="1"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altLang="ko-KR" b="0" dirty="0" smtClean="0">
                  <a:latin typeface="Cambria Math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r>
                      <a:rPr lang="en-US" altLang="ko-KR" b="0" i="1" smtClean="0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𝑆𝑇𝐴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STA1 calculates </a:t>
                </a:r>
                <a14:m>
                  <m:oMath xmlns:m="http://schemas.openxmlformats.org/officeDocument/2006/math">
                    <m:r>
                      <a:rPr lang="en-US" altLang="ko-KR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/>
                  <a:t>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𝑡𝑥</m:t>
                        </m:r>
                      </m:sup>
                    </m:sSubSup>
                  </m:oMath>
                </a14:m>
                <a:r>
                  <a:rPr lang="en-US" altLang="ko-KR" dirty="0">
                    <a:latin typeface="Cambria Math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  <m:r>
                          <a:rPr lang="en-US" altLang="ko-KR" i="1"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i="1">
                        <a:latin typeface="Cambria Math"/>
                      </a:rPr>
                      <m:t>−</m:t>
                    </m:r>
                    <m:r>
                      <a:rPr lang="en-US" altLang="ko-KR" i="1">
                        <a:latin typeface="Cambria Math"/>
                      </a:rPr>
                      <m:t>𝑅𝑆𝑆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STA1 reports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/>
                  <a:t> to AP1</a:t>
                </a:r>
              </a:p>
              <a:p>
                <a:pPr lvl="1"/>
                <a:r>
                  <a:rPr lang="en-US" altLang="ko-KR" dirty="0" smtClean="0"/>
                  <a:t>AP1 obtains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𝑡𝑥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𝑚𝑎𝑥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altLang="ko-KR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𝐴𝑃</m:t>
                        </m:r>
                        <m:r>
                          <a:rPr lang="en-US" altLang="ko-KR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𝑡𝑥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1−</m:t>
                            </m:r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𝐴𝑃</m:t>
                            </m:r>
                            <m:r>
                              <a:rPr lang="en-US" altLang="ko-KR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r>
                      <a:rPr lang="en-US" altLang="ko-KR" b="0" i="1" smtClean="0">
                        <a:latin typeface="Cambria Math"/>
                      </a:rPr>
                      <m:t>𝑆𝐼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𝑡h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2"/>
                <a:endParaRPr lang="en-US" altLang="ko-KR" dirty="0" smtClean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3"/>
                <a:stretch>
                  <a:fillRect l="-706" b="-206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sp>
        <p:nvSpPr>
          <p:cNvPr id="25" name="이등변 삼각형 24"/>
          <p:cNvSpPr/>
          <p:nvPr/>
        </p:nvSpPr>
        <p:spPr bwMode="auto">
          <a:xfrm>
            <a:off x="4282166" y="21467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00174" y="211737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27" name="타원 26"/>
          <p:cNvSpPr/>
          <p:nvPr/>
        </p:nvSpPr>
        <p:spPr bwMode="auto">
          <a:xfrm>
            <a:off x="4818130" y="170152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이등변 삼각형 27"/>
          <p:cNvSpPr/>
          <p:nvPr/>
        </p:nvSpPr>
        <p:spPr bwMode="auto">
          <a:xfrm>
            <a:off x="3354669" y="2146784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19400" y="211732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30" name="타원 29"/>
          <p:cNvSpPr/>
          <p:nvPr/>
        </p:nvSpPr>
        <p:spPr bwMode="auto">
          <a:xfrm>
            <a:off x="3871524" y="2688287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연결선 30"/>
          <p:cNvCxnSpPr>
            <a:stCxn id="25" idx="1"/>
            <a:endCxn id="28" idx="5"/>
          </p:cNvCxnSpPr>
          <p:nvPr/>
        </p:nvCxnSpPr>
        <p:spPr bwMode="auto">
          <a:xfrm flipH="1">
            <a:off x="3472911" y="2255829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2" name="타원 31"/>
          <p:cNvSpPr/>
          <p:nvPr/>
        </p:nvSpPr>
        <p:spPr bwMode="auto">
          <a:xfrm>
            <a:off x="4563738" y="2829271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타원 32"/>
          <p:cNvSpPr/>
          <p:nvPr/>
        </p:nvSpPr>
        <p:spPr bwMode="auto">
          <a:xfrm>
            <a:off x="3611258" y="1524000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직선 연결선 33"/>
          <p:cNvCxnSpPr>
            <a:stCxn id="30" idx="1"/>
            <a:endCxn id="28" idx="4"/>
          </p:cNvCxnSpPr>
          <p:nvPr/>
        </p:nvCxnSpPr>
        <p:spPr bwMode="auto">
          <a:xfrm flipH="1" flipV="1">
            <a:off x="3507069" y="2364874"/>
            <a:ext cx="401710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>
            <a:stCxn id="28" idx="0"/>
            <a:endCxn id="33" idx="3"/>
          </p:cNvCxnSpPr>
          <p:nvPr/>
        </p:nvCxnSpPr>
        <p:spPr bwMode="auto">
          <a:xfrm flipV="1">
            <a:off x="3438753" y="1710151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>
            <a:stCxn id="25" idx="0"/>
            <a:endCxn id="33" idx="5"/>
          </p:cNvCxnSpPr>
          <p:nvPr/>
        </p:nvCxnSpPr>
        <p:spPr bwMode="auto">
          <a:xfrm flipH="1" flipV="1">
            <a:off x="3828395" y="1710151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>
            <a:stCxn id="25" idx="2"/>
            <a:endCxn id="30" idx="7"/>
          </p:cNvCxnSpPr>
          <p:nvPr/>
        </p:nvCxnSpPr>
        <p:spPr bwMode="auto">
          <a:xfrm flipH="1">
            <a:off x="4088661" y="2364874"/>
            <a:ext cx="193505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082770" y="1742090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770" y="1742090"/>
                <a:ext cx="48923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311370" y="2466201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370" y="2466201"/>
                <a:ext cx="489236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72006" y="1983042"/>
                <a:ext cx="6399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006" y="1983042"/>
                <a:ext cx="63991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27355" y="1672069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355" y="1672069"/>
                <a:ext cx="788999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34930" y="2443227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930" y="2443227"/>
                <a:ext cx="788999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이등변 삼각형 42"/>
          <p:cNvSpPr/>
          <p:nvPr/>
        </p:nvSpPr>
        <p:spPr bwMode="auto">
          <a:xfrm>
            <a:off x="6231800" y="1774631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타원 43"/>
          <p:cNvSpPr/>
          <p:nvPr/>
        </p:nvSpPr>
        <p:spPr bwMode="auto">
          <a:xfrm>
            <a:off x="6180804" y="2129023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직선 연결선 44"/>
          <p:cNvCxnSpPr/>
          <p:nvPr/>
        </p:nvCxnSpPr>
        <p:spPr bwMode="auto">
          <a:xfrm>
            <a:off x="6212136" y="2596263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634029" y="174517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622178" y="2099652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6554012" y="244793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Signal</a:t>
            </a:r>
            <a:endParaRPr lang="ko-KR" altLang="en-US" b="1" dirty="0"/>
          </a:p>
        </p:txBody>
      </p:sp>
      <p:sp>
        <p:nvSpPr>
          <p:cNvPr id="49" name="직사각형 48"/>
          <p:cNvSpPr/>
          <p:nvPr/>
        </p:nvSpPr>
        <p:spPr bwMode="auto">
          <a:xfrm>
            <a:off x="5988524" y="1715680"/>
            <a:ext cx="1193413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3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Coordinated </a:t>
            </a:r>
            <a:r>
              <a:rPr lang="en-US" altLang="ko-KR" dirty="0" smtClean="0"/>
              <a:t>SR (C-SR)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C-SR is a simple Multi-AP coordination scheme that can increase spectrum efficiency by reusing the same time/frequency resources among multiple BSSs</a:t>
            </a:r>
          </a:p>
          <a:p>
            <a:endParaRPr lang="en-US" altLang="ko-KR" sz="1800" dirty="0" smtClean="0"/>
          </a:p>
          <a:p>
            <a:r>
              <a:rPr lang="en-US" altLang="ko-KR" dirty="0" smtClean="0"/>
              <a:t>C-SR procedure</a:t>
            </a:r>
            <a:endParaRPr lang="en-US" altLang="ko-KR" dirty="0"/>
          </a:p>
          <a:p>
            <a:pPr lvl="1"/>
            <a:r>
              <a:rPr lang="en-US" altLang="ko-KR" dirty="0" smtClean="0"/>
              <a:t>C-SR procedure with unsolicited method [1]</a:t>
            </a:r>
          </a:p>
          <a:p>
            <a:pPr lvl="1"/>
            <a:r>
              <a:rPr lang="en-US" altLang="ko-KR" dirty="0" smtClean="0"/>
              <a:t>General C-SR procedure [2]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C-SR performance gain</a:t>
            </a:r>
            <a:endParaRPr lang="en-US" altLang="ko-KR" dirty="0"/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ompared to OBSS-PD and TDD [3]</a:t>
            </a:r>
          </a:p>
          <a:p>
            <a:pPr lvl="1"/>
            <a:r>
              <a:rPr lang="en-US" altLang="ko-KR" dirty="0" smtClean="0"/>
              <a:t>Compared to EDCA and complete control [4]</a:t>
            </a:r>
          </a:p>
          <a:p>
            <a:pPr lvl="1"/>
            <a:r>
              <a:rPr lang="en-US" altLang="ko-KR" dirty="0" smtClean="0"/>
              <a:t>Compared to C-OFDMA and OBSS-PD [5]</a:t>
            </a:r>
            <a:endParaRPr lang="en-US" altLang="ko-KR" dirty="0"/>
          </a:p>
          <a:p>
            <a:endParaRPr lang="en-US" altLang="ko-KR" sz="1800" dirty="0" smtClean="0"/>
          </a:p>
          <a:p>
            <a:r>
              <a:rPr lang="en-US" altLang="ko-KR" dirty="0" smtClean="0"/>
              <a:t>In this contribution, we divide the downlink (DL) C-SR procedure into 3 phases and investigate several issues of C-SR operation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12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Comment RESOLUTION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244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Parameterized Spatial Reuse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Objective</a:t>
            </a:r>
          </a:p>
          <a:p>
            <a:pPr lvl="1"/>
            <a:r>
              <a:rPr lang="en-US" altLang="ko-KR" dirty="0" smtClean="0"/>
              <a:t>AP uses a trigger frame to allow spatial reuse of OBSS </a:t>
            </a:r>
            <a:r>
              <a:rPr lang="en-US" altLang="ko-KR" dirty="0" smtClean="0"/>
              <a:t>STA(s)</a:t>
            </a:r>
            <a:endParaRPr lang="en-US" altLang="ko-KR" dirty="0" smtClean="0"/>
          </a:p>
          <a:p>
            <a:r>
              <a:rPr lang="en-US" altLang="ko-KR" dirty="0" smtClean="0"/>
              <a:t>Operation</a:t>
            </a:r>
          </a:p>
          <a:p>
            <a:pPr lvl="1"/>
            <a:r>
              <a:rPr lang="en-US" altLang="ko-KR" dirty="0" smtClean="0"/>
              <a:t>AP indicates “Acceptable Rx Interference Level” in the trigger frame</a:t>
            </a:r>
          </a:p>
          <a:p>
            <a:pPr lvl="1"/>
            <a:r>
              <a:rPr lang="en-US" altLang="ko-KR" dirty="0" smtClean="0"/>
              <a:t>PSR-capable STA transmits with reduced power guided by the </a:t>
            </a:r>
            <a:r>
              <a:rPr lang="en-US" altLang="ko-KR" dirty="0" smtClean="0"/>
              <a:t>ARIL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6452698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77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Major Difference Between PSR and C-SR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5029200"/>
          </a:xfrm>
        </p:spPr>
        <p:txBody>
          <a:bodyPr/>
          <a:lstStyle/>
          <a:p>
            <a:r>
              <a:rPr lang="en-US" altLang="ko-KR" sz="1800" dirty="0" smtClean="0"/>
              <a:t>EDCA or Trigger-based Access?</a:t>
            </a:r>
          </a:p>
          <a:p>
            <a:pPr lvl="1"/>
            <a:r>
              <a:rPr lang="en-US" altLang="ko-KR" sz="1600" dirty="0" smtClean="0"/>
              <a:t>In PSR, TXOP owner “</a:t>
            </a:r>
            <a:r>
              <a:rPr lang="en-US" altLang="ko-KR" sz="1600" u="sng" dirty="0" smtClean="0"/>
              <a:t>allows</a:t>
            </a:r>
            <a:r>
              <a:rPr lang="en-US" altLang="ko-KR" sz="1600" dirty="0" smtClean="0"/>
              <a:t>” </a:t>
            </a:r>
            <a:r>
              <a:rPr lang="en-US" altLang="ko-KR" sz="1600" dirty="0" smtClean="0"/>
              <a:t>EDCA-based access of “</a:t>
            </a:r>
            <a:r>
              <a:rPr lang="en-US" altLang="ko-KR" sz="1600" u="sng" dirty="0" smtClean="0"/>
              <a:t>random</a:t>
            </a:r>
            <a:r>
              <a:rPr lang="en-US" altLang="ko-KR" sz="1600" dirty="0" smtClean="0"/>
              <a:t>” OBSS STA(s)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In C-SR, TXOP owner (sharing AP) “</a:t>
            </a:r>
            <a:r>
              <a:rPr lang="en-US" altLang="ko-KR" sz="1600" u="sng" dirty="0" smtClean="0"/>
              <a:t>shares</a:t>
            </a:r>
            <a:r>
              <a:rPr lang="en-US" altLang="ko-KR" sz="1600" dirty="0" smtClean="0"/>
              <a:t>” its TXOP with a “</a:t>
            </a:r>
            <a:r>
              <a:rPr lang="en-US" altLang="ko-KR" sz="1600" u="sng" dirty="0" smtClean="0"/>
              <a:t>designated</a:t>
            </a:r>
            <a:r>
              <a:rPr lang="en-US" altLang="ko-KR" sz="1600" dirty="0" smtClean="0"/>
              <a:t>” shared </a:t>
            </a:r>
            <a:r>
              <a:rPr lang="en-US" altLang="ko-KR" sz="1600" dirty="0" smtClean="0"/>
              <a:t>AP. </a:t>
            </a:r>
            <a:r>
              <a:rPr lang="en-US" altLang="ko-KR" sz="1600" dirty="0" smtClean="0"/>
              <a:t>The shared AP is able to access the medium without EDCA.</a:t>
            </a:r>
            <a:endParaRPr lang="en-US" altLang="ko-KR" sz="1600" dirty="0"/>
          </a:p>
          <a:p>
            <a:r>
              <a:rPr lang="en-US" altLang="ko-KR" sz="1800" dirty="0" smtClean="0"/>
              <a:t>Sharing AP’s shared TXOP Usage</a:t>
            </a:r>
          </a:p>
          <a:p>
            <a:pPr lvl="1"/>
            <a:r>
              <a:rPr lang="en-US" altLang="ko-KR" sz="1600" dirty="0" smtClean="0"/>
              <a:t>In PSR, TXOP owner always uses its TXOP for UL transmission. But in C-SR sharing AP is allowed to use DL transmission in the shared TXOP</a:t>
            </a:r>
          </a:p>
          <a:p>
            <a:pPr lvl="1"/>
            <a:r>
              <a:rPr lang="en-US" altLang="ko-KR" sz="1600" dirty="0" smtClean="0"/>
              <a:t>Allowing DL transmission of sharing AP requires additional path loss signaling compared to TXOP owner of PSR</a:t>
            </a:r>
          </a:p>
          <a:p>
            <a:pPr lvl="2"/>
            <a:r>
              <a:rPr lang="en-US" altLang="ko-KR" sz="1400" dirty="0" smtClean="0"/>
              <a:t>Sharing AP needs to consider DL STA’s SIR.</a:t>
            </a:r>
            <a:endParaRPr lang="en-US" altLang="ko-KR" sz="1400" dirty="0"/>
          </a:p>
          <a:p>
            <a:r>
              <a:rPr lang="en-US" altLang="ko-KR" sz="1800" dirty="0" smtClean="0"/>
              <a:t>Path loss estimation/collection procedure </a:t>
            </a:r>
          </a:p>
          <a:p>
            <a:pPr lvl="1"/>
            <a:r>
              <a:rPr lang="en-US" altLang="ko-KR" sz="1600" dirty="0" smtClean="0"/>
              <a:t>In PSR, OBSS STA doesn’t need additional signaling in terms of path loss</a:t>
            </a:r>
          </a:p>
          <a:p>
            <a:pPr lvl="2"/>
            <a:r>
              <a:rPr lang="en-US" altLang="ko-KR" sz="1400" dirty="0" smtClean="0"/>
              <a:t>STA utilizes </a:t>
            </a:r>
            <a:r>
              <a:rPr lang="en-US" altLang="ko-KR" sz="1400" u="sng" dirty="0" smtClean="0"/>
              <a:t>Trigger frame</a:t>
            </a:r>
            <a:r>
              <a:rPr lang="en-US" altLang="ko-KR" sz="1400" dirty="0" smtClean="0"/>
              <a:t> for path loss estimation</a:t>
            </a:r>
          </a:p>
          <a:p>
            <a:pPr lvl="2"/>
            <a:r>
              <a:rPr lang="en-US" altLang="ko-KR" sz="1400" dirty="0" smtClean="0"/>
              <a:t>AP doesn’t need to collect path loss</a:t>
            </a:r>
          </a:p>
          <a:p>
            <a:pPr lvl="1"/>
            <a:r>
              <a:rPr lang="en-US" altLang="ko-KR" sz="1600" dirty="0" smtClean="0"/>
              <a:t>C-SR requires additional signaling in terms of path loss</a:t>
            </a:r>
          </a:p>
          <a:p>
            <a:pPr lvl="2"/>
            <a:r>
              <a:rPr lang="en-US" altLang="ko-KR" sz="1400" dirty="0" smtClean="0"/>
              <a:t>STA utilizes </a:t>
            </a:r>
            <a:r>
              <a:rPr lang="en-US" altLang="ko-KR" sz="1400" u="sng" dirty="0" smtClean="0"/>
              <a:t>Beacon frame</a:t>
            </a:r>
            <a:r>
              <a:rPr lang="en-US" altLang="ko-KR" sz="1400" dirty="0" smtClean="0"/>
              <a:t> for path loss estimation</a:t>
            </a:r>
          </a:p>
          <a:p>
            <a:pPr lvl="2"/>
            <a:r>
              <a:rPr lang="en-US" altLang="ko-KR" sz="1400" dirty="0" smtClean="0"/>
              <a:t>AP needs to collect path loss information to calculate the limitation of shared AP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054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Non-overlapping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Necessity of non-overlapping BA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Since we don’t know the simultaneous reception of overlapping BA(s) at sharing/shared AP are successful or not, we should take a safe/conservative approach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In a protocol design point of view, allowing multiple overlapping transmission without power/freq. management is not a desirable solution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Preamble overlapping issue</a:t>
            </a:r>
          </a:p>
          <a:p>
            <a:pPr lvl="1"/>
            <a:r>
              <a:rPr lang="en-US" altLang="ko-KR" dirty="0" smtClean="0"/>
              <a:t>[Case1] BAs of sharing/shared STA are assigned to the RUs </a:t>
            </a:r>
            <a:r>
              <a:rPr lang="en-US" altLang="ko-KR" u="sng" dirty="0" smtClean="0"/>
              <a:t>in the different 20MHz</a:t>
            </a:r>
          </a:p>
          <a:p>
            <a:pPr lvl="2"/>
            <a:r>
              <a:rPr lang="en-US" altLang="ko-KR" dirty="0" smtClean="0"/>
              <a:t>No preamble overlap between BAs of sharing/shared STA</a:t>
            </a:r>
          </a:p>
          <a:p>
            <a:pPr lvl="1"/>
            <a:r>
              <a:rPr lang="en-US" altLang="ko-KR" dirty="0" smtClean="0"/>
              <a:t>[Case2</a:t>
            </a:r>
            <a:r>
              <a:rPr lang="en-US" altLang="ko-KR" dirty="0"/>
              <a:t>] BAs of sharing/shared STA are assigned to the RUs </a:t>
            </a:r>
            <a:r>
              <a:rPr lang="en-US" altLang="ko-KR" u="sng" dirty="0"/>
              <a:t>in the </a:t>
            </a:r>
            <a:r>
              <a:rPr lang="en-US" altLang="ko-KR" u="sng" dirty="0" smtClean="0"/>
              <a:t>same 20MHz</a:t>
            </a:r>
          </a:p>
          <a:p>
            <a:pPr lvl="2"/>
            <a:r>
              <a:rPr lang="en-US" altLang="ko-KR" dirty="0" smtClean="0"/>
              <a:t>Sharing AP should</a:t>
            </a:r>
            <a:r>
              <a:rPr lang="en-US" altLang="ko-KR" dirty="0" smtClean="0"/>
              <a:t> assign different </a:t>
            </a:r>
            <a:r>
              <a:rPr lang="en-US" altLang="ko-KR" dirty="0" smtClean="0"/>
              <a:t>20MHz BW for BAs of sharing/shared </a:t>
            </a:r>
            <a:r>
              <a:rPr lang="en-US" altLang="ko-KR" dirty="0" smtClean="0"/>
              <a:t>STAs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113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Etc.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Transmission power indication in Beacon frame</a:t>
            </a:r>
          </a:p>
          <a:p>
            <a:pPr lvl="1"/>
            <a:r>
              <a:rPr lang="en-US" altLang="ko-KR" dirty="0" smtClean="0"/>
              <a:t>TPC report element is defined in the specification and can be used to indicate beacon transmission power (slide 8 added)</a:t>
            </a:r>
          </a:p>
          <a:p>
            <a:endParaRPr lang="en-US" altLang="ko-KR" dirty="0"/>
          </a:p>
          <a:p>
            <a:r>
              <a:rPr lang="en-US" altLang="ko-KR" dirty="0" smtClean="0"/>
              <a:t>Path loss signaling overhead</a:t>
            </a:r>
          </a:p>
          <a:p>
            <a:pPr lvl="1"/>
            <a:r>
              <a:rPr lang="en-US" altLang="ko-KR" dirty="0" smtClean="0"/>
              <a:t>Since path loss values are semi-static, once path loss collection is done, then AP can use collected path loss information for a while. </a:t>
            </a:r>
          </a:p>
          <a:p>
            <a:pPr lvl="1"/>
            <a:r>
              <a:rPr lang="en-US" altLang="ko-KR" dirty="0" smtClean="0"/>
              <a:t>Path loss collection is AP-side implementation </a:t>
            </a:r>
            <a:r>
              <a:rPr lang="en-US" altLang="ko-KR" dirty="0" smtClean="0"/>
              <a:t>issue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endParaRPr lang="en-US" altLang="ko-KR" dirty="0"/>
          </a:p>
          <a:p>
            <a:r>
              <a:rPr lang="en-US" altLang="ko-KR" dirty="0" smtClean="0"/>
              <a:t>C-SR considering UL</a:t>
            </a:r>
          </a:p>
          <a:p>
            <a:pPr lvl="1"/>
            <a:r>
              <a:rPr lang="en-US" altLang="ko-KR" dirty="0" smtClean="0"/>
              <a:t>I will cover it in the another contribution DCN 11-20/1040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915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타원 28"/>
          <p:cNvSpPr/>
          <p:nvPr/>
        </p:nvSpPr>
        <p:spPr bwMode="auto">
          <a:xfrm>
            <a:off x="6397989" y="15738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447800"/>
            <a:ext cx="5063511" cy="50292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C-SR gain comes from appropriate Tx power management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Option 1: </a:t>
            </a:r>
            <a:r>
              <a:rPr lang="en-US" altLang="ko-KR" i="1" dirty="0" smtClean="0"/>
              <a:t>bi-directional coordination</a:t>
            </a:r>
          </a:p>
          <a:p>
            <a:pPr lvl="1"/>
            <a:r>
              <a:rPr lang="en-US" altLang="ko-KR" dirty="0" smtClean="0"/>
              <a:t>Sharing AP and shared AP negotiate the appropriate Tx power combination</a:t>
            </a:r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ould be better in terms of sum throughput</a:t>
            </a:r>
          </a:p>
          <a:p>
            <a:pPr lvl="1"/>
            <a:r>
              <a:rPr lang="en-US" altLang="ko-KR" dirty="0" smtClean="0"/>
              <a:t>Additional signaling overhead 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Option 2: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 (Preferred)</a:t>
            </a:r>
          </a:p>
          <a:p>
            <a:pPr lvl="1"/>
            <a:r>
              <a:rPr lang="en-US" altLang="ko-KR" dirty="0" smtClean="0"/>
              <a:t>Sharing AP determines Tx power without a coordination process and limits the Tx power of shared AP to protect transmissions of sharing AP</a:t>
            </a:r>
          </a:p>
          <a:p>
            <a:pPr lvl="1"/>
            <a:r>
              <a:rPr lang="en-US" altLang="ko-KR" dirty="0" smtClean="0"/>
              <a:t>Sharing AP does not need to sacrifice its performance</a:t>
            </a:r>
          </a:p>
          <a:p>
            <a:pPr lvl="1"/>
            <a:r>
              <a:rPr lang="en-US" altLang="ko-KR" dirty="0" smtClean="0"/>
              <a:t>Less overhead</a:t>
            </a:r>
            <a:endParaRPr lang="en-US" altLang="ko-KR" dirty="0"/>
          </a:p>
        </p:txBody>
      </p:sp>
      <p:sp>
        <p:nvSpPr>
          <p:cNvPr id="21" name="타원 20"/>
          <p:cNvSpPr/>
          <p:nvPr/>
        </p:nvSpPr>
        <p:spPr bwMode="auto">
          <a:xfrm>
            <a:off x="5470492" y="15738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1: C-SR Coordination Policy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11" name="이등변 삼각형 10"/>
          <p:cNvSpPr/>
          <p:nvPr/>
        </p:nvSpPr>
        <p:spPr bwMode="auto">
          <a:xfrm>
            <a:off x="7401789" y="25447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4598" y="27628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13" name="타원 12"/>
          <p:cNvSpPr/>
          <p:nvPr/>
        </p:nvSpPr>
        <p:spPr bwMode="auto">
          <a:xfrm>
            <a:off x="7937753" y="2099495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이등변 삼각형 14"/>
          <p:cNvSpPr/>
          <p:nvPr/>
        </p:nvSpPr>
        <p:spPr bwMode="auto">
          <a:xfrm>
            <a:off x="6474292" y="25447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80074" y="22404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17" name="타원 16"/>
          <p:cNvSpPr/>
          <p:nvPr/>
        </p:nvSpPr>
        <p:spPr bwMode="auto">
          <a:xfrm>
            <a:off x="7065890" y="3163364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stCxn id="17" idx="1"/>
            <a:endCxn id="15" idx="4"/>
          </p:cNvCxnSpPr>
          <p:nvPr/>
        </p:nvCxnSpPr>
        <p:spPr bwMode="auto">
          <a:xfrm flipH="1" flipV="1">
            <a:off x="6626692" y="2762845"/>
            <a:ext cx="476453" cy="4324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>
            <a:stCxn id="11" idx="5"/>
            <a:endCxn id="13" idx="3"/>
          </p:cNvCxnSpPr>
          <p:nvPr/>
        </p:nvCxnSpPr>
        <p:spPr bwMode="auto">
          <a:xfrm flipV="1">
            <a:off x="7520031" y="2285646"/>
            <a:ext cx="454977" cy="3681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5181600" y="3272409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Negotiated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30492" y="3272408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Negotiated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46" name="타원 45"/>
          <p:cNvSpPr/>
          <p:nvPr/>
        </p:nvSpPr>
        <p:spPr bwMode="auto">
          <a:xfrm>
            <a:off x="7254544" y="4384177"/>
            <a:ext cx="1440000" cy="144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타원 46"/>
          <p:cNvSpPr/>
          <p:nvPr/>
        </p:nvSpPr>
        <p:spPr bwMode="auto">
          <a:xfrm>
            <a:off x="5796877" y="3810000"/>
            <a:ext cx="2520000" cy="252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이등변 삼각형 47"/>
          <p:cNvSpPr/>
          <p:nvPr/>
        </p:nvSpPr>
        <p:spPr bwMode="auto">
          <a:xfrm>
            <a:off x="7908175" y="49609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40984" y="51790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50" name="타원 49"/>
          <p:cNvSpPr/>
          <p:nvPr/>
        </p:nvSpPr>
        <p:spPr bwMode="auto">
          <a:xfrm>
            <a:off x="8427766" y="454763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이등변 삼각형 50"/>
          <p:cNvSpPr/>
          <p:nvPr/>
        </p:nvSpPr>
        <p:spPr bwMode="auto">
          <a:xfrm>
            <a:off x="6980678" y="49609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86460" y="46566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53" name="타원 52"/>
          <p:cNvSpPr/>
          <p:nvPr/>
        </p:nvSpPr>
        <p:spPr bwMode="auto">
          <a:xfrm>
            <a:off x="7447653" y="571513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연결선 53"/>
          <p:cNvCxnSpPr>
            <a:stCxn id="53" idx="1"/>
            <a:endCxn id="51" idx="4"/>
          </p:cNvCxnSpPr>
          <p:nvPr/>
        </p:nvCxnSpPr>
        <p:spPr bwMode="auto">
          <a:xfrm flipH="1" flipV="1">
            <a:off x="7133078" y="5179045"/>
            <a:ext cx="351830" cy="568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연결선 54"/>
          <p:cNvCxnSpPr>
            <a:stCxn id="48" idx="5"/>
            <a:endCxn id="50" idx="3"/>
          </p:cNvCxnSpPr>
          <p:nvPr/>
        </p:nvCxnSpPr>
        <p:spPr bwMode="auto">
          <a:xfrm flipV="1">
            <a:off x="8026417" y="4733785"/>
            <a:ext cx="438604" cy="336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295627" y="4098187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Enough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067949" y="5794722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Less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58" name="이등변 삼각형 57"/>
          <p:cNvSpPr/>
          <p:nvPr/>
        </p:nvSpPr>
        <p:spPr bwMode="auto">
          <a:xfrm>
            <a:off x="8250399" y="722672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타원 58"/>
          <p:cNvSpPr/>
          <p:nvPr/>
        </p:nvSpPr>
        <p:spPr bwMode="auto">
          <a:xfrm>
            <a:off x="8199403" y="1077064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8230735" y="1544304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652628" y="69321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8640777" y="1047693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8562220" y="1395971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DL TX</a:t>
            </a:r>
            <a:endParaRPr lang="ko-KR" altLang="en-US" b="1" dirty="0"/>
          </a:p>
        </p:txBody>
      </p:sp>
      <p:sp>
        <p:nvSpPr>
          <p:cNvPr id="66" name="직사각형 65"/>
          <p:cNvSpPr/>
          <p:nvPr/>
        </p:nvSpPr>
        <p:spPr bwMode="auto">
          <a:xfrm>
            <a:off x="8062293" y="663721"/>
            <a:ext cx="1083425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24707" y="1273086"/>
            <a:ext cx="864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[Option 1]</a:t>
            </a:r>
            <a:endParaRPr lang="ko-KR" alt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609952" y="6191500"/>
            <a:ext cx="864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[Option 2]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93368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 smtClean="0"/>
                  <a:t>Preparation phase: </a:t>
                </a:r>
                <a:r>
                  <a:rPr lang="en-US" altLang="ko-KR" i="1" dirty="0"/>
                  <a:t>before </a:t>
                </a:r>
                <a:r>
                  <a:rPr lang="en-US" altLang="ko-KR" i="1" dirty="0" smtClean="0"/>
                  <a:t>AP obtains </a:t>
                </a:r>
                <a:r>
                  <a:rPr lang="en-US" altLang="ko-KR" i="1" dirty="0"/>
                  <a:t>TXOP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AP’s action list</a:t>
                </a:r>
              </a:p>
              <a:p>
                <a:pPr lvl="2"/>
                <a:r>
                  <a:rPr lang="en-US" altLang="ko-KR" dirty="0" smtClean="0"/>
                  <a:t>Decide a AP candidate set</a:t>
                </a:r>
              </a:p>
              <a:p>
                <a:pPr lvl="3"/>
                <a:r>
                  <a:rPr lang="en-US" altLang="ko-KR" dirty="0" smtClean="0"/>
                  <a:t>Collect capability (of AP2 in AP1’s point of view)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Rx RSSI information of neighboring C-SR capable APs and calculates path loss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in AP1’s point of view)</a:t>
                </a:r>
              </a:p>
              <a:p>
                <a:pPr lvl="2"/>
                <a:r>
                  <a:rPr lang="en-US" altLang="ko-KR" dirty="0" smtClean="0"/>
                  <a:t>Collect Rx RSSI information from associated STAs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the associated AP and calculates path losses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</a:t>
                </a:r>
                <a:r>
                  <a:rPr lang="en-US" altLang="ko-KR" dirty="0" smtClean="0"/>
                  <a:t>neighboring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 C-SR capable APs and caculates path losses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i="1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𝑃𝐿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en-US" altLang="ko-KR" dirty="0" smtClean="0"/>
                  <a:t>AP’s </a:t>
                </a:r>
                <a:r>
                  <a:rPr lang="en-US" altLang="ko-KR" dirty="0"/>
                  <a:t>role in </a:t>
                </a:r>
                <a:r>
                  <a:rPr lang="en-US" altLang="ko-KR" dirty="0" smtClean="0"/>
                  <a:t>C-SR transmission </a:t>
                </a:r>
                <a:r>
                  <a:rPr lang="en-US" altLang="ko-KR" dirty="0"/>
                  <a:t>is not determined </a:t>
                </a:r>
                <a:r>
                  <a:rPr lang="en-US" altLang="ko-KR" dirty="0" smtClean="0"/>
                  <a:t>yet</a:t>
                </a:r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2"/>
                <a:stretch>
                  <a:fillRect l="-706" t="-606" r="-471" b="-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66" name="이등변 삼각형 65"/>
          <p:cNvSpPr/>
          <p:nvPr/>
        </p:nvSpPr>
        <p:spPr bwMode="auto">
          <a:xfrm>
            <a:off x="4748760" y="26801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66768" y="265077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68" name="타원 67"/>
          <p:cNvSpPr/>
          <p:nvPr/>
        </p:nvSpPr>
        <p:spPr bwMode="auto">
          <a:xfrm>
            <a:off x="5284724" y="223492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이등변 삼각형 68"/>
          <p:cNvSpPr/>
          <p:nvPr/>
        </p:nvSpPr>
        <p:spPr bwMode="auto">
          <a:xfrm>
            <a:off x="3821263" y="2680184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85994" y="265072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71" name="타원 70"/>
          <p:cNvSpPr/>
          <p:nvPr/>
        </p:nvSpPr>
        <p:spPr bwMode="auto">
          <a:xfrm>
            <a:off x="4338118" y="3221687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연결선 71"/>
          <p:cNvCxnSpPr>
            <a:stCxn id="66" idx="1"/>
            <a:endCxn id="69" idx="5"/>
          </p:cNvCxnSpPr>
          <p:nvPr/>
        </p:nvCxnSpPr>
        <p:spPr bwMode="auto">
          <a:xfrm flipH="1">
            <a:off x="3939505" y="2789229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타원 72"/>
          <p:cNvSpPr/>
          <p:nvPr/>
        </p:nvSpPr>
        <p:spPr bwMode="auto">
          <a:xfrm>
            <a:off x="5030332" y="3362671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타원 73"/>
          <p:cNvSpPr/>
          <p:nvPr/>
        </p:nvSpPr>
        <p:spPr bwMode="auto">
          <a:xfrm>
            <a:off x="4077852" y="2057400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5" name="직선 연결선 74"/>
          <p:cNvCxnSpPr>
            <a:stCxn id="71" idx="1"/>
            <a:endCxn id="69" idx="4"/>
          </p:cNvCxnSpPr>
          <p:nvPr/>
        </p:nvCxnSpPr>
        <p:spPr bwMode="auto">
          <a:xfrm flipH="1" flipV="1">
            <a:off x="3973663" y="2898274"/>
            <a:ext cx="401710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직선 연결선 75"/>
          <p:cNvCxnSpPr>
            <a:stCxn id="69" idx="0"/>
            <a:endCxn id="74" idx="3"/>
          </p:cNvCxnSpPr>
          <p:nvPr/>
        </p:nvCxnSpPr>
        <p:spPr bwMode="auto">
          <a:xfrm flipV="1">
            <a:off x="3905347" y="2243551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직선 연결선 76"/>
          <p:cNvCxnSpPr>
            <a:stCxn id="66" idx="0"/>
            <a:endCxn id="74" idx="5"/>
          </p:cNvCxnSpPr>
          <p:nvPr/>
        </p:nvCxnSpPr>
        <p:spPr bwMode="auto">
          <a:xfrm flipH="1" flipV="1">
            <a:off x="4294989" y="2243551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직선 연결선 77"/>
          <p:cNvCxnSpPr>
            <a:stCxn id="66" idx="2"/>
            <a:endCxn id="71" idx="7"/>
          </p:cNvCxnSpPr>
          <p:nvPr/>
        </p:nvCxnSpPr>
        <p:spPr bwMode="auto">
          <a:xfrm flipH="1">
            <a:off x="4555255" y="2898274"/>
            <a:ext cx="193505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549364" y="2275490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364" y="2275490"/>
                <a:ext cx="489236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777964" y="2999601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964" y="2999601"/>
                <a:ext cx="48923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038600" y="2516442"/>
                <a:ext cx="6399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516442"/>
                <a:ext cx="639919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493949" y="2205469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949" y="2205469"/>
                <a:ext cx="78899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601524" y="2976627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524" y="2976627"/>
                <a:ext cx="788999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이등변 삼각형 24"/>
          <p:cNvSpPr/>
          <p:nvPr/>
        </p:nvSpPr>
        <p:spPr bwMode="auto">
          <a:xfrm>
            <a:off x="6698394" y="2308031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6647398" y="2662423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6678730" y="3129663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100623" y="227857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88772" y="2633052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20606" y="298133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Signal</a:t>
            </a:r>
            <a:endParaRPr lang="ko-KR" altLang="en-US" b="1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6455118" y="2249080"/>
            <a:ext cx="1193413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7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altLang="ko-KR" dirty="0" smtClean="0"/>
              <a:t>Announcement phase: </a:t>
            </a:r>
            <a:r>
              <a:rPr lang="en-US" altLang="ko-KR" i="1" dirty="0"/>
              <a:t>after </a:t>
            </a:r>
            <a:r>
              <a:rPr lang="en-US" altLang="ko-KR" i="1" dirty="0" smtClean="0"/>
              <a:t>AP obtains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the AP is willing to share the obtained TXOP, it becomes a sharing AP</a:t>
            </a:r>
          </a:p>
          <a:p>
            <a:pPr lvl="1"/>
            <a:r>
              <a:rPr lang="en-US" altLang="ko-KR" dirty="0" smtClean="0"/>
              <a:t>Sharing AP’s action list</a:t>
            </a:r>
          </a:p>
          <a:p>
            <a:pPr lvl="2"/>
            <a:r>
              <a:rPr lang="en-US" altLang="ko-KR" dirty="0" smtClean="0"/>
              <a:t>Select the shared AP from the AP candidate set</a:t>
            </a:r>
          </a:p>
          <a:p>
            <a:pPr lvl="3"/>
            <a:r>
              <a:rPr lang="en-US" altLang="ko-KR" dirty="0" smtClean="0"/>
              <a:t>Considering DL STA’s SINR of sharing AP</a:t>
            </a:r>
          </a:p>
          <a:p>
            <a:pPr lvl="2"/>
            <a:r>
              <a:rPr lang="en-US" altLang="ko-KR" dirty="0" smtClean="0"/>
              <a:t>Trigger the shared AP’s transmission using announcement frame</a:t>
            </a:r>
          </a:p>
          <a:p>
            <a:pPr lvl="3"/>
            <a:r>
              <a:rPr lang="en-US" altLang="ko-KR" dirty="0" smtClean="0"/>
              <a:t>Essential information: AP ID, Tx power limit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altLang="ko-KR" dirty="0" smtClean="0"/>
              <a:t>Transmission phase: </a:t>
            </a:r>
            <a:r>
              <a:rPr lang="en-US" altLang="ko-KR" i="1" dirty="0" smtClean="0"/>
              <a:t>after the potential shared AP obtains the shared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an AP receives the announcement frame successfully and is willing to participate in the C-SR transmission, the AP becomes a shared AP</a:t>
            </a:r>
          </a:p>
          <a:p>
            <a:pPr lvl="1"/>
            <a:r>
              <a:rPr lang="en-US" altLang="ko-KR" dirty="0" smtClean="0"/>
              <a:t>Shared AP’s action list</a:t>
            </a:r>
          </a:p>
          <a:p>
            <a:pPr lvl="2"/>
            <a:r>
              <a:rPr lang="en-US" altLang="ko-KR" dirty="0" smtClean="0"/>
              <a:t>Set Tx power based on the guide obtained from the announcement frame</a:t>
            </a:r>
          </a:p>
          <a:p>
            <a:pPr lvl="1"/>
            <a:r>
              <a:rPr lang="en-US" altLang="ko-KR" dirty="0" smtClean="0"/>
              <a:t>C-SR transmissions (including block acknowledgement) </a:t>
            </a:r>
            <a:r>
              <a:rPr lang="en-US" altLang="ko-KR" dirty="0"/>
              <a:t>of the sharing/shared APs occur </a:t>
            </a:r>
            <a:r>
              <a:rPr lang="en-US" altLang="ko-KR" dirty="0" smtClean="0"/>
              <a:t>simultaneously in the shared TXOP</a:t>
            </a:r>
          </a:p>
          <a:p>
            <a:pPr lvl="1"/>
            <a:r>
              <a:rPr lang="en-US" altLang="ko-KR" dirty="0" smtClean="0"/>
              <a:t>Assumption: start/end time of  C-SR transmissions are aligned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024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2: Obtaining/Delivering </a:t>
            </a:r>
            <a:r>
              <a:rPr lang="en-US" altLang="ko-KR" i="1" dirty="0" smtClean="0"/>
              <a:t>Path Loss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AP who is willing to share its TXOP requires …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Path loss with neighboring C-SR capable AP</a:t>
            </a:r>
          </a:p>
          <a:p>
            <a:pPr marL="1143000" lvl="2" indent="-342900">
              <a:buFont typeface="Wingdings" panose="05000000000000000000" pitchFamily="2" charset="2"/>
              <a:buChar char="ü"/>
            </a:pPr>
            <a:r>
              <a:rPr lang="en-US" altLang="ko-KR" dirty="0" smtClean="0"/>
              <a:t>Can obtain from a measurement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Path loss with associated STA</a:t>
            </a:r>
          </a:p>
          <a:p>
            <a:pPr marL="1143000" lvl="2" indent="-342900">
              <a:buFont typeface="Wingdings" panose="05000000000000000000" pitchFamily="2" charset="2"/>
              <a:buChar char="ü"/>
            </a:pPr>
            <a:r>
              <a:rPr lang="en-US" altLang="ko-KR" dirty="0"/>
              <a:t>Can obtain </a:t>
            </a:r>
            <a:r>
              <a:rPr lang="en-US" altLang="ko-KR" dirty="0" smtClean="0"/>
              <a:t>from a report</a:t>
            </a:r>
            <a:endParaRPr lang="en-US" altLang="ko-KR" dirty="0"/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dirty="0" smtClean="0"/>
              <a:t>Path loss between associated STA and neighboring C-SR capable AP</a:t>
            </a:r>
          </a:p>
          <a:p>
            <a:pPr marL="1143000" lvl="2" indent="-342900">
              <a:buFont typeface="Wingdings" panose="05000000000000000000" pitchFamily="2" charset="2"/>
              <a:buChar char="ü"/>
            </a:pPr>
            <a:r>
              <a:rPr lang="en-US" altLang="ko-KR" dirty="0"/>
              <a:t>Can obtain from </a:t>
            </a:r>
            <a:r>
              <a:rPr lang="en-US" altLang="ko-KR" dirty="0" smtClean="0"/>
              <a:t>a report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How to calculate path loss? </a:t>
            </a:r>
            <a:endParaRPr lang="en-US" altLang="ko-KR" dirty="0"/>
          </a:p>
          <a:p>
            <a:pPr lvl="1"/>
            <a:r>
              <a:rPr lang="en-US" altLang="ko-KR" dirty="0" smtClean="0"/>
              <a:t>STA can use beacon as a reference of path loss estimation</a:t>
            </a:r>
          </a:p>
          <a:p>
            <a:pPr lvl="1"/>
            <a:r>
              <a:rPr lang="en-US" altLang="ko-KR" dirty="0" smtClean="0"/>
              <a:t>(</a:t>
            </a:r>
            <a:r>
              <a:rPr lang="en-US" altLang="ko-KR" i="1" dirty="0" smtClean="0"/>
              <a:t>Beacon Tx power</a:t>
            </a:r>
            <a:r>
              <a:rPr lang="en-US" altLang="ko-KR" dirty="0" smtClean="0"/>
              <a:t>) </a:t>
            </a:r>
            <a:r>
              <a:rPr lang="en-US" altLang="ko-KR" dirty="0"/>
              <a:t>– </a:t>
            </a:r>
            <a:r>
              <a:rPr lang="en-US" altLang="ko-KR" dirty="0" smtClean="0"/>
              <a:t>(</a:t>
            </a:r>
            <a:r>
              <a:rPr lang="en-US" altLang="ko-KR" i="1" dirty="0" smtClean="0"/>
              <a:t>Beacon Rx </a:t>
            </a:r>
            <a:r>
              <a:rPr lang="en-US" altLang="ko-KR" i="1" dirty="0"/>
              <a:t>signal </a:t>
            </a:r>
            <a:r>
              <a:rPr lang="en-US" altLang="ko-KR" i="1" dirty="0" smtClean="0"/>
              <a:t>strength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We need an element or a field which indicates beacon Tx power information. C-SR capable AP can include the element or the field in the beacon frame.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589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2: Obtaining/Delivering </a:t>
            </a:r>
            <a:r>
              <a:rPr lang="en-US" altLang="ko-KR" i="1" dirty="0" smtClean="0"/>
              <a:t>Path Loss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Path loss report from STA</a:t>
                </a:r>
              </a:p>
              <a:p>
                <a:pPr lvl="1"/>
                <a:r>
                  <a:rPr lang="en-US" altLang="ko-KR" dirty="0" smtClean="0"/>
                  <a:t>AP can solicit path </a:t>
                </a:r>
                <a:r>
                  <a:rPr lang="en-US" altLang="ko-KR" dirty="0"/>
                  <a:t>loss </a:t>
                </a:r>
                <a:r>
                  <a:rPr lang="en-US" altLang="ko-KR" dirty="0" smtClean="0"/>
                  <a:t>reports of </a:t>
                </a:r>
                <a:r>
                  <a:rPr lang="en-US" altLang="ko-KR" dirty="0"/>
                  <a:t>its associated STA </a:t>
                </a:r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Path loss with the associated AP</a:t>
                </a:r>
              </a:p>
              <a:p>
                <a:pPr lvl="2"/>
                <a:r>
                  <a:rPr lang="en-US" altLang="ko-KR" dirty="0" smtClean="0"/>
                  <a:t>Path loss with the neighboring C-SR capable AP</a:t>
                </a:r>
              </a:p>
              <a:p>
                <a:pPr lvl="1"/>
                <a:r>
                  <a:rPr lang="en-US" altLang="ko-KR" dirty="0" smtClean="0"/>
                  <a:t>STA can estimate the path loss from the received beacon signal and is able to report path loss according to the request from the AP</a:t>
                </a:r>
              </a:p>
              <a:p>
                <a:endParaRPr lang="en-US" altLang="ko-KR" dirty="0" smtClean="0"/>
              </a:p>
              <a:p>
                <a:r>
                  <a:rPr lang="en-US" altLang="ko-KR" dirty="0" smtClean="0"/>
                  <a:t>We need a signaling procedure for the path loss report from STA. We can reuse </a:t>
                </a:r>
                <a:r>
                  <a:rPr lang="en-US" altLang="ko-KR" i="1" dirty="0" smtClean="0"/>
                  <a:t>Measurement Request/Report</a:t>
                </a:r>
                <a:endParaRPr lang="en-US" altLang="ko-KR" i="1" dirty="0"/>
              </a:p>
              <a:p>
                <a:endParaRPr lang="en-US" altLang="ko-KR" dirty="0" smtClean="0"/>
              </a:p>
              <a:p>
                <a:r>
                  <a:rPr lang="en-US" altLang="ko-KR" dirty="0" smtClean="0"/>
                  <a:t>Path loss obtained by AP1</a:t>
                </a:r>
              </a:p>
              <a:p>
                <a:pPr lvl="1"/>
                <a:r>
                  <a:rPr lang="en-US" altLang="ko-KR" dirty="0" smtClean="0"/>
                  <a:t>From request/report: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1−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From measurement: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3"/>
                <a:stretch>
                  <a:fillRect l="-706" t="-606" r="-125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6575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25" name="타원 24"/>
          <p:cNvSpPr/>
          <p:nvPr/>
        </p:nvSpPr>
        <p:spPr bwMode="auto">
          <a:xfrm>
            <a:off x="6374400" y="41646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5446903" y="41646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이등변 삼각형 26"/>
          <p:cNvSpPr/>
          <p:nvPr/>
        </p:nvSpPr>
        <p:spPr bwMode="auto">
          <a:xfrm>
            <a:off x="7378200" y="5135556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96208" y="510614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29" name="타원 28"/>
          <p:cNvSpPr/>
          <p:nvPr/>
        </p:nvSpPr>
        <p:spPr bwMode="auto">
          <a:xfrm>
            <a:off x="7914164" y="4690296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이등변 삼각형 29"/>
          <p:cNvSpPr/>
          <p:nvPr/>
        </p:nvSpPr>
        <p:spPr bwMode="auto">
          <a:xfrm>
            <a:off x="6450703" y="513555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15434" y="51061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cxnSp>
        <p:nvCxnSpPr>
          <p:cNvPr id="32" name="직선 연결선 31"/>
          <p:cNvCxnSpPr>
            <a:stCxn id="27" idx="1"/>
            <a:endCxn id="30" idx="5"/>
          </p:cNvCxnSpPr>
          <p:nvPr/>
        </p:nvCxnSpPr>
        <p:spPr bwMode="auto">
          <a:xfrm flipH="1">
            <a:off x="6568945" y="5244601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3" name="타원 32"/>
          <p:cNvSpPr/>
          <p:nvPr/>
        </p:nvSpPr>
        <p:spPr bwMode="auto">
          <a:xfrm>
            <a:off x="6707292" y="451277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직선 연결선 33"/>
          <p:cNvCxnSpPr>
            <a:stCxn id="30" idx="0"/>
            <a:endCxn id="33" idx="3"/>
          </p:cNvCxnSpPr>
          <p:nvPr/>
        </p:nvCxnSpPr>
        <p:spPr bwMode="auto">
          <a:xfrm flipV="1">
            <a:off x="6534787" y="4698923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>
            <a:stCxn id="27" idx="0"/>
            <a:endCxn id="33" idx="5"/>
          </p:cNvCxnSpPr>
          <p:nvPr/>
        </p:nvCxnSpPr>
        <p:spPr bwMode="auto">
          <a:xfrm flipH="1" flipV="1">
            <a:off x="6924429" y="4698923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178804" y="4730862"/>
                <a:ext cx="4892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804" y="4730862"/>
                <a:ext cx="48923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668040" y="4971814"/>
                <a:ext cx="6399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040" y="4971814"/>
                <a:ext cx="639919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123389" y="4660841"/>
                <a:ext cx="788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𝑷𝑳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389" y="4660841"/>
                <a:ext cx="78899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63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2: </a:t>
            </a:r>
            <a:r>
              <a:rPr lang="en-US" altLang="ko-KR" dirty="0"/>
              <a:t>Obtaining/Delivering </a:t>
            </a:r>
            <a:r>
              <a:rPr lang="en-US" altLang="ko-KR" i="1" dirty="0"/>
              <a:t>Path Loss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TPC report element format defined in baseline specification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TPC report procedure</a:t>
            </a:r>
          </a:p>
          <a:p>
            <a:pPr lvl="1"/>
            <a:r>
              <a:rPr lang="en-US" altLang="ko-KR" dirty="0" smtClean="0"/>
              <a:t>Solicited</a:t>
            </a:r>
          </a:p>
          <a:p>
            <a:pPr lvl="2"/>
            <a:r>
              <a:rPr lang="en-US" altLang="ko-KR" dirty="0" smtClean="0"/>
              <a:t>TPC request frame and TPC response frame (action frames)</a:t>
            </a:r>
          </a:p>
          <a:p>
            <a:pPr lvl="1"/>
            <a:r>
              <a:rPr lang="en-US" altLang="ko-KR" dirty="0" smtClean="0"/>
              <a:t>Unsolicited</a:t>
            </a:r>
          </a:p>
          <a:p>
            <a:pPr lvl="2"/>
            <a:r>
              <a:rPr lang="en-US" altLang="ko-KR" dirty="0" smtClean="0"/>
              <a:t>A TPC report element is included in Beacon or Probe response frame without a corresponding request</a:t>
            </a:r>
          </a:p>
          <a:p>
            <a:endParaRPr lang="en-US" altLang="ko-KR" sz="1800" dirty="0" smtClean="0"/>
          </a:p>
          <a:p>
            <a:r>
              <a:rPr lang="en-US" altLang="ko-KR" dirty="0" smtClean="0"/>
              <a:t>C-SR supporting AP will use this element to indicate its beacon transmission power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715834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789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직사각형 75"/>
          <p:cNvSpPr/>
          <p:nvPr/>
        </p:nvSpPr>
        <p:spPr bwMode="auto">
          <a:xfrm>
            <a:off x="4135416" y="2528548"/>
            <a:ext cx="2870491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5367680" y="4111118"/>
            <a:ext cx="1638227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Procedure Example: 2-BSS DL/DL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1447800" y="281758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직선 화살표 연결선 9"/>
          <p:cNvCxnSpPr/>
          <p:nvPr/>
        </p:nvCxnSpPr>
        <p:spPr bwMode="auto">
          <a:xfrm>
            <a:off x="1447800" y="4404814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4137204" y="2085078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5800" y="266518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26631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1445172" y="3276648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9600" y="3138148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STA1-1</a:t>
            </a:r>
            <a:endParaRPr lang="ko-KR" altLang="en-US" b="1" dirty="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1447800" y="48888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09600" y="47503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STA2-1</a:t>
            </a:r>
            <a:endParaRPr lang="ko-KR" altLang="en-US" b="1" dirty="0"/>
          </a:p>
        </p:txBody>
      </p:sp>
      <p:cxnSp>
        <p:nvCxnSpPr>
          <p:cNvPr id="22" name="직선 화살표 연결선 21"/>
          <p:cNvCxnSpPr/>
          <p:nvPr/>
        </p:nvCxnSpPr>
        <p:spPr bwMode="auto">
          <a:xfrm flipV="1">
            <a:off x="1445172" y="5484581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142432" y="5494413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 bwMode="auto">
          <a:xfrm flipH="1">
            <a:off x="5365114" y="2044989"/>
            <a:ext cx="1930" cy="35490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4135417" y="2528548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370873" y="4125629"/>
            <a:ext cx="830317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31" name="직사각형 30"/>
          <p:cNvSpPr/>
          <p:nvPr/>
        </p:nvSpPr>
        <p:spPr bwMode="auto">
          <a:xfrm>
            <a:off x="6349690" y="2995528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6990143" y="2055582"/>
            <a:ext cx="15765" cy="358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4135417" y="5484581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>
            <a:off x="5367681" y="5500432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999272" y="549059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96232" y="5514078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17702" y="1747805"/>
            <a:ext cx="2803396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AP1 obtains TXOP</a:t>
            </a:r>
            <a:r>
              <a:rPr lang="ko-KR" altLang="en-US" sz="1400" dirty="0">
                <a:solidFill>
                  <a:srgbClr val="0070C0"/>
                </a:solidFill>
              </a:rPr>
              <a:t>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sharing AP</a:t>
            </a:r>
            <a:endParaRPr lang="en-US" altLang="ko-KR" sz="1400" dirty="0" smtClean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19600" y="1742768"/>
            <a:ext cx="3523144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AP2 obtains the shared TXOP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shared AP</a:t>
            </a:r>
            <a:endParaRPr lang="en-US" altLang="ko-KR" sz="14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>
            <a:off x="1437565" y="380064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1993" y="366214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STA1-2</a:t>
            </a:r>
            <a:endParaRPr lang="ko-KR" altLang="en-US" b="1" dirty="0"/>
          </a:p>
        </p:txBody>
      </p:sp>
      <p:cxnSp>
        <p:nvCxnSpPr>
          <p:cNvPr id="45" name="직선 화살표 연결선 44"/>
          <p:cNvCxnSpPr/>
          <p:nvPr/>
        </p:nvCxnSpPr>
        <p:spPr bwMode="auto">
          <a:xfrm>
            <a:off x="1447800" y="53460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09600" y="52075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STA2-2</a:t>
            </a:r>
            <a:endParaRPr lang="ko-KR" altLang="en-US" b="1" dirty="0"/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4067743" y="253686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4119002" y="253772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6353589" y="351540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5370872" y="2528549"/>
            <a:ext cx="830317" cy="2913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</a:p>
        </p:txBody>
      </p:sp>
      <p:sp>
        <p:nvSpPr>
          <p:cNvPr id="73" name="직사각형 72"/>
          <p:cNvSpPr/>
          <p:nvPr/>
        </p:nvSpPr>
        <p:spPr bwMode="auto">
          <a:xfrm>
            <a:off x="6359522" y="460938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6353589" y="506043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85800" y="6201696"/>
            <a:ext cx="25651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C-SR-A: C-SR announcement frame</a:t>
            </a:r>
            <a:endParaRPr lang="en-US" altLang="ko-KR" dirty="0"/>
          </a:p>
        </p:txBody>
      </p:sp>
      <p:cxnSp>
        <p:nvCxnSpPr>
          <p:cNvPr id="53" name="직선 화살표 연결선 52"/>
          <p:cNvCxnSpPr/>
          <p:nvPr/>
        </p:nvCxnSpPr>
        <p:spPr bwMode="auto">
          <a:xfrm flipH="1">
            <a:off x="1828800" y="2817582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143000" y="2281535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Capability/Path loss</a:t>
            </a:r>
            <a:endParaRPr lang="ko-KR" altLang="en-US" b="1" dirty="0"/>
          </a:p>
        </p:txBody>
      </p:sp>
      <p:cxnSp>
        <p:nvCxnSpPr>
          <p:cNvPr id="65" name="직선 화살표 연결선 64"/>
          <p:cNvCxnSpPr/>
          <p:nvPr/>
        </p:nvCxnSpPr>
        <p:spPr bwMode="auto">
          <a:xfrm flipH="1">
            <a:off x="2590800" y="3260674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6" name="직선 화살표 연결선 65"/>
          <p:cNvCxnSpPr/>
          <p:nvPr/>
        </p:nvCxnSpPr>
        <p:spPr bwMode="auto">
          <a:xfrm>
            <a:off x="2895600" y="3848462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 flipV="1">
            <a:off x="2667000" y="2822749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 flipV="1">
            <a:off x="2992582" y="2827694"/>
            <a:ext cx="0" cy="9729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2172669" y="4471830"/>
            <a:ext cx="1180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Measuring and</a:t>
            </a:r>
          </a:p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Path loss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cxnSp>
        <p:nvCxnSpPr>
          <p:cNvPr id="61" name="직선 화살표 연결선 60"/>
          <p:cNvCxnSpPr/>
          <p:nvPr/>
        </p:nvCxnSpPr>
        <p:spPr bwMode="auto">
          <a:xfrm>
            <a:off x="3611528" y="6215551"/>
            <a:ext cx="5256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3" name="직선 화살표 연결선 62"/>
          <p:cNvCxnSpPr/>
          <p:nvPr/>
        </p:nvCxnSpPr>
        <p:spPr bwMode="auto">
          <a:xfrm flipH="1">
            <a:off x="3611528" y="6019800"/>
            <a:ext cx="5074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4137204" y="5881300"/>
            <a:ext cx="1089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Measurement</a:t>
            </a:r>
          </a:p>
          <a:p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  <p:sp>
        <p:nvSpPr>
          <p:cNvPr id="68" name="직사각형 67"/>
          <p:cNvSpPr/>
          <p:nvPr/>
        </p:nvSpPr>
        <p:spPr bwMode="auto">
          <a:xfrm>
            <a:off x="3522295" y="5885944"/>
            <a:ext cx="1704118" cy="454251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4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145298</TotalTime>
  <Words>2664</Words>
  <Application>Microsoft Office PowerPoint</Application>
  <PresentationFormat>화면 슬라이드 쇼(4:3)</PresentationFormat>
  <Paragraphs>454</Paragraphs>
  <Slides>24</Slides>
  <Notes>15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Coordinated Spatial Reuse: Focus on Downlink</vt:lpstr>
      <vt:lpstr>Recap: Coordinated SR (C-SR)</vt:lpstr>
      <vt:lpstr>Issue 1: C-SR Coordination Policy</vt:lpstr>
      <vt:lpstr>C-SR Procedure into 3 Phases</vt:lpstr>
      <vt:lpstr>C-SR Procedure into 3 Phases</vt:lpstr>
      <vt:lpstr>Issue 2: Obtaining/Delivering Path Loss</vt:lpstr>
      <vt:lpstr>Issue 2: Obtaining/Delivering Path Loss</vt:lpstr>
      <vt:lpstr>Issue 2: Obtaining/Delivering Path Loss </vt:lpstr>
      <vt:lpstr>C-SR Procedure Example: 2-BSS DL/DL</vt:lpstr>
      <vt:lpstr>Issue 3: Block Acknowledgement (BA) Separation</vt:lpstr>
      <vt:lpstr>Issue 3: Block Acknowledgement (BA) Separation</vt:lpstr>
      <vt:lpstr>Summary</vt:lpstr>
      <vt:lpstr>Straw Poll #1</vt:lpstr>
      <vt:lpstr>Straw Poll #2</vt:lpstr>
      <vt:lpstr>Straw Poll #3</vt:lpstr>
      <vt:lpstr>Straw Poll #4</vt:lpstr>
      <vt:lpstr>Reference</vt:lpstr>
      <vt:lpstr>APPENDIX</vt:lpstr>
      <vt:lpstr>Calculation of Shared AP’s Tx Power Limit</vt:lpstr>
      <vt:lpstr>Comment RESOLUTION</vt:lpstr>
      <vt:lpstr>Parameterized Spatial Reuse</vt:lpstr>
      <vt:lpstr>Major Difference Between PSR and C-SR</vt:lpstr>
      <vt:lpstr>Non-overlapping BA</vt:lpstr>
      <vt:lpstr>Etc.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3007</cp:revision>
  <cp:lastPrinted>1998-02-10T13:28:06Z</cp:lastPrinted>
  <dcterms:created xsi:type="dcterms:W3CDTF">2007-05-21T21:00:37Z</dcterms:created>
  <dcterms:modified xsi:type="dcterms:W3CDTF">2020-09-29T05:16:51Z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