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13" r:id="rId2"/>
    <p:sldId id="411" r:id="rId3"/>
    <p:sldId id="400" r:id="rId4"/>
    <p:sldId id="381" r:id="rId5"/>
    <p:sldId id="410" r:id="rId6"/>
    <p:sldId id="426" r:id="rId7"/>
    <p:sldId id="385" r:id="rId8"/>
    <p:sldId id="380" r:id="rId9"/>
    <p:sldId id="396" r:id="rId10"/>
    <p:sldId id="417" r:id="rId11"/>
    <p:sldId id="362" r:id="rId12"/>
    <p:sldId id="416" r:id="rId13"/>
    <p:sldId id="418" r:id="rId14"/>
    <p:sldId id="427" r:id="rId15"/>
    <p:sldId id="364" r:id="rId16"/>
    <p:sldId id="363" r:id="rId17"/>
    <p:sldId id="419" r:id="rId18"/>
    <p:sldId id="420" r:id="rId19"/>
    <p:sldId id="423" r:id="rId20"/>
    <p:sldId id="42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7" d="100"/>
          <a:sy n="97" d="100"/>
        </p:scale>
        <p:origin x="-22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5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6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8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802.11-20/0590r4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Focus on Downlink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411315"/>
              </p:ext>
            </p:extLst>
          </p:nvPr>
        </p:nvGraphicFramePr>
        <p:xfrm>
          <a:off x="522288" y="2754313"/>
          <a:ext cx="7826375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6" name="Document" r:id="rId4" imgW="9388052" imgH="4470400" progId="Word.Document.8">
                  <p:embed/>
                </p:oleObj>
              </mc:Choice>
              <mc:Fallback>
                <p:oleObj name="Document" r:id="rId4" imgW="9388052" imgH="4470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826375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</a:t>
            </a:r>
            <a:r>
              <a:rPr lang="en-US" altLang="ko-KR" dirty="0" smtClean="0"/>
              <a:t>3: </a:t>
            </a:r>
            <a:r>
              <a:rPr lang="en-US" altLang="ko-KR" dirty="0"/>
              <a:t>Block Acknowledgement (BA) Separation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altLang="ko-KR" dirty="0"/>
              <a:t>[Option 1] </a:t>
            </a:r>
            <a:r>
              <a:rPr lang="en-US" altLang="ko-KR" i="1" dirty="0"/>
              <a:t>Non-overlapping resources for BA </a:t>
            </a:r>
            <a:r>
              <a:rPr lang="en-US" altLang="ko-KR" dirty="0"/>
              <a:t>in detail</a:t>
            </a:r>
          </a:p>
          <a:p>
            <a:pPr lvl="1"/>
            <a:r>
              <a:rPr lang="en-US" altLang="ko-KR" i="1" u="sng" dirty="0"/>
              <a:t>Two-level BA separation</a:t>
            </a:r>
          </a:p>
          <a:p>
            <a:pPr lvl="2"/>
            <a:r>
              <a:rPr lang="en-US" altLang="ko-KR" dirty="0"/>
              <a:t>Level 1: BA separation </a:t>
            </a:r>
            <a:r>
              <a:rPr lang="en-US" altLang="ko-KR" i="1" dirty="0"/>
              <a:t>among sharing/shared </a:t>
            </a:r>
            <a:r>
              <a:rPr lang="en-US" altLang="ko-KR" i="1" dirty="0" smtClean="0"/>
              <a:t>APs</a:t>
            </a:r>
            <a:endParaRPr lang="en-US" altLang="ko-KR" i="1" dirty="0"/>
          </a:p>
          <a:p>
            <a:pPr lvl="3"/>
            <a:r>
              <a:rPr lang="en-US" altLang="ko-KR" dirty="0" smtClean="0"/>
              <a:t>E.g. upper 40MHz for sharing AP, lower 40MHz for shared AP</a:t>
            </a:r>
          </a:p>
          <a:p>
            <a:pPr lvl="2"/>
            <a:r>
              <a:rPr lang="en-US" altLang="ko-KR" dirty="0" smtClean="0"/>
              <a:t>Level </a:t>
            </a:r>
            <a:r>
              <a:rPr lang="en-US" altLang="ko-KR" dirty="0"/>
              <a:t>2: BA separation </a:t>
            </a:r>
            <a:r>
              <a:rPr lang="en-US" altLang="ko-KR" i="1" dirty="0"/>
              <a:t>between DL STAs in each BSS </a:t>
            </a:r>
            <a:r>
              <a:rPr lang="en-US" altLang="ko-KR" dirty="0" smtClean="0"/>
              <a:t>(DL </a:t>
            </a:r>
            <a:r>
              <a:rPr lang="en-US" altLang="ko-KR" dirty="0"/>
              <a:t>MU </a:t>
            </a:r>
            <a:r>
              <a:rPr lang="en-US" altLang="ko-KR" dirty="0" smtClean="0"/>
              <a:t>PPDU case)</a:t>
            </a:r>
            <a:endParaRPr lang="en-US" altLang="ko-KR" dirty="0"/>
          </a:p>
          <a:p>
            <a:pPr lvl="3"/>
            <a:r>
              <a:rPr lang="en-US" altLang="ko-KR" dirty="0" smtClean="0"/>
              <a:t>STAs send the immediate response according to the resource allocation information that is carried in the TRS control subfield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450343" y="3550227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1374143" y="4883819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" y="35780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07728" y="489421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8547"/>
              </p:ext>
            </p:extLst>
          </p:nvPr>
        </p:nvGraphicFramePr>
        <p:xfrm>
          <a:off x="1509225" y="3803118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sharing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12727"/>
              </p:ext>
            </p:extLst>
          </p:nvPr>
        </p:nvGraphicFramePr>
        <p:xfrm>
          <a:off x="5122278" y="3813463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STA2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6" name="직선 화살표 연결선 45"/>
          <p:cNvCxnSpPr/>
          <p:nvPr/>
        </p:nvCxnSpPr>
        <p:spPr bwMode="auto">
          <a:xfrm flipV="1">
            <a:off x="1450343" y="5046610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>
            <a:off x="1374143" y="6265810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49496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383481" y="62762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8536"/>
              </p:ext>
            </p:extLst>
          </p:nvPr>
        </p:nvGraphicFramePr>
        <p:xfrm>
          <a:off x="1509225" y="5205891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shared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1810"/>
              </p:ext>
            </p:extLst>
          </p:nvPr>
        </p:nvGraphicFramePr>
        <p:xfrm>
          <a:off x="5122278" y="5625037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STA3</a:t>
                      </a:r>
                      <a:endParaRPr lang="ko-KR" altLang="en-US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STA4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3" name="직선 화살표 연결선 52"/>
          <p:cNvCxnSpPr/>
          <p:nvPr/>
        </p:nvCxnSpPr>
        <p:spPr bwMode="auto">
          <a:xfrm>
            <a:off x="4485403" y="4682836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551997" y="4395538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SIFS</a:t>
            </a:r>
            <a:endParaRPr lang="ko-KR" altLang="en-US" b="1" dirty="0"/>
          </a:p>
        </p:txBody>
      </p:sp>
      <p:cxnSp>
        <p:nvCxnSpPr>
          <p:cNvPr id="56" name="직선 연결선 55"/>
          <p:cNvCxnSpPr/>
          <p:nvPr/>
        </p:nvCxnSpPr>
        <p:spPr bwMode="auto">
          <a:xfrm>
            <a:off x="5115785" y="3716527"/>
            <a:ext cx="0" cy="2698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0" name="이등변 삼각형 59"/>
          <p:cNvSpPr/>
          <p:nvPr/>
        </p:nvSpPr>
        <p:spPr bwMode="auto">
          <a:xfrm>
            <a:off x="8023321" y="4409332"/>
            <a:ext cx="152400" cy="218090"/>
          </a:xfrm>
          <a:prstGeom prst="triangle">
            <a:avLst>
              <a:gd name="adj" fmla="val 55173"/>
            </a:avLst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39455" y="4390310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62" name="타원 61"/>
          <p:cNvSpPr/>
          <p:nvPr/>
        </p:nvSpPr>
        <p:spPr bwMode="auto">
          <a:xfrm>
            <a:off x="7979899" y="3855027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이등변 삼각형 62"/>
          <p:cNvSpPr/>
          <p:nvPr/>
        </p:nvSpPr>
        <p:spPr bwMode="auto">
          <a:xfrm>
            <a:off x="7651666" y="502064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11887" y="5205891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65" name="타원 64"/>
          <p:cNvSpPr/>
          <p:nvPr/>
        </p:nvSpPr>
        <p:spPr bwMode="auto">
          <a:xfrm>
            <a:off x="7804066" y="5592670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/>
          <p:cNvSpPr/>
          <p:nvPr/>
        </p:nvSpPr>
        <p:spPr bwMode="auto">
          <a:xfrm>
            <a:off x="8434972" y="5091819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7178183" y="4606636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7011887" y="3619591"/>
            <a:ext cx="2132113" cy="268778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371600" y="3855027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696191" y="418584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1371600" y="5257800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696191" y="558862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4672537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same 80MHz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>
            <a:stCxn id="36" idx="0"/>
            <a:endCxn id="72" idx="1"/>
          </p:cNvCxnSpPr>
          <p:nvPr/>
        </p:nvCxnSpPr>
        <p:spPr bwMode="auto">
          <a:xfrm flipV="1">
            <a:off x="522740" y="4324349"/>
            <a:ext cx="173451" cy="348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꺾인 연결선 10"/>
          <p:cNvCxnSpPr>
            <a:stCxn id="36" idx="2"/>
            <a:endCxn id="74" idx="1"/>
          </p:cNvCxnSpPr>
          <p:nvPr/>
        </p:nvCxnSpPr>
        <p:spPr bwMode="auto">
          <a:xfrm rot="16200000" flipH="1">
            <a:off x="220672" y="5251603"/>
            <a:ext cx="777586" cy="1734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divide C-SR procedure into 3 phases according to TXOP acquisition status of sharing/shared AP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believe that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is an appropriate policy to manage the Tx power of sharing/shared AP in C-SR operation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determine the maximum Tx power of shared AP, sharing AP collects path loss information from the associated STAs and neighboring C-SR capable APs by soliciting reports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 two options for </a:t>
            </a:r>
            <a:r>
              <a:rPr lang="en-US" altLang="ko-KR" i="1" dirty="0" smtClean="0"/>
              <a:t>BA separation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limits the shared AP(s)’ transmission power during the shared </a:t>
            </a:r>
            <a:r>
              <a:rPr lang="en-US" altLang="ko-KR" dirty="0" smtClean="0"/>
              <a:t>TXOP in C-SR procedure?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Sharing AP may reduce its transmission power in the shared TXOP</a:t>
            </a:r>
          </a:p>
          <a:p>
            <a:pPr lvl="1"/>
            <a:r>
              <a:rPr lang="en-US" altLang="ko-KR" dirty="0" smtClean="0"/>
              <a:t>Shared AP(s) shall follow the transmission power limit indicated by sharing AP in the shared TXOP</a:t>
            </a:r>
          </a:p>
          <a:p>
            <a:pPr lvl="1"/>
            <a:r>
              <a:rPr lang="en-US" altLang="ko-KR" dirty="0" smtClean="0"/>
              <a:t>Shared AP’s transmission power limit is included in the announcement frame</a:t>
            </a:r>
          </a:p>
          <a:p>
            <a:pPr lvl="1"/>
            <a:r>
              <a:rPr lang="en-US" altLang="ko-KR" dirty="0" smtClean="0"/>
              <a:t>NOTE: the term, </a:t>
            </a:r>
            <a:r>
              <a:rPr lang="en-US" altLang="ko-KR" i="1" dirty="0" smtClean="0"/>
              <a:t>shared TXOP</a:t>
            </a:r>
            <a:r>
              <a:rPr lang="en-US" altLang="ko-KR" dirty="0" smtClean="0"/>
              <a:t>, can be changed</a:t>
            </a:r>
          </a:p>
          <a:p>
            <a:pPr lvl="1"/>
            <a:r>
              <a:rPr lang="en-US" altLang="ko-KR" dirty="0" smtClean="0"/>
              <a:t>NOTE: </a:t>
            </a:r>
            <a:r>
              <a:rPr lang="en-US" altLang="ko-KR" dirty="0" smtClean="0"/>
              <a:t>the field indicating transmission power limit and its encoding are TBD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6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C-SR capable AP indicates its beacon transmission power in beacon frame?</a:t>
            </a:r>
          </a:p>
          <a:p>
            <a:pPr lvl="1"/>
            <a:r>
              <a:rPr lang="en-US" altLang="ko-KR" dirty="0" smtClean="0"/>
              <a:t>The beacon transmission power can be included in either one of element or field</a:t>
            </a:r>
          </a:p>
          <a:p>
            <a:pPr lvl="1"/>
            <a:r>
              <a:rPr lang="en-US" altLang="ko-KR" dirty="0" smtClean="0"/>
              <a:t>The element or field indicating the beacon transmission power and its encoding are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03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</a:t>
            </a:r>
            <a:r>
              <a:rPr lang="en-US" altLang="ko-KR" dirty="0" smtClean="0"/>
              <a:t>11be the signaling for reporting path loss values is required?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Signaling details are TBD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46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agree that in 11be sharing AP allocates non-overlapping frequency resources of block acknowledgements for each sharing AP and shared AP(s) for C-SR operation?</a:t>
            </a:r>
          </a:p>
          <a:p>
            <a:pPr lvl="1"/>
            <a:r>
              <a:rPr lang="en-US" altLang="ko-KR" dirty="0" smtClean="0"/>
              <a:t>Allocating non-overlapping frequency resource shall be determined by sharing AP </a:t>
            </a:r>
          </a:p>
          <a:p>
            <a:pPr lvl="1"/>
            <a:r>
              <a:rPr lang="en-US" altLang="ko-KR" dirty="0" smtClean="0"/>
              <a:t>The way of indicating non-overlapping frequency resources for block acknowledgement is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b="0" dirty="0" smtClean="0"/>
              <a:t>802.11-20/0410r4 “Coordinated Spatial Reuse Procedure”, </a:t>
            </a:r>
            <a:r>
              <a:rPr lang="en-US" altLang="ko-KR" b="0" dirty="0" err="1" smtClean="0"/>
              <a:t>Sungjin</a:t>
            </a:r>
            <a:r>
              <a:rPr lang="en-US" altLang="ko-KR" b="0" dirty="0" smtClean="0"/>
              <a:t> Park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b="0" dirty="0" smtClean="0"/>
              <a:t>802.11-20/0576r1 “Coordinated Spatial Reuse Protocol”, </a:t>
            </a:r>
            <a:r>
              <a:rPr lang="en-US" altLang="ko-KR" b="0" dirty="0" err="1" smtClean="0"/>
              <a:t>Yongho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Seok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[3] </a:t>
            </a:r>
            <a:r>
              <a:rPr lang="en-US" altLang="ko-KR" b="0" dirty="0" smtClean="0"/>
              <a:t>802.11-20/0457r1 “Discussion on Coordinated Spatial Reuse Operation”, </a:t>
            </a:r>
            <a:r>
              <a:rPr lang="en-US" altLang="ko-KR" b="0" dirty="0" err="1" smtClean="0"/>
              <a:t>Kosuke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Aio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b="0" dirty="0" smtClean="0"/>
              <a:t>802.11-20/0107r1 “Multi-AP coordination for spatial reuse”, Dmitry </a:t>
            </a:r>
            <a:r>
              <a:rPr lang="en-US" altLang="ko-KR" b="0" dirty="0" err="1" smtClean="0"/>
              <a:t>Akhmetov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[5] </a:t>
            </a:r>
            <a:r>
              <a:rPr lang="en-US" altLang="ko-KR" b="0" dirty="0" smtClean="0"/>
              <a:t>802.11-20/0073r0 “On Coordinated Spatial Reuse in 11be”, </a:t>
            </a:r>
            <a:r>
              <a:rPr lang="en-US" altLang="ko-KR" b="0" dirty="0" err="1" smtClean="0"/>
              <a:t>Jianhan</a:t>
            </a:r>
            <a:r>
              <a:rPr lang="en-US" altLang="ko-KR" b="0" dirty="0" smtClean="0"/>
              <a:t> Liu</a:t>
            </a: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04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of Shared AP’s Tx Power Limit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sz="1800" dirty="0" smtClean="0"/>
              </a:p>
              <a:p>
                <a:endParaRPr lang="en-US" altLang="ko-KR" sz="1800" dirty="0"/>
              </a:p>
              <a:p>
                <a:r>
                  <a:rPr lang="en-US" altLang="ko-KR" dirty="0" smtClean="0"/>
                  <a:t>Goal</a:t>
                </a:r>
              </a:p>
              <a:p>
                <a:pPr lvl="1"/>
                <a:r>
                  <a:rPr lang="en-US" altLang="ko-KR" dirty="0" smtClean="0"/>
                  <a:t>AP1 (sharing AP) wants to protect DL transmission for STA1</a:t>
                </a:r>
              </a:p>
              <a:p>
                <a:pPr lvl="1"/>
                <a:r>
                  <a:rPr lang="en-US" altLang="ko-KR" dirty="0" smtClean="0"/>
                  <a:t>SIR of STA1,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𝑆𝐼𝑅</m:t>
                        </m:r>
                      </m:e>
                      <m:sub>
                        <m:r>
                          <a:rPr lang="en-US" altLang="ko-KR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𝐴𝑃</m:t>
                            </m:r>
                            <m:r>
                              <a:rPr lang="en-US" altLang="ko-KR" b="0" i="1" smtClean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/>
                              </a:rPr>
                              <m:t>𝑡𝑥</m:t>
                            </m:r>
                          </m:sup>
                        </m:sSubSup>
                        <m:r>
                          <a:rPr lang="en-US" altLang="ko-KR" b="0" i="1" smtClean="0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−(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dirty="0" smtClean="0"/>
                  <a:t>, should be larger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𝑆𝐼𝑅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𝑡h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r>
                  <a:rPr lang="en-US" altLang="ko-KR" dirty="0" smtClean="0"/>
                  <a:t>Procedure</a:t>
                </a:r>
              </a:p>
              <a:p>
                <a:pPr lvl="1"/>
                <a:r>
                  <a:rPr lang="en-US" altLang="ko-KR" b="0" dirty="0" smtClean="0">
                    <a:latin typeface="Cambria Math"/>
                  </a:rPr>
                  <a:t>STA1 calculates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b="0" dirty="0" smtClean="0">
                    <a:latin typeface="Cambria Math"/>
                  </a:rPr>
                  <a:t> 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</m:oMath>
                </a14:m>
                <a:r>
                  <a:rPr lang="en-US" altLang="ko-KR" b="0" dirty="0" smtClean="0">
                    <a:latin typeface="Cambria Math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ko-KR" i="1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b="0" dirty="0" smtClean="0">
                  <a:latin typeface="Cambria Math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𝑆𝑇𝐴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STA1 calculates </a:t>
                </a:r>
                <a14:m>
                  <m:oMath xmlns:m="http://schemas.openxmlformats.org/officeDocument/2006/math">
                    <m:r>
                      <a:rPr lang="en-US" altLang="ko-KR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</m:oMath>
                </a14:m>
                <a:r>
                  <a:rPr lang="en-US" altLang="ko-KR" dirty="0">
                    <a:latin typeface="Cambria Math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ko-KR" i="1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i="1">
                        <a:latin typeface="Cambria Math"/>
                      </a:rPr>
                      <m:t>−</m:t>
                    </m:r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STA1 reports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 to AP1</a:t>
                </a:r>
              </a:p>
              <a:p>
                <a:pPr lvl="1"/>
                <a:r>
                  <a:rPr lang="en-US" altLang="ko-KR" dirty="0" smtClean="0"/>
                  <a:t>AP1 obtains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𝑡𝑥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𝑚𝑎𝑥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1−</m:t>
                            </m:r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𝐴𝑃</m:t>
                            </m:r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𝑆𝐼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𝑡h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3"/>
                <a:stretch>
                  <a:fillRect l="-706" b="-20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sp>
        <p:nvSpPr>
          <p:cNvPr id="25" name="이등변 삼각형 24"/>
          <p:cNvSpPr/>
          <p:nvPr/>
        </p:nvSpPr>
        <p:spPr bwMode="auto">
          <a:xfrm>
            <a:off x="4282166" y="21467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00174" y="21173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27" name="타원 26"/>
          <p:cNvSpPr/>
          <p:nvPr/>
        </p:nvSpPr>
        <p:spPr bwMode="auto">
          <a:xfrm>
            <a:off x="4818130" y="17015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이등변 삼각형 27"/>
          <p:cNvSpPr/>
          <p:nvPr/>
        </p:nvSpPr>
        <p:spPr bwMode="auto">
          <a:xfrm>
            <a:off x="3354669" y="21467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19400" y="21173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30" name="타원 29"/>
          <p:cNvSpPr/>
          <p:nvPr/>
        </p:nvSpPr>
        <p:spPr bwMode="auto">
          <a:xfrm>
            <a:off x="3871524" y="26882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연결선 30"/>
          <p:cNvCxnSpPr>
            <a:stCxn id="25" idx="1"/>
            <a:endCxn id="28" idx="5"/>
          </p:cNvCxnSpPr>
          <p:nvPr/>
        </p:nvCxnSpPr>
        <p:spPr bwMode="auto">
          <a:xfrm flipH="1">
            <a:off x="3472911" y="22558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2" name="타원 31"/>
          <p:cNvSpPr/>
          <p:nvPr/>
        </p:nvSpPr>
        <p:spPr bwMode="auto">
          <a:xfrm>
            <a:off x="4563738" y="28292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타원 32"/>
          <p:cNvSpPr/>
          <p:nvPr/>
        </p:nvSpPr>
        <p:spPr bwMode="auto">
          <a:xfrm>
            <a:off x="3611258" y="15240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직선 연결선 33"/>
          <p:cNvCxnSpPr>
            <a:stCxn id="30" idx="1"/>
            <a:endCxn id="28" idx="4"/>
          </p:cNvCxnSpPr>
          <p:nvPr/>
        </p:nvCxnSpPr>
        <p:spPr bwMode="auto">
          <a:xfrm flipH="1" flipV="1">
            <a:off x="3507069" y="23648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>
            <a:stCxn id="28" idx="0"/>
            <a:endCxn id="33" idx="3"/>
          </p:cNvCxnSpPr>
          <p:nvPr/>
        </p:nvCxnSpPr>
        <p:spPr bwMode="auto">
          <a:xfrm flipV="1">
            <a:off x="3438753" y="17101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>
            <a:stCxn id="25" idx="0"/>
            <a:endCxn id="33" idx="5"/>
          </p:cNvCxnSpPr>
          <p:nvPr/>
        </p:nvCxnSpPr>
        <p:spPr bwMode="auto">
          <a:xfrm flipH="1" flipV="1">
            <a:off x="3828395" y="17101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>
            <a:stCxn id="25" idx="2"/>
            <a:endCxn id="30" idx="7"/>
          </p:cNvCxnSpPr>
          <p:nvPr/>
        </p:nvCxnSpPr>
        <p:spPr bwMode="auto">
          <a:xfrm flipH="1">
            <a:off x="4088661" y="23648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082770" y="1742090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70" y="1742090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11370" y="2466201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370" y="2466201"/>
                <a:ext cx="48923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72006" y="1983042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06" y="1983042"/>
                <a:ext cx="63991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27355" y="1672069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355" y="1672069"/>
                <a:ext cx="788999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34930" y="2443227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930" y="2443227"/>
                <a:ext cx="788999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이등변 삼각형 42"/>
          <p:cNvSpPr/>
          <p:nvPr/>
        </p:nvSpPr>
        <p:spPr bwMode="auto">
          <a:xfrm>
            <a:off x="6231800" y="17746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타원 43"/>
          <p:cNvSpPr/>
          <p:nvPr/>
        </p:nvSpPr>
        <p:spPr bwMode="auto">
          <a:xfrm>
            <a:off x="6180804" y="21290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직선 연결선 44"/>
          <p:cNvCxnSpPr/>
          <p:nvPr/>
        </p:nvCxnSpPr>
        <p:spPr bwMode="auto">
          <a:xfrm>
            <a:off x="6212136" y="25962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634029" y="17451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622178" y="20996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6554012" y="24479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988524" y="17156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3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Measurement Request/Report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Action frame: </a:t>
            </a:r>
            <a:r>
              <a:rPr lang="en-US" altLang="ko-KR" i="1" dirty="0" smtClean="0"/>
              <a:t>Radio Measurement Request/Response frame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Measurement Request/Report element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Measurement type and Report field definitions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2058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3276600"/>
            <a:ext cx="4666168" cy="83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763620"/>
            <a:ext cx="4510954" cy="163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05000"/>
            <a:ext cx="4617677" cy="85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877" y="1905000"/>
            <a:ext cx="4345348" cy="88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374" y="3307773"/>
            <a:ext cx="45126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/>
          <p:cNvSpPr/>
          <p:nvPr/>
        </p:nvSpPr>
        <p:spPr bwMode="auto">
          <a:xfrm>
            <a:off x="3449781" y="1970809"/>
            <a:ext cx="1171201" cy="351362"/>
          </a:xfrm>
          <a:prstGeom prst="rect">
            <a:avLst/>
          </a:prstGeom>
          <a:solidFill>
            <a:srgbClr val="0070C0">
              <a:alpha val="20000"/>
            </a:srgbClr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7899197" y="1965416"/>
            <a:ext cx="1092403" cy="351362"/>
          </a:xfrm>
          <a:prstGeom prst="rect">
            <a:avLst/>
          </a:prstGeom>
          <a:solidFill>
            <a:srgbClr val="0070C0">
              <a:alpha val="20000"/>
            </a:srgbClr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124201" y="3344524"/>
            <a:ext cx="762000" cy="351362"/>
          </a:xfrm>
          <a:prstGeom prst="rect">
            <a:avLst/>
          </a:prstGeom>
          <a:solidFill>
            <a:srgbClr val="FF0000">
              <a:alpha val="20000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7683398" y="3344524"/>
            <a:ext cx="698602" cy="351362"/>
          </a:xfrm>
          <a:prstGeom prst="rect">
            <a:avLst/>
          </a:prstGeom>
          <a:solidFill>
            <a:srgbClr val="FF0000">
              <a:alpha val="20000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068782" y="5108614"/>
            <a:ext cx="969818" cy="386498"/>
          </a:xfrm>
          <a:prstGeom prst="rect">
            <a:avLst/>
          </a:prstGeom>
          <a:solidFill>
            <a:srgbClr val="FF0000">
              <a:alpha val="20000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3884036" y="3344524"/>
            <a:ext cx="736946" cy="351362"/>
          </a:xfrm>
          <a:prstGeom prst="rect">
            <a:avLst/>
          </a:prstGeom>
          <a:solidFill>
            <a:srgbClr val="00B050">
              <a:alpha val="20000"/>
            </a:srgbClr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8398151" y="3344524"/>
            <a:ext cx="669951" cy="351362"/>
          </a:xfrm>
          <a:prstGeom prst="rect">
            <a:avLst/>
          </a:prstGeom>
          <a:solidFill>
            <a:srgbClr val="00B050">
              <a:alpha val="20000"/>
            </a:srgbClr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509" y="5151595"/>
            <a:ext cx="4749482" cy="97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직사각형 21"/>
          <p:cNvSpPr/>
          <p:nvPr/>
        </p:nvSpPr>
        <p:spPr bwMode="auto">
          <a:xfrm>
            <a:off x="4963391" y="5280497"/>
            <a:ext cx="3886200" cy="397926"/>
          </a:xfrm>
          <a:prstGeom prst="rect">
            <a:avLst/>
          </a:prstGeom>
          <a:solidFill>
            <a:srgbClr val="00B050">
              <a:alpha val="20000"/>
            </a:srgbClr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00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</a:t>
            </a:r>
            <a:r>
              <a:rPr lang="en-US" altLang="ko-KR" dirty="0" smtClean="0"/>
              <a:t>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C-SR is a simple Multi-AP coordination scheme that can increase spectrum efficiency by reusing the same time/frequency resources among multiple BSSs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C-SR procedure</a:t>
            </a:r>
            <a:endParaRPr lang="en-US" altLang="ko-KR" dirty="0"/>
          </a:p>
          <a:p>
            <a:pPr lvl="1"/>
            <a:r>
              <a:rPr lang="en-US" altLang="ko-KR" dirty="0" smtClean="0"/>
              <a:t>C-SR procedure with unsolicited method [1]</a:t>
            </a:r>
          </a:p>
          <a:p>
            <a:pPr lvl="1"/>
            <a:r>
              <a:rPr lang="en-US" altLang="ko-KR" dirty="0" smtClean="0"/>
              <a:t>General C-SR procedure [2]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C-SR performance gain</a:t>
            </a:r>
            <a:endParaRPr lang="en-US" altLang="ko-KR" dirty="0"/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ompared to OBSS-PD and TDD [3]</a:t>
            </a:r>
          </a:p>
          <a:p>
            <a:pPr lvl="1"/>
            <a:r>
              <a:rPr lang="en-US" altLang="ko-KR" dirty="0" smtClean="0"/>
              <a:t>Compared to EDCA and complete control [4]</a:t>
            </a:r>
          </a:p>
          <a:p>
            <a:pPr lvl="1"/>
            <a:r>
              <a:rPr lang="en-US" altLang="ko-KR" dirty="0" smtClean="0"/>
              <a:t>Compared to C-OFDMA and OBSS-PD [5]</a:t>
            </a:r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dirty="0" smtClean="0"/>
              <a:t>In this contribution, we divide the downlink (DL) C-SR procedure into 3 phases and investigate several issues of C-SR operation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Transmit Power Used 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8-bit field</a:t>
            </a:r>
          </a:p>
          <a:p>
            <a:endParaRPr lang="en-US" altLang="ko-KR" i="1" dirty="0" smtClean="0"/>
          </a:p>
          <a:p>
            <a:endParaRPr lang="en-US" altLang="ko-KR" i="1" dirty="0"/>
          </a:p>
          <a:p>
            <a:endParaRPr lang="en-US" altLang="ko-KR" i="1" dirty="0" smtClean="0"/>
          </a:p>
          <a:p>
            <a:endParaRPr lang="en-US" altLang="ko-KR" i="1" dirty="0"/>
          </a:p>
          <a:p>
            <a:endParaRPr lang="en-US" altLang="ko-KR" i="1" dirty="0"/>
          </a:p>
          <a:p>
            <a:r>
              <a:rPr lang="en-US" altLang="ko-KR" dirty="0" smtClean="0"/>
              <a:t>Link Measurement Request Frame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2058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442" y="1903964"/>
            <a:ext cx="4698637" cy="137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99" y="4114800"/>
            <a:ext cx="8010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직사각형 16"/>
          <p:cNvSpPr/>
          <p:nvPr/>
        </p:nvSpPr>
        <p:spPr bwMode="auto">
          <a:xfrm>
            <a:off x="5715000" y="4267200"/>
            <a:ext cx="1295400" cy="609600"/>
          </a:xfrm>
          <a:prstGeom prst="rect">
            <a:avLst/>
          </a:prstGeom>
          <a:solidFill>
            <a:srgbClr val="FF0000">
              <a:alpha val="20000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타원 28"/>
          <p:cNvSpPr/>
          <p:nvPr/>
        </p:nvSpPr>
        <p:spPr bwMode="auto">
          <a:xfrm>
            <a:off x="6397989" y="1573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447800"/>
            <a:ext cx="5063511" cy="5029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C-SR gain comes from appropriate Tx power management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bi-directional coordination</a:t>
            </a:r>
          </a:p>
          <a:p>
            <a:pPr lvl="1"/>
            <a:r>
              <a:rPr lang="en-US" altLang="ko-KR" dirty="0" smtClean="0"/>
              <a:t>Sharing AP and shared AP negotiate the appropriate Tx power combination</a:t>
            </a:r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ould be better in terms of sum throughput</a:t>
            </a:r>
          </a:p>
          <a:p>
            <a:pPr lvl="1"/>
            <a:r>
              <a:rPr lang="en-US" altLang="ko-KR" dirty="0" smtClean="0"/>
              <a:t>Additional signaling overhead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 (Preferred)</a:t>
            </a:r>
          </a:p>
          <a:p>
            <a:pPr lvl="1"/>
            <a:r>
              <a:rPr lang="en-US" altLang="ko-KR" dirty="0" smtClean="0"/>
              <a:t>Sharing AP determines Tx power without a coordination process and limits the Tx power of shared AP to protect transmissions of sharing AP</a:t>
            </a:r>
          </a:p>
          <a:p>
            <a:pPr lvl="1"/>
            <a:r>
              <a:rPr lang="en-US" altLang="ko-KR" dirty="0" smtClean="0"/>
              <a:t>Sharing AP does not need to sacrifice its performance</a:t>
            </a:r>
          </a:p>
          <a:p>
            <a:pPr lvl="1"/>
            <a:r>
              <a:rPr lang="en-US" altLang="ko-KR" dirty="0" smtClean="0"/>
              <a:t>Less overhead</a:t>
            </a:r>
            <a:endParaRPr lang="en-US" altLang="ko-KR" dirty="0"/>
          </a:p>
        </p:txBody>
      </p:sp>
      <p:sp>
        <p:nvSpPr>
          <p:cNvPr id="21" name="타원 20"/>
          <p:cNvSpPr/>
          <p:nvPr/>
        </p:nvSpPr>
        <p:spPr bwMode="auto">
          <a:xfrm>
            <a:off x="5470492" y="1573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1: C-SR Coordination Policy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401789" y="25447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598" y="27628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37753" y="2099495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이등변 삼각형 14"/>
          <p:cNvSpPr/>
          <p:nvPr/>
        </p:nvSpPr>
        <p:spPr bwMode="auto">
          <a:xfrm>
            <a:off x="6474292" y="25447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0074" y="22404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17" name="타원 16"/>
          <p:cNvSpPr/>
          <p:nvPr/>
        </p:nvSpPr>
        <p:spPr bwMode="auto">
          <a:xfrm>
            <a:off x="7065890" y="3163364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7" idx="1"/>
            <a:endCxn id="15" idx="4"/>
          </p:cNvCxnSpPr>
          <p:nvPr/>
        </p:nvCxnSpPr>
        <p:spPr bwMode="auto">
          <a:xfrm flipH="1" flipV="1">
            <a:off x="6626692" y="2762845"/>
            <a:ext cx="476453" cy="4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>
            <a:stCxn id="11" idx="5"/>
            <a:endCxn id="13" idx="3"/>
          </p:cNvCxnSpPr>
          <p:nvPr/>
        </p:nvCxnSpPr>
        <p:spPr bwMode="auto">
          <a:xfrm flipV="1">
            <a:off x="7520031" y="2285646"/>
            <a:ext cx="454977" cy="3681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181600" y="3272409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Negotiated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0492" y="3272408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Negotiated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46" name="타원 45"/>
          <p:cNvSpPr/>
          <p:nvPr/>
        </p:nvSpPr>
        <p:spPr bwMode="auto">
          <a:xfrm>
            <a:off x="7254544" y="4384177"/>
            <a:ext cx="1440000" cy="144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타원 46"/>
          <p:cNvSpPr/>
          <p:nvPr/>
        </p:nvSpPr>
        <p:spPr bwMode="auto">
          <a:xfrm>
            <a:off x="5796877" y="3810000"/>
            <a:ext cx="2520000" cy="252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이등변 삼각형 47"/>
          <p:cNvSpPr/>
          <p:nvPr/>
        </p:nvSpPr>
        <p:spPr bwMode="auto">
          <a:xfrm>
            <a:off x="7908175" y="49609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40984" y="51790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50" name="타원 49"/>
          <p:cNvSpPr/>
          <p:nvPr/>
        </p:nvSpPr>
        <p:spPr bwMode="auto">
          <a:xfrm>
            <a:off x="8427766" y="454763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이등변 삼각형 50"/>
          <p:cNvSpPr/>
          <p:nvPr/>
        </p:nvSpPr>
        <p:spPr bwMode="auto">
          <a:xfrm>
            <a:off x="6980678" y="49609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6460" y="46566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53" name="타원 52"/>
          <p:cNvSpPr/>
          <p:nvPr/>
        </p:nvSpPr>
        <p:spPr bwMode="auto">
          <a:xfrm>
            <a:off x="7447653" y="571513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>
            <a:stCxn id="53" idx="1"/>
            <a:endCxn id="51" idx="4"/>
          </p:cNvCxnSpPr>
          <p:nvPr/>
        </p:nvCxnSpPr>
        <p:spPr bwMode="auto">
          <a:xfrm flipH="1" flipV="1">
            <a:off x="7133078" y="5179045"/>
            <a:ext cx="351830" cy="56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>
            <a:stCxn id="48" idx="5"/>
            <a:endCxn id="50" idx="3"/>
          </p:cNvCxnSpPr>
          <p:nvPr/>
        </p:nvCxnSpPr>
        <p:spPr bwMode="auto">
          <a:xfrm flipV="1">
            <a:off x="8026417" y="4733785"/>
            <a:ext cx="438604" cy="336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295627" y="4098187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Enough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67949" y="5794722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Less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58" name="이등변 삼각형 57"/>
          <p:cNvSpPr/>
          <p:nvPr/>
        </p:nvSpPr>
        <p:spPr bwMode="auto">
          <a:xfrm>
            <a:off x="8250399" y="722672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타원 58"/>
          <p:cNvSpPr/>
          <p:nvPr/>
        </p:nvSpPr>
        <p:spPr bwMode="auto">
          <a:xfrm>
            <a:off x="8199403" y="1077064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8230735" y="1544304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652628" y="69321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8640777" y="1047693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8562220" y="1395971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DL TX</a:t>
            </a:r>
            <a:endParaRPr lang="ko-KR" altLang="en-US" b="1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8062293" y="663721"/>
            <a:ext cx="1083425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24707" y="1273086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1]</a:t>
            </a:r>
            <a:endParaRPr lang="ko-KR" alt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609952" y="6191500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2]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336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smtClean="0"/>
                  <a:t>Preparation phase: </a:t>
                </a:r>
                <a:r>
                  <a:rPr lang="en-US" altLang="ko-KR" i="1" dirty="0"/>
                  <a:t>before </a:t>
                </a:r>
                <a:r>
                  <a:rPr lang="en-US" altLang="ko-KR" i="1" dirty="0" smtClean="0"/>
                  <a:t>AP obtains </a:t>
                </a:r>
                <a:r>
                  <a:rPr lang="en-US" altLang="ko-KR" i="1" dirty="0"/>
                  <a:t>TXOP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AP’s action list</a:t>
                </a:r>
              </a:p>
              <a:p>
                <a:pPr lvl="2"/>
                <a:r>
                  <a:rPr lang="en-US" altLang="ko-KR" dirty="0" smtClean="0"/>
                  <a:t>Decide a AP candidate set</a:t>
                </a:r>
              </a:p>
              <a:p>
                <a:pPr lvl="3"/>
                <a:r>
                  <a:rPr lang="en-US" altLang="ko-KR" dirty="0" smtClean="0"/>
                  <a:t>Collect capability (of AP2 in AP1’s point of view)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Rx RSSI information of neighboring C-SR capable APs and calculates path loss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in AP1’s point of view)</a:t>
                </a:r>
              </a:p>
              <a:p>
                <a:pPr lvl="2"/>
                <a:r>
                  <a:rPr lang="en-US" altLang="ko-KR" dirty="0" smtClean="0"/>
                  <a:t>Collect Rx RSSI information from associated STAs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the associated AP and calculates path losses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</a:t>
                </a:r>
                <a:r>
                  <a:rPr lang="en-US" altLang="ko-KR" dirty="0" smtClean="0"/>
                  <a:t>neighboring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C-SR capable APs and caculates path losses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altLang="ko-KR" dirty="0" smtClean="0"/>
                  <a:t>AP’s </a:t>
                </a:r>
                <a:r>
                  <a:rPr lang="en-US" altLang="ko-KR" dirty="0"/>
                  <a:t>role in </a:t>
                </a:r>
                <a:r>
                  <a:rPr lang="en-US" altLang="ko-KR" dirty="0" smtClean="0"/>
                  <a:t>C-SR transmission </a:t>
                </a:r>
                <a:r>
                  <a:rPr lang="en-US" altLang="ko-KR" dirty="0"/>
                  <a:t>is not determined </a:t>
                </a:r>
                <a:r>
                  <a:rPr lang="en-US" altLang="ko-KR" dirty="0" smtClean="0"/>
                  <a:t>yet</a:t>
                </a:r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r="-471" b="-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6" name="이등변 삼각형 65"/>
          <p:cNvSpPr/>
          <p:nvPr/>
        </p:nvSpPr>
        <p:spPr bwMode="auto">
          <a:xfrm>
            <a:off x="4748760" y="26801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6768" y="26507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68" name="타원 67"/>
          <p:cNvSpPr/>
          <p:nvPr/>
        </p:nvSpPr>
        <p:spPr bwMode="auto">
          <a:xfrm>
            <a:off x="5284724" y="22349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이등변 삼각형 68"/>
          <p:cNvSpPr/>
          <p:nvPr/>
        </p:nvSpPr>
        <p:spPr bwMode="auto">
          <a:xfrm>
            <a:off x="3821263" y="26801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85994" y="26507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71" name="타원 70"/>
          <p:cNvSpPr/>
          <p:nvPr/>
        </p:nvSpPr>
        <p:spPr bwMode="auto">
          <a:xfrm>
            <a:off x="4338118" y="32216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>
            <a:stCxn id="66" idx="1"/>
            <a:endCxn id="69" idx="5"/>
          </p:cNvCxnSpPr>
          <p:nvPr/>
        </p:nvCxnSpPr>
        <p:spPr bwMode="auto">
          <a:xfrm flipH="1">
            <a:off x="3939505" y="27892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타원 72"/>
          <p:cNvSpPr/>
          <p:nvPr/>
        </p:nvSpPr>
        <p:spPr bwMode="auto">
          <a:xfrm>
            <a:off x="5030332" y="33626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타원 73"/>
          <p:cNvSpPr/>
          <p:nvPr/>
        </p:nvSpPr>
        <p:spPr bwMode="auto">
          <a:xfrm>
            <a:off x="4077852" y="20574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직선 연결선 74"/>
          <p:cNvCxnSpPr>
            <a:stCxn id="71" idx="1"/>
            <a:endCxn id="69" idx="4"/>
          </p:cNvCxnSpPr>
          <p:nvPr/>
        </p:nvCxnSpPr>
        <p:spPr bwMode="auto">
          <a:xfrm flipH="1" flipV="1">
            <a:off x="3973663" y="28982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>
            <a:stCxn id="69" idx="0"/>
            <a:endCxn id="74" idx="3"/>
          </p:cNvCxnSpPr>
          <p:nvPr/>
        </p:nvCxnSpPr>
        <p:spPr bwMode="auto">
          <a:xfrm flipV="1">
            <a:off x="3905347" y="22435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직선 연결선 76"/>
          <p:cNvCxnSpPr>
            <a:stCxn id="66" idx="0"/>
            <a:endCxn id="74" idx="5"/>
          </p:cNvCxnSpPr>
          <p:nvPr/>
        </p:nvCxnSpPr>
        <p:spPr bwMode="auto">
          <a:xfrm flipH="1" flipV="1">
            <a:off x="4294989" y="22435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>
            <a:stCxn id="66" idx="2"/>
            <a:endCxn id="71" idx="7"/>
          </p:cNvCxnSpPr>
          <p:nvPr/>
        </p:nvCxnSpPr>
        <p:spPr bwMode="auto">
          <a:xfrm flipH="1">
            <a:off x="4555255" y="28982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549364" y="2275490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364" y="2275490"/>
                <a:ext cx="489236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777964" y="2999601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964" y="2999601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38600" y="2516442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516442"/>
                <a:ext cx="63991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493949" y="2205469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949" y="2205469"/>
                <a:ext cx="78899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601524" y="2976627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24" y="2976627"/>
                <a:ext cx="788999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이등변 삼각형 24"/>
          <p:cNvSpPr/>
          <p:nvPr/>
        </p:nvSpPr>
        <p:spPr bwMode="auto">
          <a:xfrm>
            <a:off x="6698394" y="23080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6647398" y="26624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6678730" y="31296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00623" y="22785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88772" y="26330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20606" y="29813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6455118" y="22490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 smtClean="0"/>
              <a:t>Announcement phase: </a:t>
            </a:r>
            <a:r>
              <a:rPr lang="en-US" altLang="ko-KR" i="1" dirty="0"/>
              <a:t>after </a:t>
            </a:r>
            <a:r>
              <a:rPr lang="en-US" altLang="ko-KR" i="1" dirty="0" smtClean="0"/>
              <a:t>AP obtains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the AP is willing to share the obtained TXOP, it becomes a sharing AP</a:t>
            </a:r>
          </a:p>
          <a:p>
            <a:pPr lvl="1"/>
            <a:r>
              <a:rPr lang="en-US" altLang="ko-KR" dirty="0" smtClean="0"/>
              <a:t>Sharing AP’s action list</a:t>
            </a:r>
          </a:p>
          <a:p>
            <a:pPr lvl="2"/>
            <a:r>
              <a:rPr lang="en-US" altLang="ko-KR" dirty="0" smtClean="0"/>
              <a:t>Select the shared AP from the AP candidate set</a:t>
            </a:r>
          </a:p>
          <a:p>
            <a:pPr lvl="3"/>
            <a:r>
              <a:rPr lang="en-US" altLang="ko-KR" dirty="0" smtClean="0"/>
              <a:t>Considering DL STA’s SINR of sharing AP</a:t>
            </a:r>
          </a:p>
          <a:p>
            <a:pPr lvl="2"/>
            <a:r>
              <a:rPr lang="en-US" altLang="ko-KR" dirty="0" smtClean="0"/>
              <a:t>Trigger the shared AP’s transmission using announcement frame</a:t>
            </a:r>
          </a:p>
          <a:p>
            <a:pPr lvl="3"/>
            <a:r>
              <a:rPr lang="en-US" altLang="ko-KR" dirty="0" smtClean="0"/>
              <a:t>Essential information: AP ID, Tx power limit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altLang="ko-KR" dirty="0" smtClean="0"/>
              <a:t>Transmission phase: </a:t>
            </a:r>
            <a:r>
              <a:rPr lang="en-US" altLang="ko-KR" i="1" dirty="0" smtClean="0"/>
              <a:t>after the potential shared AP obtains the shared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an AP receives the announcement frame successfully and is willing to participate in the C-SR transmission, the AP becomes a shared AP</a:t>
            </a:r>
          </a:p>
          <a:p>
            <a:pPr lvl="1"/>
            <a:r>
              <a:rPr lang="en-US" altLang="ko-KR" dirty="0" smtClean="0"/>
              <a:t>Shared AP’s action list</a:t>
            </a:r>
          </a:p>
          <a:p>
            <a:pPr lvl="2"/>
            <a:r>
              <a:rPr lang="en-US" altLang="ko-KR" dirty="0" smtClean="0"/>
              <a:t>Set Tx power based on the guide obtained from the announcement frame</a:t>
            </a:r>
          </a:p>
          <a:p>
            <a:pPr lvl="1"/>
            <a:r>
              <a:rPr lang="en-US" altLang="ko-KR" dirty="0" smtClean="0"/>
              <a:t>C-SR transmissions (including block acknowledgement) </a:t>
            </a:r>
            <a:r>
              <a:rPr lang="en-US" altLang="ko-KR" dirty="0"/>
              <a:t>of the sharing/shared APs occur </a:t>
            </a:r>
            <a:r>
              <a:rPr lang="en-US" altLang="ko-KR" dirty="0" smtClean="0"/>
              <a:t>simultaneously in the shared TXOP</a:t>
            </a:r>
          </a:p>
          <a:p>
            <a:pPr lvl="1"/>
            <a:r>
              <a:rPr lang="en-US" altLang="ko-KR" dirty="0" smtClean="0"/>
              <a:t>Assumption: start/end time of  C-SR transmissions are aligned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Obtaining/Delivering </a:t>
            </a:r>
            <a:r>
              <a:rPr lang="en-US" altLang="ko-KR" i="1" dirty="0" smtClean="0"/>
              <a:t>Path Loss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AP who is willing to share its TXOP requires …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Path loss with neighboring C-SR capable AP</a:t>
            </a:r>
          </a:p>
          <a:p>
            <a:pPr marL="1143000" lvl="2" indent="-342900">
              <a:buFont typeface="Wingdings" panose="05000000000000000000" pitchFamily="2" charset="2"/>
              <a:buChar char="ü"/>
            </a:pPr>
            <a:r>
              <a:rPr lang="en-US" altLang="ko-KR" dirty="0" smtClean="0"/>
              <a:t>Can obtain from a measurement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Path loss with associated STA</a:t>
            </a:r>
          </a:p>
          <a:p>
            <a:pPr marL="1143000" lvl="2" indent="-342900">
              <a:buFont typeface="Wingdings" panose="05000000000000000000" pitchFamily="2" charset="2"/>
              <a:buChar char="ü"/>
            </a:pPr>
            <a:r>
              <a:rPr lang="en-US" altLang="ko-KR" dirty="0"/>
              <a:t>Can obtain </a:t>
            </a:r>
            <a:r>
              <a:rPr lang="en-US" altLang="ko-KR" dirty="0" smtClean="0"/>
              <a:t>from a report</a:t>
            </a:r>
            <a:endParaRPr lang="en-US" altLang="ko-KR" dirty="0"/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Path loss between associated STA and neighboring C-SR capable AP</a:t>
            </a:r>
          </a:p>
          <a:p>
            <a:pPr marL="1143000" lvl="2" indent="-342900">
              <a:buFont typeface="Wingdings" panose="05000000000000000000" pitchFamily="2" charset="2"/>
              <a:buChar char="ü"/>
            </a:pPr>
            <a:r>
              <a:rPr lang="en-US" altLang="ko-KR" dirty="0"/>
              <a:t>Can obtain from </a:t>
            </a:r>
            <a:r>
              <a:rPr lang="en-US" altLang="ko-KR" dirty="0" smtClean="0"/>
              <a:t>a report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How to calculate path loss? </a:t>
            </a:r>
            <a:endParaRPr lang="en-US" altLang="ko-KR" dirty="0"/>
          </a:p>
          <a:p>
            <a:pPr lvl="1"/>
            <a:r>
              <a:rPr lang="en-US" altLang="ko-KR" dirty="0" smtClean="0"/>
              <a:t>STA can use beacon as a reference of path loss estimation</a:t>
            </a:r>
          </a:p>
          <a:p>
            <a:pPr lvl="1"/>
            <a:r>
              <a:rPr lang="en-US" altLang="ko-KR" dirty="0" smtClean="0"/>
              <a:t>(</a:t>
            </a:r>
            <a:r>
              <a:rPr lang="en-US" altLang="ko-KR" i="1" dirty="0" smtClean="0"/>
              <a:t>Beacon Tx power</a:t>
            </a:r>
            <a:r>
              <a:rPr lang="en-US" altLang="ko-KR" dirty="0" smtClean="0"/>
              <a:t>) </a:t>
            </a:r>
            <a:r>
              <a:rPr lang="en-US" altLang="ko-KR" dirty="0"/>
              <a:t>– 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Beacon Rx </a:t>
            </a:r>
            <a:r>
              <a:rPr lang="en-US" altLang="ko-KR" i="1" dirty="0"/>
              <a:t>signal </a:t>
            </a:r>
            <a:r>
              <a:rPr lang="en-US" altLang="ko-KR" i="1" dirty="0" smtClean="0"/>
              <a:t>strength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We need an element or a field which indicates beacon Tx power information. C-SR capable AP can include the element or the field in the beacon frame.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589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Obtaining/Delivering </a:t>
            </a:r>
            <a:r>
              <a:rPr lang="en-US" altLang="ko-KR" i="1" dirty="0" smtClean="0"/>
              <a:t>Path Loss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Path loss report from STA</a:t>
                </a:r>
              </a:p>
              <a:p>
                <a:pPr lvl="1"/>
                <a:r>
                  <a:rPr lang="en-US" altLang="ko-KR" dirty="0" smtClean="0"/>
                  <a:t>AP can solicit path </a:t>
                </a:r>
                <a:r>
                  <a:rPr lang="en-US" altLang="ko-KR" dirty="0"/>
                  <a:t>loss </a:t>
                </a:r>
                <a:r>
                  <a:rPr lang="en-US" altLang="ko-KR" dirty="0" smtClean="0"/>
                  <a:t>reports of </a:t>
                </a:r>
                <a:r>
                  <a:rPr lang="en-US" altLang="ko-KR" dirty="0"/>
                  <a:t>its associated STA 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Path loss with the associated AP</a:t>
                </a:r>
              </a:p>
              <a:p>
                <a:pPr lvl="2"/>
                <a:r>
                  <a:rPr lang="en-US" altLang="ko-KR" dirty="0" smtClean="0"/>
                  <a:t>Path loss with the neighboring C-SR capable AP</a:t>
                </a:r>
              </a:p>
              <a:p>
                <a:pPr lvl="1"/>
                <a:r>
                  <a:rPr lang="en-US" altLang="ko-KR" dirty="0" smtClean="0"/>
                  <a:t>STA can estimate the path loss from the received beacon signal and is able to report path loss according to the request from the AP</a:t>
                </a:r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We need a signaling procedure for the path loss report from STA. We can reuse </a:t>
                </a:r>
                <a:r>
                  <a:rPr lang="en-US" altLang="ko-KR" i="1" dirty="0" smtClean="0"/>
                  <a:t>Measurement Request/Report</a:t>
                </a:r>
                <a:endParaRPr lang="en-US" altLang="ko-KR" i="1" dirty="0"/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Path loss obtained by AP1</a:t>
                </a:r>
              </a:p>
              <a:p>
                <a:pPr lvl="1"/>
                <a:r>
                  <a:rPr lang="en-US" altLang="ko-KR" dirty="0" smtClean="0"/>
                  <a:t>From request/report: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From measurement: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3"/>
                <a:stretch>
                  <a:fillRect l="-706" t="-606" r="-125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6575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25" name="타원 24"/>
          <p:cNvSpPr/>
          <p:nvPr/>
        </p:nvSpPr>
        <p:spPr bwMode="auto">
          <a:xfrm>
            <a:off x="6374400" y="41646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5446903" y="41646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이등변 삼각형 26"/>
          <p:cNvSpPr/>
          <p:nvPr/>
        </p:nvSpPr>
        <p:spPr bwMode="auto">
          <a:xfrm>
            <a:off x="7378200" y="51355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96208" y="51061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29" name="타원 28"/>
          <p:cNvSpPr/>
          <p:nvPr/>
        </p:nvSpPr>
        <p:spPr bwMode="auto">
          <a:xfrm>
            <a:off x="7914164" y="46902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이등변 삼각형 29"/>
          <p:cNvSpPr/>
          <p:nvPr/>
        </p:nvSpPr>
        <p:spPr bwMode="auto">
          <a:xfrm>
            <a:off x="6450703" y="51355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15434" y="51061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32" name="직선 연결선 31"/>
          <p:cNvCxnSpPr>
            <a:stCxn id="27" idx="1"/>
            <a:endCxn id="30" idx="5"/>
          </p:cNvCxnSpPr>
          <p:nvPr/>
        </p:nvCxnSpPr>
        <p:spPr bwMode="auto">
          <a:xfrm flipH="1">
            <a:off x="6568945" y="5244601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3" name="타원 32"/>
          <p:cNvSpPr/>
          <p:nvPr/>
        </p:nvSpPr>
        <p:spPr bwMode="auto">
          <a:xfrm>
            <a:off x="6707292" y="45127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직선 연결선 33"/>
          <p:cNvCxnSpPr>
            <a:stCxn id="30" idx="0"/>
            <a:endCxn id="33" idx="3"/>
          </p:cNvCxnSpPr>
          <p:nvPr/>
        </p:nvCxnSpPr>
        <p:spPr bwMode="auto">
          <a:xfrm flipV="1">
            <a:off x="6534787" y="46989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>
            <a:stCxn id="27" idx="0"/>
            <a:endCxn id="33" idx="5"/>
          </p:cNvCxnSpPr>
          <p:nvPr/>
        </p:nvCxnSpPr>
        <p:spPr bwMode="auto">
          <a:xfrm flipH="1" flipV="1">
            <a:off x="6924429" y="4698923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178804" y="4730862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804" y="4730862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68040" y="4971814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040" y="4971814"/>
                <a:ext cx="63991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123389" y="4660841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89" y="4660841"/>
                <a:ext cx="78899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63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Procedure Example: 2-BSS DL/DL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31" name="직사각형 30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73" name="직사각형 72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85800" y="6201696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</a:t>
            </a:r>
            <a:endParaRPr lang="en-US" altLang="ko-KR" dirty="0"/>
          </a:p>
        </p:txBody>
      </p:sp>
      <p:cxnSp>
        <p:nvCxnSpPr>
          <p:cNvPr id="53" name="직선 화살표 연결선 52"/>
          <p:cNvCxnSpPr/>
          <p:nvPr/>
        </p:nvCxnSpPr>
        <p:spPr bwMode="auto">
          <a:xfrm flipH="1">
            <a:off x="18288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143000" y="2281535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cxnSp>
        <p:nvCxnSpPr>
          <p:cNvPr id="65" name="직선 화살표 연결선 64"/>
          <p:cNvCxnSpPr/>
          <p:nvPr/>
        </p:nvCxnSpPr>
        <p:spPr bwMode="auto">
          <a:xfrm flipH="1">
            <a:off x="25908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6" name="직선 화살표 연결선 65"/>
          <p:cNvCxnSpPr/>
          <p:nvPr/>
        </p:nvCxnSpPr>
        <p:spPr bwMode="auto">
          <a:xfrm>
            <a:off x="28956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667000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V="1">
            <a:off x="2992582" y="2827694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2172669" y="4471830"/>
            <a:ext cx="118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Measuring and</a:t>
            </a:r>
          </a:p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61" name="직선 화살표 연결선 60"/>
          <p:cNvCxnSpPr/>
          <p:nvPr/>
        </p:nvCxnSpPr>
        <p:spPr bwMode="auto">
          <a:xfrm>
            <a:off x="3611528" y="6215551"/>
            <a:ext cx="5256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 flipH="1">
            <a:off x="3611528" y="6019800"/>
            <a:ext cx="5074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4137204" y="5881300"/>
            <a:ext cx="1089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Measurement</a:t>
            </a:r>
          </a:p>
          <a:p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sp>
        <p:nvSpPr>
          <p:cNvPr id="68" name="직사각형 67"/>
          <p:cNvSpPr/>
          <p:nvPr/>
        </p:nvSpPr>
        <p:spPr bwMode="auto">
          <a:xfrm>
            <a:off x="3522295" y="5885944"/>
            <a:ext cx="1704118" cy="454251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3: Block Acknowledgement (BA) </a:t>
            </a:r>
            <a:r>
              <a:rPr lang="en-US" altLang="ko-KR" dirty="0"/>
              <a:t>S</a:t>
            </a:r>
            <a:r>
              <a:rPr lang="en-US" altLang="ko-KR" dirty="0" smtClean="0"/>
              <a:t>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Problem</a:t>
            </a:r>
          </a:p>
          <a:p>
            <a:pPr lvl="1"/>
            <a:r>
              <a:rPr lang="en-US" altLang="ko-KR" dirty="0" smtClean="0"/>
              <a:t>BA transmissions of STAs simultaneously occur in the shared TXOP</a:t>
            </a:r>
          </a:p>
          <a:p>
            <a:pPr lvl="1"/>
            <a:r>
              <a:rPr lang="en-US" altLang="ko-KR" dirty="0" smtClean="0"/>
              <a:t>Tx power limit applies to shared AP’s transmission</a:t>
            </a:r>
          </a:p>
          <a:p>
            <a:r>
              <a:rPr lang="en-US" altLang="ko-KR" dirty="0" smtClean="0"/>
              <a:t>Solution</a:t>
            </a:r>
            <a:endParaRPr lang="en-US" altLang="ko-KR" dirty="0"/>
          </a:p>
          <a:p>
            <a:pPr lvl="1"/>
            <a:r>
              <a:rPr lang="en-US" altLang="ko-KR" dirty="0" smtClean="0"/>
              <a:t>Separation of BA transmissions of the STAs associated with sharing/shared AP</a:t>
            </a:r>
          </a:p>
          <a:p>
            <a:r>
              <a:rPr lang="en-US" altLang="ko-KR" dirty="0" smtClean="0"/>
              <a:t>Options for BA separation</a:t>
            </a:r>
          </a:p>
          <a:p>
            <a:pPr lvl="1"/>
            <a:r>
              <a:rPr lang="en-US" altLang="ko-KR" dirty="0" smtClean="0"/>
              <a:t>[Option 1] </a:t>
            </a:r>
            <a:r>
              <a:rPr lang="en-US" altLang="ko-KR" i="1" dirty="0" smtClean="0"/>
              <a:t>Non-overlapping resources for</a:t>
            </a:r>
            <a:r>
              <a:rPr lang="en-US" altLang="ko-KR" dirty="0" smtClean="0"/>
              <a:t> BA (preferred)</a:t>
            </a:r>
          </a:p>
          <a:p>
            <a:pPr lvl="2"/>
            <a:r>
              <a:rPr lang="en-US" altLang="ko-KR" dirty="0" smtClean="0"/>
              <a:t>Allocate non-overlapping frequency resources for BAs of sharing/shared AP</a:t>
            </a:r>
          </a:p>
          <a:p>
            <a:pPr lvl="2"/>
            <a:r>
              <a:rPr lang="en-US" altLang="ko-KR" dirty="0" smtClean="0"/>
              <a:t>Non-overlapping frequency resource allocation for BA is determined by the sharing AP and included in the announcement frame</a:t>
            </a:r>
          </a:p>
          <a:p>
            <a:pPr lvl="1"/>
            <a:r>
              <a:rPr lang="en-US" altLang="ko-KR" dirty="0" smtClean="0"/>
              <a:t>[Option 2</a:t>
            </a:r>
            <a:r>
              <a:rPr lang="en-US" altLang="ko-KR" dirty="0"/>
              <a:t>]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Implicit BA for sharing AP side, and delayed BA for shared </a:t>
            </a:r>
            <a:r>
              <a:rPr lang="en-US" altLang="ko-KR" i="1" dirty="0"/>
              <a:t> </a:t>
            </a:r>
            <a:r>
              <a:rPr lang="en-US" altLang="ko-KR" i="1" dirty="0" smtClean="0"/>
              <a:t>AP side</a:t>
            </a:r>
          </a:p>
          <a:p>
            <a:pPr lvl="2"/>
            <a:r>
              <a:rPr lang="en-US" altLang="ko-KR" dirty="0" smtClean="0"/>
              <a:t>Pros: simple</a:t>
            </a:r>
          </a:p>
          <a:p>
            <a:pPr lvl="2"/>
            <a:r>
              <a:rPr lang="en-US" altLang="ko-KR" dirty="0" smtClean="0"/>
              <a:t>Cons: overhead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41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144808</TotalTime>
  <Words>2062</Words>
  <Application>Microsoft Office PowerPoint</Application>
  <PresentationFormat>화면 슬라이드 쇼(4:3)</PresentationFormat>
  <Paragraphs>381</Paragraphs>
  <Slides>20</Slides>
  <Notes>13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Coordinated Spatial Reuse: Focus on Downlink</vt:lpstr>
      <vt:lpstr>Recap: Coordinated SR (C-SR)</vt:lpstr>
      <vt:lpstr>Issue 1: C-SR Coordination Policy</vt:lpstr>
      <vt:lpstr>C-SR Procedure into 3 Phases</vt:lpstr>
      <vt:lpstr>C-SR Procedure into 3 Phases</vt:lpstr>
      <vt:lpstr>Issue 2: Obtaining/Delivering Path Loss</vt:lpstr>
      <vt:lpstr>Issue 2: Obtaining/Delivering Path Loss</vt:lpstr>
      <vt:lpstr>C-SR Procedure Example: 2-BSS DL/DL</vt:lpstr>
      <vt:lpstr>Issue 3: Block Acknowledgement (BA) Separation</vt:lpstr>
      <vt:lpstr>Issue 3: Block Acknowledgement (BA) Separation</vt:lpstr>
      <vt:lpstr>Summary</vt:lpstr>
      <vt:lpstr>Straw Poll #1</vt:lpstr>
      <vt:lpstr>Straw Poll #2</vt:lpstr>
      <vt:lpstr>Straw Poll #3</vt:lpstr>
      <vt:lpstr>Straw Poll #4</vt:lpstr>
      <vt:lpstr>Reference</vt:lpstr>
      <vt:lpstr>APPENDIX</vt:lpstr>
      <vt:lpstr>Calculation of Shared AP’s Tx Power Limit</vt:lpstr>
      <vt:lpstr>Measurement Request/Report</vt:lpstr>
      <vt:lpstr>Transmit Power Used Field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2969</cp:revision>
  <cp:lastPrinted>1998-02-10T13:28:06Z</cp:lastPrinted>
  <dcterms:created xsi:type="dcterms:W3CDTF">2007-05-21T21:00:37Z</dcterms:created>
  <dcterms:modified xsi:type="dcterms:W3CDTF">2020-08-31T01:10:24Z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