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13" r:id="rId2"/>
    <p:sldId id="411" r:id="rId3"/>
    <p:sldId id="400" r:id="rId4"/>
    <p:sldId id="381" r:id="rId5"/>
    <p:sldId id="410" r:id="rId6"/>
    <p:sldId id="380" r:id="rId7"/>
    <p:sldId id="385" r:id="rId8"/>
    <p:sldId id="396" r:id="rId9"/>
    <p:sldId id="417" r:id="rId10"/>
    <p:sldId id="362" r:id="rId11"/>
    <p:sldId id="363" r:id="rId12"/>
    <p:sldId id="416" r:id="rId13"/>
    <p:sldId id="364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80277" autoAdjust="0"/>
  </p:normalViewPr>
  <p:slideViewPr>
    <p:cSldViewPr>
      <p:cViewPr varScale="1">
        <p:scale>
          <a:sx n="92" d="100"/>
          <a:sy n="92" d="100"/>
        </p:scale>
        <p:origin x="-23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0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7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1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38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7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0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0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802.11-20/0590r1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Coordinated Spatial Reuse: Focus on Downlink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2020-05-07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411315"/>
              </p:ext>
            </p:extLst>
          </p:nvPr>
        </p:nvGraphicFramePr>
        <p:xfrm>
          <a:off x="522288" y="2754313"/>
          <a:ext cx="7826375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6" name="Document" r:id="rId4" imgW="9388052" imgH="4470400" progId="Word.Document.8">
                  <p:embed/>
                </p:oleObj>
              </mc:Choice>
              <mc:Fallback>
                <p:oleObj name="Document" r:id="rId4" imgW="9388052" imgH="4470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4313"/>
                        <a:ext cx="7826375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79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divide C-SR procedure into 3 phases according to TXOP acquisition status of sharing/shared AP and </a:t>
            </a:r>
            <a:r>
              <a:rPr lang="en-US" altLang="ko-KR" dirty="0" smtClean="0"/>
              <a:t>investigate</a:t>
            </a:r>
            <a:r>
              <a:rPr lang="en-US" altLang="ko-KR" dirty="0" smtClean="0"/>
              <a:t> </a:t>
            </a:r>
            <a:r>
              <a:rPr lang="en-US" altLang="ko-KR" dirty="0" smtClean="0"/>
              <a:t>the list of things to do in each phase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believe that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is an appropriate policy to manage the Tx </a:t>
            </a:r>
            <a:r>
              <a:rPr lang="en-US" altLang="ko-KR" dirty="0" smtClean="0"/>
              <a:t>power of sharing/shared AP </a:t>
            </a:r>
            <a:r>
              <a:rPr lang="en-US" altLang="ko-KR" dirty="0" smtClean="0"/>
              <a:t>in C-SR operation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</a:t>
            </a:r>
            <a:r>
              <a:rPr lang="en-US" altLang="ko-KR" dirty="0" smtClean="0"/>
              <a:t>propose two options for </a:t>
            </a:r>
            <a:r>
              <a:rPr lang="en-US" altLang="ko-KR" i="1" dirty="0" smtClean="0"/>
              <a:t>BA separation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2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b="0" dirty="0"/>
              <a:t>802.11-20/0410r4</a:t>
            </a:r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b="0" dirty="0"/>
              <a:t>802.11-20/0576r0</a:t>
            </a:r>
          </a:p>
          <a:p>
            <a:pPr marL="0" indent="0">
              <a:buNone/>
            </a:pPr>
            <a:r>
              <a:rPr lang="en-US" altLang="ko-KR" dirty="0"/>
              <a:t>[3] </a:t>
            </a:r>
            <a:r>
              <a:rPr lang="en-US" altLang="ko-KR" b="0" dirty="0"/>
              <a:t>802.11-20/0457r1</a:t>
            </a:r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b="0" dirty="0"/>
              <a:t>802.11-20/0107r1</a:t>
            </a:r>
          </a:p>
          <a:p>
            <a:pPr marL="0" indent="0">
              <a:buNone/>
            </a:pPr>
            <a:r>
              <a:rPr lang="en-US" altLang="ko-KR" dirty="0"/>
              <a:t>[5] </a:t>
            </a:r>
            <a:r>
              <a:rPr lang="en-US" altLang="ko-KR" b="0" dirty="0"/>
              <a:t>802.11-20/0073r0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97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11be sharing AP limits the shared AP’s transmission power during the shared TXOP for C-SR operation?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Han,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86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</a:t>
            </a:r>
            <a:r>
              <a:rPr lang="en-US" altLang="ko-KR" dirty="0" smtClean="0"/>
              <a:t>agree that in 11be sharing AP allocates non-overlapping frequency resources of block acknowledgements for each sharing AP and shared AP(s) for C-SR operation?</a:t>
            </a:r>
          </a:p>
          <a:p>
            <a:pPr lvl="1"/>
            <a:r>
              <a:rPr lang="en-US" altLang="ko-KR" dirty="0" smtClean="0"/>
              <a:t>Allocating non-overlapping frequency resource shall be determined by sharing AP </a:t>
            </a:r>
          </a:p>
          <a:p>
            <a:pPr lvl="1"/>
            <a:r>
              <a:rPr lang="en-US" altLang="ko-KR" dirty="0" smtClean="0"/>
              <a:t>The way of indicating non-overlapping frequency resources for block acknowledgement is TBD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8324" y="6475413"/>
            <a:ext cx="1495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Jonghun </a:t>
            </a:r>
            <a:r>
              <a:rPr lang="en-US" altLang="ko-KR" dirty="0" smtClean="0"/>
              <a:t>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55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Coordinated </a:t>
            </a:r>
            <a:r>
              <a:rPr lang="en-US" altLang="ko-KR" dirty="0" smtClean="0"/>
              <a:t>SR (C-SR)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C-SR is a simple Multi-AP </a:t>
            </a:r>
            <a:r>
              <a:rPr lang="en-US" altLang="ko-KR" dirty="0" smtClean="0"/>
              <a:t>coordination scheme </a:t>
            </a:r>
            <a:r>
              <a:rPr lang="en-US" altLang="ko-KR" dirty="0" smtClean="0"/>
              <a:t>that can increase spectrum efficiency by reusing the same time/frequency resources among multiple BSSs</a:t>
            </a:r>
          </a:p>
          <a:p>
            <a:endParaRPr lang="en-US" altLang="ko-KR" sz="1800" dirty="0" smtClean="0"/>
          </a:p>
          <a:p>
            <a:r>
              <a:rPr lang="en-US" altLang="ko-KR" dirty="0" smtClean="0"/>
              <a:t>C-SR procedure</a:t>
            </a:r>
            <a:endParaRPr lang="en-US" altLang="ko-KR" dirty="0"/>
          </a:p>
          <a:p>
            <a:pPr lvl="1"/>
            <a:r>
              <a:rPr lang="en-US" altLang="ko-KR" dirty="0" smtClean="0"/>
              <a:t>C-SR procedure with unsolicited method [1]</a:t>
            </a:r>
          </a:p>
          <a:p>
            <a:pPr lvl="1"/>
            <a:r>
              <a:rPr lang="en-US" altLang="ko-KR" dirty="0" smtClean="0"/>
              <a:t>General C-SR procedure [2]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C-SR performance gain</a:t>
            </a:r>
            <a:endParaRPr lang="en-US" altLang="ko-KR" dirty="0"/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ompared to OBSS-PD and TDD [3]</a:t>
            </a:r>
          </a:p>
          <a:p>
            <a:pPr lvl="1"/>
            <a:r>
              <a:rPr lang="en-US" altLang="ko-KR" dirty="0" smtClean="0"/>
              <a:t>Compared to EDCA and complete control [4]</a:t>
            </a:r>
          </a:p>
          <a:p>
            <a:pPr lvl="1"/>
            <a:r>
              <a:rPr lang="en-US" altLang="ko-KR" dirty="0" smtClean="0"/>
              <a:t>Compared to C-OFDMA and OBSS-PD [5]</a:t>
            </a:r>
            <a:endParaRPr lang="en-US" altLang="ko-KR" dirty="0"/>
          </a:p>
          <a:p>
            <a:endParaRPr lang="en-US" altLang="ko-KR" sz="1800" dirty="0" smtClean="0"/>
          </a:p>
          <a:p>
            <a:r>
              <a:rPr lang="en-US" altLang="ko-KR" dirty="0" smtClean="0"/>
              <a:t>In this contribution, we divide the downlink (DL) C-SR procedure into 3 phases and investigate </a:t>
            </a:r>
            <a:r>
              <a:rPr lang="en-US" altLang="ko-KR" dirty="0" smtClean="0"/>
              <a:t>several</a:t>
            </a:r>
            <a:r>
              <a:rPr lang="en-US" altLang="ko-KR" dirty="0" smtClean="0"/>
              <a:t> </a:t>
            </a:r>
            <a:r>
              <a:rPr lang="en-US" altLang="ko-KR" dirty="0" smtClean="0"/>
              <a:t>issues </a:t>
            </a:r>
            <a:r>
              <a:rPr lang="en-US" altLang="ko-KR" dirty="0" smtClean="0"/>
              <a:t>of </a:t>
            </a:r>
            <a:r>
              <a:rPr lang="en-US" altLang="ko-KR" dirty="0" smtClean="0"/>
              <a:t>C-SR operation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12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타원 28"/>
          <p:cNvSpPr/>
          <p:nvPr/>
        </p:nvSpPr>
        <p:spPr bwMode="auto">
          <a:xfrm>
            <a:off x="6397989" y="1573800"/>
            <a:ext cx="2160000" cy="216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447800"/>
            <a:ext cx="5063511" cy="50292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C-SR gain comes from appropriate Tx power management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Option 1: </a:t>
            </a:r>
            <a:r>
              <a:rPr lang="en-US" altLang="ko-KR" i="1" dirty="0" smtClean="0"/>
              <a:t>bi-directional coordination</a:t>
            </a:r>
          </a:p>
          <a:p>
            <a:pPr lvl="1"/>
            <a:r>
              <a:rPr lang="en-US" altLang="ko-KR" dirty="0" smtClean="0"/>
              <a:t>Sharing AP and shared AP negotiate the appropriate Tx power combination</a:t>
            </a:r>
          </a:p>
          <a:p>
            <a:pPr lvl="1"/>
            <a:r>
              <a:rPr lang="en-US" altLang="ko-KR" dirty="0"/>
              <a:t>C</a:t>
            </a:r>
            <a:r>
              <a:rPr lang="en-US" altLang="ko-KR" dirty="0" smtClean="0"/>
              <a:t>ould be better in terms of sum throughput</a:t>
            </a:r>
          </a:p>
          <a:p>
            <a:pPr lvl="1"/>
            <a:r>
              <a:rPr lang="en-US" altLang="ko-KR" dirty="0" smtClean="0"/>
              <a:t>Additional signaling overhead 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Option 2: </a:t>
            </a:r>
            <a:r>
              <a:rPr lang="en-US" altLang="ko-KR" i="1" dirty="0" smtClean="0"/>
              <a:t>one-way coordination</a:t>
            </a:r>
            <a:r>
              <a:rPr lang="en-US" altLang="ko-KR" dirty="0" smtClean="0"/>
              <a:t>  (Preferred)</a:t>
            </a:r>
          </a:p>
          <a:p>
            <a:pPr lvl="1"/>
            <a:r>
              <a:rPr lang="en-US" altLang="ko-KR" dirty="0" smtClean="0"/>
              <a:t>Sharing AP determines Tx power without a coordination process and limits the Tx power of shared AP to protect transmissions of sharing AP</a:t>
            </a:r>
          </a:p>
          <a:p>
            <a:pPr lvl="1"/>
            <a:r>
              <a:rPr lang="en-US" altLang="ko-KR" dirty="0" smtClean="0"/>
              <a:t>Sharing AP does not need to sacrifice its performance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Less overhead</a:t>
            </a:r>
            <a:endParaRPr lang="en-US" altLang="ko-KR" dirty="0"/>
          </a:p>
        </p:txBody>
      </p:sp>
      <p:sp>
        <p:nvSpPr>
          <p:cNvPr id="21" name="타원 20"/>
          <p:cNvSpPr/>
          <p:nvPr/>
        </p:nvSpPr>
        <p:spPr bwMode="auto">
          <a:xfrm>
            <a:off x="5470492" y="1573800"/>
            <a:ext cx="2160000" cy="216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1: C-SR Coordination Policy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11" name="이등변 삼각형 10"/>
          <p:cNvSpPr/>
          <p:nvPr/>
        </p:nvSpPr>
        <p:spPr bwMode="auto">
          <a:xfrm>
            <a:off x="7401789" y="25447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4598" y="27628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13" name="타원 12"/>
          <p:cNvSpPr/>
          <p:nvPr/>
        </p:nvSpPr>
        <p:spPr bwMode="auto">
          <a:xfrm>
            <a:off x="7937753" y="2099495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이등변 삼각형 14"/>
          <p:cNvSpPr/>
          <p:nvPr/>
        </p:nvSpPr>
        <p:spPr bwMode="auto">
          <a:xfrm>
            <a:off x="6474292" y="25447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80074" y="22404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17" name="타원 16"/>
          <p:cNvSpPr/>
          <p:nvPr/>
        </p:nvSpPr>
        <p:spPr bwMode="auto">
          <a:xfrm>
            <a:off x="7065890" y="3163364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직선 연결선 17"/>
          <p:cNvCxnSpPr>
            <a:stCxn id="17" idx="1"/>
            <a:endCxn id="15" idx="4"/>
          </p:cNvCxnSpPr>
          <p:nvPr/>
        </p:nvCxnSpPr>
        <p:spPr bwMode="auto">
          <a:xfrm flipH="1" flipV="1">
            <a:off x="6626692" y="2762845"/>
            <a:ext cx="476453" cy="4324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>
            <a:stCxn id="11" idx="5"/>
            <a:endCxn id="13" idx="3"/>
          </p:cNvCxnSpPr>
          <p:nvPr/>
        </p:nvCxnSpPr>
        <p:spPr bwMode="auto">
          <a:xfrm flipV="1">
            <a:off x="7520031" y="2285646"/>
            <a:ext cx="454977" cy="3681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5181600" y="3272409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Negotiated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30492" y="3272408"/>
            <a:ext cx="1343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Negotiated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46" name="타원 45"/>
          <p:cNvSpPr/>
          <p:nvPr/>
        </p:nvSpPr>
        <p:spPr bwMode="auto">
          <a:xfrm>
            <a:off x="7254544" y="4384177"/>
            <a:ext cx="1440000" cy="1440000"/>
          </a:xfrm>
          <a:prstGeom prst="ellipse">
            <a:avLst/>
          </a:prstGeom>
          <a:solidFill>
            <a:srgbClr val="7030A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타원 46"/>
          <p:cNvSpPr/>
          <p:nvPr/>
        </p:nvSpPr>
        <p:spPr bwMode="auto">
          <a:xfrm>
            <a:off x="5796877" y="3810000"/>
            <a:ext cx="2520000" cy="2520000"/>
          </a:xfrm>
          <a:prstGeom prst="ellipse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이등변 삼각형 47"/>
          <p:cNvSpPr/>
          <p:nvPr/>
        </p:nvSpPr>
        <p:spPr bwMode="auto">
          <a:xfrm>
            <a:off x="7908175" y="4960955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40984" y="5179045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50" name="타원 49"/>
          <p:cNvSpPr/>
          <p:nvPr/>
        </p:nvSpPr>
        <p:spPr bwMode="auto">
          <a:xfrm>
            <a:off x="8427766" y="454763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이등변 삼각형 50"/>
          <p:cNvSpPr/>
          <p:nvPr/>
        </p:nvSpPr>
        <p:spPr bwMode="auto">
          <a:xfrm>
            <a:off x="6980678" y="4960955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86460" y="4656679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53" name="타원 52"/>
          <p:cNvSpPr/>
          <p:nvPr/>
        </p:nvSpPr>
        <p:spPr bwMode="auto">
          <a:xfrm>
            <a:off x="7447653" y="5715132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직선 연결선 53"/>
          <p:cNvCxnSpPr>
            <a:stCxn id="53" idx="1"/>
            <a:endCxn id="51" idx="4"/>
          </p:cNvCxnSpPr>
          <p:nvPr/>
        </p:nvCxnSpPr>
        <p:spPr bwMode="auto">
          <a:xfrm flipH="1" flipV="1">
            <a:off x="7133078" y="5179045"/>
            <a:ext cx="351830" cy="568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연결선 54"/>
          <p:cNvCxnSpPr>
            <a:stCxn id="48" idx="5"/>
            <a:endCxn id="50" idx="3"/>
          </p:cNvCxnSpPr>
          <p:nvPr/>
        </p:nvCxnSpPr>
        <p:spPr bwMode="auto">
          <a:xfrm flipV="1">
            <a:off x="8026417" y="4733785"/>
            <a:ext cx="438604" cy="336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295627" y="4098187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Enough power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067949" y="5794722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7030A0"/>
                </a:solidFill>
              </a:rPr>
              <a:t>Less power</a:t>
            </a:r>
            <a:endParaRPr lang="ko-KR" altLang="en-US" b="1" dirty="0">
              <a:solidFill>
                <a:srgbClr val="7030A0"/>
              </a:solidFill>
            </a:endParaRPr>
          </a:p>
        </p:txBody>
      </p:sp>
      <p:sp>
        <p:nvSpPr>
          <p:cNvPr id="58" name="이등변 삼각형 57"/>
          <p:cNvSpPr/>
          <p:nvPr/>
        </p:nvSpPr>
        <p:spPr bwMode="auto">
          <a:xfrm>
            <a:off x="8250399" y="722672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타원 58"/>
          <p:cNvSpPr/>
          <p:nvPr/>
        </p:nvSpPr>
        <p:spPr bwMode="auto">
          <a:xfrm>
            <a:off x="8199403" y="1077064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직선 연결선 59"/>
          <p:cNvCxnSpPr/>
          <p:nvPr/>
        </p:nvCxnSpPr>
        <p:spPr bwMode="auto">
          <a:xfrm>
            <a:off x="8230735" y="1544304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652628" y="69321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8640777" y="1047693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8562220" y="1395971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DL TX</a:t>
            </a:r>
            <a:endParaRPr lang="ko-KR" altLang="en-US" b="1" dirty="0"/>
          </a:p>
        </p:txBody>
      </p:sp>
      <p:sp>
        <p:nvSpPr>
          <p:cNvPr id="66" name="직사각형 65"/>
          <p:cNvSpPr/>
          <p:nvPr/>
        </p:nvSpPr>
        <p:spPr bwMode="auto">
          <a:xfrm>
            <a:off x="8062293" y="663721"/>
            <a:ext cx="1083425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68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 smtClean="0"/>
                  <a:t>Preparation phase: </a:t>
                </a:r>
                <a:r>
                  <a:rPr lang="en-US" altLang="ko-KR" i="1" dirty="0"/>
                  <a:t>before </a:t>
                </a:r>
                <a:r>
                  <a:rPr lang="en-US" altLang="ko-KR" i="1" dirty="0" smtClean="0"/>
                  <a:t>AP obtains </a:t>
                </a:r>
                <a:r>
                  <a:rPr lang="en-US" altLang="ko-KR" i="1" dirty="0"/>
                  <a:t>TXOP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AP’s action list</a:t>
                </a:r>
              </a:p>
              <a:p>
                <a:pPr lvl="2"/>
                <a:r>
                  <a:rPr lang="en-US" altLang="ko-KR" dirty="0" smtClean="0"/>
                  <a:t>Decide </a:t>
                </a:r>
                <a:r>
                  <a:rPr lang="en-US" altLang="ko-KR" dirty="0" smtClean="0"/>
                  <a:t>a </a:t>
                </a:r>
                <a:r>
                  <a:rPr lang="en-US" altLang="ko-KR" dirty="0" smtClean="0"/>
                  <a:t>AP candidate set</a:t>
                </a:r>
                <a:endParaRPr lang="en-US" altLang="ko-KR" dirty="0" smtClean="0"/>
              </a:p>
              <a:p>
                <a:pPr lvl="3"/>
                <a:r>
                  <a:rPr lang="en-US" altLang="ko-KR" dirty="0" smtClean="0"/>
                  <a:t>Collect </a:t>
                </a:r>
                <a:r>
                  <a:rPr lang="en-US" altLang="ko-KR" dirty="0" smtClean="0"/>
                  <a:t>capability (of AP2 in AP1’s point of view)</a:t>
                </a:r>
                <a:endParaRPr lang="en-US" altLang="ko-KR" dirty="0" smtClean="0"/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Rx RSSI information of 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neighboring C-SR capable APs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in AP1’s point of view)</a:t>
                </a:r>
                <a:endParaRPr lang="en-US" altLang="ko-KR" dirty="0" smtClean="0">
                  <a:solidFill>
                    <a:schemeClr val="tx1"/>
                  </a:solidFill>
                </a:endParaRPr>
              </a:p>
              <a:p>
                <a:pPr lvl="2"/>
                <a:r>
                  <a:rPr lang="en-US" altLang="ko-KR" dirty="0" smtClean="0"/>
                  <a:t>Calculate Tx power limit of each </a:t>
                </a:r>
                <a:r>
                  <a:rPr lang="en-US" altLang="ko-KR" dirty="0" smtClean="0"/>
                  <a:t>AP in the AP candidate set</a:t>
                </a:r>
                <a:endParaRPr lang="en-US" altLang="ko-KR" dirty="0" smtClean="0"/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the associated AP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3"/>
                <a:r>
                  <a:rPr lang="en-US" altLang="ko-KR" dirty="0" smtClean="0">
                    <a:solidFill>
                      <a:schemeClr val="tx1"/>
                    </a:solidFill>
                  </a:rPr>
                  <a:t>Collect associated STA’s Rx RSSI from </a:t>
                </a:r>
                <a:r>
                  <a:rPr lang="en-US" altLang="ko-KR" dirty="0" smtClean="0"/>
                  <a:t>neighboring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C-SR capable APs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ko-KR" i="1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2−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𝐴𝑃</m:t>
                        </m:r>
                        <m:r>
                          <a:rPr lang="en-US" altLang="ko-KR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in AP1’s point of view</a:t>
                </a:r>
                <a:r>
                  <a:rPr lang="en-US" altLang="ko-KR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lvl="1"/>
                <a:r>
                  <a:rPr lang="en-US" altLang="ko-KR" dirty="0" smtClean="0"/>
                  <a:t>AP’s </a:t>
                </a:r>
                <a:r>
                  <a:rPr lang="en-US" altLang="ko-KR" dirty="0"/>
                  <a:t>role in </a:t>
                </a:r>
                <a:r>
                  <a:rPr lang="en-US" altLang="ko-KR" dirty="0" smtClean="0"/>
                  <a:t>C-SR transmission </a:t>
                </a:r>
                <a:r>
                  <a:rPr lang="en-US" altLang="ko-KR" dirty="0"/>
                  <a:t>is not determined </a:t>
                </a:r>
                <a:r>
                  <a:rPr lang="en-US" altLang="ko-KR" dirty="0" smtClean="0"/>
                  <a:t>yet</a:t>
                </a:r>
                <a:endParaRPr lang="en-US" altLang="ko-KR" dirty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2"/>
                <a:stretch>
                  <a:fillRect l="-706" t="-606" b="-3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66" name="이등변 삼각형 65"/>
          <p:cNvSpPr/>
          <p:nvPr/>
        </p:nvSpPr>
        <p:spPr bwMode="auto">
          <a:xfrm>
            <a:off x="4748760" y="2680184"/>
            <a:ext cx="152400" cy="218090"/>
          </a:xfrm>
          <a:prstGeom prst="triangle">
            <a:avLst>
              <a:gd name="adj" fmla="val 55173"/>
            </a:avLst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66768" y="265077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sp>
        <p:nvSpPr>
          <p:cNvPr id="68" name="타원 67"/>
          <p:cNvSpPr/>
          <p:nvPr/>
        </p:nvSpPr>
        <p:spPr bwMode="auto">
          <a:xfrm>
            <a:off x="5284724" y="2234924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이등변 삼각형 68"/>
          <p:cNvSpPr/>
          <p:nvPr/>
        </p:nvSpPr>
        <p:spPr bwMode="auto">
          <a:xfrm>
            <a:off x="3821263" y="2680184"/>
            <a:ext cx="152400" cy="218090"/>
          </a:xfrm>
          <a:prstGeom prst="triangle">
            <a:avLst>
              <a:gd name="adj" fmla="val 55173"/>
            </a:avLst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285994" y="2650729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71" name="타원 70"/>
          <p:cNvSpPr/>
          <p:nvPr/>
        </p:nvSpPr>
        <p:spPr bwMode="auto">
          <a:xfrm>
            <a:off x="4338118" y="3221687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직선 연결선 71"/>
          <p:cNvCxnSpPr>
            <a:stCxn id="66" idx="1"/>
            <a:endCxn id="69" idx="5"/>
          </p:cNvCxnSpPr>
          <p:nvPr/>
        </p:nvCxnSpPr>
        <p:spPr bwMode="auto">
          <a:xfrm flipH="1">
            <a:off x="3939505" y="2789229"/>
            <a:ext cx="8512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3" name="타원 72"/>
          <p:cNvSpPr/>
          <p:nvPr/>
        </p:nvSpPr>
        <p:spPr bwMode="auto">
          <a:xfrm>
            <a:off x="5030332" y="3362671"/>
            <a:ext cx="254392" cy="2180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타원 73"/>
          <p:cNvSpPr/>
          <p:nvPr/>
        </p:nvSpPr>
        <p:spPr bwMode="auto">
          <a:xfrm>
            <a:off x="4077852" y="2057400"/>
            <a:ext cx="254392" cy="21809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5" name="직선 연결선 74"/>
          <p:cNvCxnSpPr>
            <a:stCxn id="71" idx="1"/>
            <a:endCxn id="69" idx="4"/>
          </p:cNvCxnSpPr>
          <p:nvPr/>
        </p:nvCxnSpPr>
        <p:spPr bwMode="auto">
          <a:xfrm flipH="1" flipV="1">
            <a:off x="3973663" y="2898274"/>
            <a:ext cx="401710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직선 연결선 75"/>
          <p:cNvCxnSpPr>
            <a:stCxn id="69" idx="0"/>
            <a:endCxn id="74" idx="3"/>
          </p:cNvCxnSpPr>
          <p:nvPr/>
        </p:nvCxnSpPr>
        <p:spPr bwMode="auto">
          <a:xfrm flipV="1">
            <a:off x="3905347" y="2243551"/>
            <a:ext cx="209760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직선 연결선 76"/>
          <p:cNvCxnSpPr>
            <a:stCxn id="66" idx="0"/>
            <a:endCxn id="74" idx="5"/>
          </p:cNvCxnSpPr>
          <p:nvPr/>
        </p:nvCxnSpPr>
        <p:spPr bwMode="auto">
          <a:xfrm flipH="1" flipV="1">
            <a:off x="4294989" y="2243551"/>
            <a:ext cx="537855" cy="4366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직선 연결선 77"/>
          <p:cNvCxnSpPr>
            <a:stCxn id="66" idx="2"/>
            <a:endCxn id="71" idx="7"/>
          </p:cNvCxnSpPr>
          <p:nvPr/>
        </p:nvCxnSpPr>
        <p:spPr bwMode="auto">
          <a:xfrm flipH="1">
            <a:off x="4555255" y="2898274"/>
            <a:ext cx="193505" cy="355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708715" y="2275490"/>
                <a:ext cx="3834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715" y="2275490"/>
                <a:ext cx="383438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882000" y="3048112"/>
                <a:ext cx="3834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000" y="3048112"/>
                <a:ext cx="383438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117886" y="2516442"/>
                <a:ext cx="5341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886" y="2516442"/>
                <a:ext cx="53412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493949" y="2205469"/>
                <a:ext cx="6832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949" y="2205469"/>
                <a:ext cx="68320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601524" y="2976627"/>
                <a:ext cx="6832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𝑨𝑷</m:t>
                          </m:r>
                          <m:r>
                            <a:rPr lang="en-US" altLang="ko-KR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524" y="2976627"/>
                <a:ext cx="683200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이등변 삼각형 24"/>
          <p:cNvSpPr/>
          <p:nvPr/>
        </p:nvSpPr>
        <p:spPr bwMode="auto">
          <a:xfrm>
            <a:off x="6698394" y="2308031"/>
            <a:ext cx="152400" cy="218090"/>
          </a:xfrm>
          <a:prstGeom prst="triangle">
            <a:avLst>
              <a:gd name="adj" fmla="val 551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6647398" y="2662423"/>
            <a:ext cx="254392" cy="21809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6678730" y="3129663"/>
            <a:ext cx="2033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100623" y="2278576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88772" y="2633052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</a:t>
            </a:r>
            <a:endParaRPr lang="ko-KR" alt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20606" y="298133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Signal</a:t>
            </a:r>
            <a:endParaRPr lang="ko-KR" altLang="en-US" b="1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6455118" y="2249080"/>
            <a:ext cx="1193413" cy="102988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27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</a:t>
            </a:r>
            <a:r>
              <a:rPr lang="en-US" altLang="ko-KR" dirty="0"/>
              <a:t>Procedure </a:t>
            </a:r>
            <a:r>
              <a:rPr lang="en-US" altLang="ko-KR" dirty="0" smtClean="0"/>
              <a:t>into 3 Phases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altLang="ko-KR" dirty="0" smtClean="0"/>
              <a:t>Announcement phase: </a:t>
            </a:r>
            <a:r>
              <a:rPr lang="en-US" altLang="ko-KR" i="1" dirty="0"/>
              <a:t>after </a:t>
            </a:r>
            <a:r>
              <a:rPr lang="en-US" altLang="ko-KR" i="1" dirty="0" smtClean="0"/>
              <a:t>AP obtains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the AP is willing to share the obtained TXOP, it becomes a sharing AP</a:t>
            </a:r>
          </a:p>
          <a:p>
            <a:pPr lvl="1"/>
            <a:r>
              <a:rPr lang="en-US" altLang="ko-KR" dirty="0" smtClean="0"/>
              <a:t>Sharing AP’s action list</a:t>
            </a:r>
          </a:p>
          <a:p>
            <a:pPr lvl="2"/>
            <a:r>
              <a:rPr lang="en-US" altLang="ko-KR" dirty="0" smtClean="0"/>
              <a:t>Select the shared AP from </a:t>
            </a:r>
            <a:r>
              <a:rPr lang="en-US" altLang="ko-KR" dirty="0" smtClean="0"/>
              <a:t>the AP candidate set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Considering DL STA’s SINR of sharing AP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Trigger the shared AP’s transmission using announcement frame</a:t>
            </a:r>
          </a:p>
          <a:p>
            <a:pPr lvl="3"/>
            <a:r>
              <a:rPr lang="en-US" altLang="ko-KR" dirty="0" smtClean="0"/>
              <a:t>Essential</a:t>
            </a:r>
            <a:r>
              <a:rPr lang="en-US" altLang="ko-KR" dirty="0" smtClean="0"/>
              <a:t> </a:t>
            </a:r>
            <a:r>
              <a:rPr lang="en-US" altLang="ko-KR" dirty="0" smtClean="0"/>
              <a:t>information: AP ID, Tx power </a:t>
            </a:r>
            <a:r>
              <a:rPr lang="en-US" altLang="ko-KR" dirty="0" smtClean="0"/>
              <a:t>limit</a:t>
            </a:r>
            <a:endParaRPr lang="en-US" altLang="ko-KR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en-US" altLang="ko-KR" dirty="0" smtClean="0"/>
              <a:t>Transmission phase: </a:t>
            </a:r>
            <a:r>
              <a:rPr lang="en-US" altLang="ko-KR" i="1" dirty="0" smtClean="0"/>
              <a:t>after the potential shared AP obtains the shared TXOP</a:t>
            </a:r>
            <a:endParaRPr lang="en-US" altLang="ko-KR" i="1" dirty="0"/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 smtClean="0"/>
              <a:t>an AP receives </a:t>
            </a:r>
            <a:r>
              <a:rPr lang="en-US" altLang="ko-KR" dirty="0" smtClean="0"/>
              <a:t>the announcement frame successfully and </a:t>
            </a:r>
            <a:r>
              <a:rPr lang="en-US" altLang="ko-KR" dirty="0" smtClean="0"/>
              <a:t>is</a:t>
            </a:r>
            <a:r>
              <a:rPr lang="en-US" altLang="ko-KR" dirty="0" smtClean="0"/>
              <a:t> </a:t>
            </a:r>
            <a:r>
              <a:rPr lang="en-US" altLang="ko-KR" dirty="0" smtClean="0"/>
              <a:t>willing to participate in the C-SR transmission, the AP becomes a shared AP</a:t>
            </a:r>
          </a:p>
          <a:p>
            <a:pPr lvl="1"/>
            <a:r>
              <a:rPr lang="en-US" altLang="ko-KR" dirty="0" smtClean="0"/>
              <a:t>Shared AP’s action list</a:t>
            </a:r>
          </a:p>
          <a:p>
            <a:pPr lvl="2"/>
            <a:r>
              <a:rPr lang="en-US" altLang="ko-KR" dirty="0" smtClean="0"/>
              <a:t>Set Tx power based on the guide obtained from the announcement frame</a:t>
            </a:r>
          </a:p>
          <a:p>
            <a:pPr lvl="1"/>
            <a:r>
              <a:rPr lang="en-US" altLang="ko-KR" dirty="0" smtClean="0"/>
              <a:t>C-SR transmissions (including block acknowledgement) </a:t>
            </a:r>
            <a:r>
              <a:rPr lang="en-US" altLang="ko-KR" dirty="0"/>
              <a:t>of the sharing/shared APs occur </a:t>
            </a:r>
            <a:r>
              <a:rPr lang="en-US" altLang="ko-KR" dirty="0" smtClean="0"/>
              <a:t>simultaneously in the shared TXOP</a:t>
            </a:r>
          </a:p>
          <a:p>
            <a:pPr lvl="1"/>
            <a:r>
              <a:rPr lang="en-US" altLang="ko-KR" dirty="0" smtClean="0"/>
              <a:t>Assumption: start/end time of  C-SR transmissions are aligned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024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직사각형 75"/>
          <p:cNvSpPr/>
          <p:nvPr/>
        </p:nvSpPr>
        <p:spPr bwMode="auto">
          <a:xfrm>
            <a:off x="4135416" y="2528548"/>
            <a:ext cx="2870491" cy="127209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직사각형 76"/>
          <p:cNvSpPr/>
          <p:nvPr/>
        </p:nvSpPr>
        <p:spPr bwMode="auto">
          <a:xfrm>
            <a:off x="5367680" y="4111118"/>
            <a:ext cx="1638227" cy="1230384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C-SR Procedure Example: 2-BSS DL/DL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1447800" y="2817582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직선 화살표 연결선 9"/>
          <p:cNvCxnSpPr/>
          <p:nvPr/>
        </p:nvCxnSpPr>
        <p:spPr bwMode="auto">
          <a:xfrm>
            <a:off x="1447800" y="4404814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4137204" y="2085078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5800" y="2665182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AP1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426631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AP2</a:t>
            </a:r>
            <a:endParaRPr lang="ko-KR" altLang="en-US" b="1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1445172" y="3276648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09600" y="3138148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STA1-1</a:t>
            </a:r>
            <a:endParaRPr lang="ko-KR" altLang="en-US" b="1" dirty="0"/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1447800" y="48888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09600" y="47503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STA2-1</a:t>
            </a:r>
            <a:endParaRPr lang="ko-KR" altLang="en-US" b="1" dirty="0"/>
          </a:p>
        </p:txBody>
      </p:sp>
      <p:cxnSp>
        <p:nvCxnSpPr>
          <p:cNvPr id="22" name="직선 화살표 연결선 21"/>
          <p:cNvCxnSpPr/>
          <p:nvPr/>
        </p:nvCxnSpPr>
        <p:spPr bwMode="auto">
          <a:xfrm flipV="1">
            <a:off x="1445172" y="5484581"/>
            <a:ext cx="268324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142432" y="5494413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Preparation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 bwMode="auto">
          <a:xfrm flipH="1">
            <a:off x="5365114" y="2044989"/>
            <a:ext cx="1930" cy="35490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4135417" y="2528548"/>
            <a:ext cx="883951" cy="2908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C-SR-A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5370873" y="4125629"/>
            <a:ext cx="830317" cy="2824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  <a:endParaRPr lang="en-US" altLang="ko-KR" dirty="0" smtClean="0"/>
          </a:p>
        </p:txBody>
      </p:sp>
      <p:sp>
        <p:nvSpPr>
          <p:cNvPr id="31" name="직사각형 30"/>
          <p:cNvSpPr/>
          <p:nvPr/>
        </p:nvSpPr>
        <p:spPr bwMode="auto">
          <a:xfrm>
            <a:off x="6349690" y="2995528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6990143" y="2055582"/>
            <a:ext cx="15765" cy="358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4135417" y="5484581"/>
            <a:ext cx="12414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>
            <a:off x="5367681" y="5500432"/>
            <a:ext cx="1622462" cy="3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999272" y="5490599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Announcement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96232" y="5514078"/>
            <a:ext cx="1407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Transmission Phase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17702" y="1747805"/>
            <a:ext cx="2803396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AP1 obtains TXOP</a:t>
            </a:r>
            <a:r>
              <a:rPr lang="ko-KR" altLang="en-US" sz="1400" dirty="0">
                <a:solidFill>
                  <a:srgbClr val="0070C0"/>
                </a:solidFill>
              </a:rPr>
              <a:t>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sharing AP</a:t>
            </a:r>
            <a:endParaRPr lang="en-US" altLang="ko-KR" sz="1400" dirty="0" smtClean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19600" y="1742768"/>
            <a:ext cx="3523144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rgbClr val="0070C0"/>
                </a:solidFill>
              </a:rPr>
              <a:t>AP2 obtains the shared TXOP </a:t>
            </a:r>
            <a:r>
              <a:rPr lang="en-US" altLang="ko-KR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shared AP</a:t>
            </a:r>
            <a:endParaRPr lang="en-US" altLang="ko-KR" sz="14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cxnSp>
        <p:nvCxnSpPr>
          <p:cNvPr id="35" name="직선 화살표 연결선 34"/>
          <p:cNvCxnSpPr/>
          <p:nvPr/>
        </p:nvCxnSpPr>
        <p:spPr bwMode="auto">
          <a:xfrm>
            <a:off x="1437565" y="380064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01993" y="366214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STA1-2</a:t>
            </a:r>
            <a:endParaRPr lang="ko-KR" altLang="en-US" b="1" dirty="0"/>
          </a:p>
        </p:txBody>
      </p:sp>
      <p:cxnSp>
        <p:nvCxnSpPr>
          <p:cNvPr id="45" name="직선 화살표 연결선 44"/>
          <p:cNvCxnSpPr/>
          <p:nvPr/>
        </p:nvCxnSpPr>
        <p:spPr bwMode="auto">
          <a:xfrm>
            <a:off x="1447800" y="534608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09600" y="5207583"/>
            <a:ext cx="676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STA2-2</a:t>
            </a:r>
            <a:endParaRPr lang="ko-KR" altLang="en-US" b="1" dirty="0"/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4067743" y="253686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4119002" y="2537721"/>
            <a:ext cx="0" cy="2751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화살표 연결선 54"/>
          <p:cNvCxnSpPr>
            <a:stCxn id="26" idx="2"/>
          </p:cNvCxnSpPr>
          <p:nvPr/>
        </p:nvCxnSpPr>
        <p:spPr bwMode="auto">
          <a:xfrm flipH="1">
            <a:off x="4577392" y="2819447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1" name="직사각형 70"/>
          <p:cNvSpPr/>
          <p:nvPr/>
        </p:nvSpPr>
        <p:spPr bwMode="auto">
          <a:xfrm>
            <a:off x="6353589" y="351540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5370872" y="2528549"/>
            <a:ext cx="830317" cy="2913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DL MU</a:t>
            </a:r>
            <a:endParaRPr lang="en-US" altLang="ko-KR" dirty="0" smtClean="0"/>
          </a:p>
        </p:txBody>
      </p:sp>
      <p:sp>
        <p:nvSpPr>
          <p:cNvPr id="73" name="직사각형 72"/>
          <p:cNvSpPr/>
          <p:nvPr/>
        </p:nvSpPr>
        <p:spPr bwMode="auto">
          <a:xfrm>
            <a:off x="6359522" y="4609383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직사각형 73"/>
          <p:cNvSpPr/>
          <p:nvPr/>
        </p:nvSpPr>
        <p:spPr bwMode="auto">
          <a:xfrm>
            <a:off x="6353589" y="5060434"/>
            <a:ext cx="646386" cy="285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85800" y="6201696"/>
            <a:ext cx="25651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C-SR-A: C-SR announcement </a:t>
            </a:r>
            <a:r>
              <a:rPr lang="en-US" altLang="ko-KR" dirty="0" smtClean="0"/>
              <a:t>frame</a:t>
            </a:r>
            <a:endParaRPr lang="en-US" altLang="ko-KR" dirty="0"/>
          </a:p>
        </p:txBody>
      </p:sp>
      <p:cxnSp>
        <p:nvCxnSpPr>
          <p:cNvPr id="53" name="직선 화살표 연결선 52"/>
          <p:cNvCxnSpPr/>
          <p:nvPr/>
        </p:nvCxnSpPr>
        <p:spPr bwMode="auto">
          <a:xfrm flipH="1">
            <a:off x="1981200" y="2817582"/>
            <a:ext cx="1" cy="15853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361768" y="2361084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Capability/RSSI</a:t>
            </a:r>
            <a:endParaRPr lang="ko-KR" altLang="en-US" b="1" dirty="0"/>
          </a:p>
        </p:txBody>
      </p:sp>
      <p:cxnSp>
        <p:nvCxnSpPr>
          <p:cNvPr id="65" name="직선 화살표 연결선 64"/>
          <p:cNvCxnSpPr/>
          <p:nvPr/>
        </p:nvCxnSpPr>
        <p:spPr bwMode="auto">
          <a:xfrm flipH="1">
            <a:off x="2819400" y="3260674"/>
            <a:ext cx="2" cy="11474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6" name="직선 화살표 연결선 65"/>
          <p:cNvCxnSpPr/>
          <p:nvPr/>
        </p:nvCxnSpPr>
        <p:spPr bwMode="auto">
          <a:xfrm>
            <a:off x="3048000" y="3848462"/>
            <a:ext cx="0" cy="5711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 flipV="1">
            <a:off x="2902977" y="2822749"/>
            <a:ext cx="0" cy="4580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 flipV="1">
            <a:off x="3094705" y="2822749"/>
            <a:ext cx="0" cy="9967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3055376" y="3239869"/>
            <a:ext cx="1089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Collecting</a:t>
            </a:r>
          </a:p>
          <a:p>
            <a:pPr algn="ctr"/>
            <a:r>
              <a:rPr lang="en-US" altLang="ko-KR" b="1" dirty="0" smtClean="0"/>
              <a:t>Measurement</a:t>
            </a:r>
          </a:p>
          <a:p>
            <a:pPr algn="ctr"/>
            <a:r>
              <a:rPr lang="en-US" altLang="ko-KR" b="1" dirty="0" smtClean="0"/>
              <a:t>Report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2704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2: Contents of Announcement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Function of Announcement frame</a:t>
            </a:r>
          </a:p>
          <a:p>
            <a:pPr lvl="1"/>
            <a:r>
              <a:rPr lang="en-US" altLang="ko-KR" dirty="0" smtClean="0"/>
              <a:t>Indicating the start of C-SR procedure </a:t>
            </a:r>
          </a:p>
          <a:p>
            <a:pPr lvl="1"/>
            <a:r>
              <a:rPr lang="en-US" altLang="ko-KR" dirty="0" smtClean="0"/>
              <a:t>Medium reservation (Setting NAV)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Soliciting </a:t>
            </a:r>
            <a:r>
              <a:rPr lang="en-US" altLang="ko-KR" dirty="0" smtClean="0"/>
              <a:t>transmission of shared </a:t>
            </a:r>
            <a:r>
              <a:rPr lang="en-US" altLang="ko-KR" dirty="0" smtClean="0"/>
              <a:t>AP(s)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Essential contents of announcement frame</a:t>
            </a:r>
            <a:endParaRPr lang="en-US" altLang="ko-KR" dirty="0"/>
          </a:p>
          <a:p>
            <a:pPr lvl="1"/>
            <a:r>
              <a:rPr lang="en-US" altLang="ko-KR" dirty="0" smtClean="0"/>
              <a:t>Common info</a:t>
            </a:r>
          </a:p>
          <a:p>
            <a:pPr lvl="2"/>
            <a:r>
              <a:rPr lang="en-US" altLang="ko-KR" dirty="0" smtClean="0"/>
              <a:t>Multi-AP coordination type (C-SR)</a:t>
            </a:r>
          </a:p>
          <a:p>
            <a:pPr lvl="1"/>
            <a:r>
              <a:rPr lang="en-US" altLang="ko-KR" dirty="0"/>
              <a:t>P</a:t>
            </a:r>
            <a:r>
              <a:rPr lang="en-US" altLang="ko-KR" dirty="0" smtClean="0"/>
              <a:t>er-AP info for each shared AP</a:t>
            </a:r>
          </a:p>
          <a:p>
            <a:pPr lvl="2"/>
            <a:r>
              <a:rPr lang="en-US" altLang="ko-KR" dirty="0" smtClean="0"/>
              <a:t>AP identifier</a:t>
            </a:r>
          </a:p>
          <a:p>
            <a:pPr lvl="2"/>
            <a:r>
              <a:rPr lang="en-US" altLang="ko-KR" dirty="0" smtClean="0"/>
              <a:t>Tx power </a:t>
            </a:r>
            <a:r>
              <a:rPr lang="en-US" altLang="ko-KR" dirty="0" smtClean="0"/>
              <a:t>limit of the shared AP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Non-overlapping frequency resource allocation for block acknowledgement info (to be explained in the following slides)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2963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3: Block Acknowledgement (BA) </a:t>
            </a:r>
            <a:r>
              <a:rPr lang="en-US" altLang="ko-KR" dirty="0"/>
              <a:t>S</a:t>
            </a:r>
            <a:r>
              <a:rPr lang="en-US" altLang="ko-KR" dirty="0" smtClean="0"/>
              <a:t>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Problem</a:t>
            </a:r>
          </a:p>
          <a:p>
            <a:pPr lvl="1"/>
            <a:r>
              <a:rPr lang="en-US" altLang="ko-KR" dirty="0" smtClean="0"/>
              <a:t>BA transmissions of STAs simultaneously occurs in the shared TXOP</a:t>
            </a:r>
          </a:p>
          <a:p>
            <a:pPr lvl="1"/>
            <a:r>
              <a:rPr lang="en-US" altLang="ko-KR" dirty="0"/>
              <a:t>Shared AP may transmit DL MU PPDU in the shared </a:t>
            </a:r>
            <a:r>
              <a:rPr lang="en-US" altLang="ko-KR" dirty="0" smtClean="0"/>
              <a:t>TXOP</a:t>
            </a:r>
          </a:p>
          <a:p>
            <a:pPr lvl="1"/>
            <a:r>
              <a:rPr lang="en-US" altLang="ko-KR" dirty="0" smtClean="0"/>
              <a:t>Tx power limit applies to shared AP’s transmission</a:t>
            </a:r>
          </a:p>
          <a:p>
            <a:endParaRPr lang="en-US" altLang="ko-KR" dirty="0"/>
          </a:p>
          <a:p>
            <a:r>
              <a:rPr lang="en-US" altLang="ko-KR" dirty="0" smtClean="0"/>
              <a:t>Options for BA separation</a:t>
            </a:r>
          </a:p>
          <a:p>
            <a:pPr lvl="1"/>
            <a:r>
              <a:rPr lang="en-US" altLang="ko-KR" dirty="0" smtClean="0"/>
              <a:t>[Option 1] </a:t>
            </a:r>
            <a:r>
              <a:rPr lang="en-US" altLang="ko-KR" i="1" dirty="0" smtClean="0"/>
              <a:t>Non-overlapping resources for</a:t>
            </a:r>
            <a:r>
              <a:rPr lang="en-US" altLang="ko-KR" dirty="0" smtClean="0"/>
              <a:t> BA (preferred)</a:t>
            </a:r>
          </a:p>
          <a:p>
            <a:pPr lvl="2"/>
            <a:r>
              <a:rPr lang="en-US" altLang="ko-KR" dirty="0" smtClean="0"/>
              <a:t>Allocate non-overlapping frequency resources for BAs of sharing/shared BSS*</a:t>
            </a:r>
          </a:p>
          <a:p>
            <a:pPr lvl="2"/>
            <a:r>
              <a:rPr lang="en-US" altLang="ko-KR" dirty="0" smtClean="0"/>
              <a:t>Non-overlapping frequency resource allocation for BA is determined by the sharing AP and included in the announcement frame</a:t>
            </a:r>
          </a:p>
          <a:p>
            <a:pPr lvl="2"/>
            <a:r>
              <a:rPr lang="en-US" altLang="ko-KR" dirty="0" smtClean="0"/>
              <a:t>Pros: less time overhead</a:t>
            </a:r>
          </a:p>
          <a:p>
            <a:pPr lvl="2"/>
            <a:r>
              <a:rPr lang="en-US" altLang="ko-KR" dirty="0" smtClean="0"/>
              <a:t>Cons: non-overlapping resource allocation required, UL power control required</a:t>
            </a:r>
          </a:p>
          <a:p>
            <a:pPr lvl="1"/>
            <a:r>
              <a:rPr lang="en-US" altLang="ko-KR" dirty="0" smtClean="0"/>
              <a:t>[</a:t>
            </a:r>
            <a:r>
              <a:rPr lang="en-US" altLang="ko-KR" dirty="0" smtClean="0"/>
              <a:t>Option 2</a:t>
            </a:r>
            <a:r>
              <a:rPr lang="en-US" altLang="ko-KR" dirty="0"/>
              <a:t>]</a:t>
            </a:r>
            <a:r>
              <a:rPr lang="en-US" altLang="ko-KR" dirty="0" smtClean="0"/>
              <a:t> </a:t>
            </a:r>
            <a:r>
              <a:rPr lang="en-US" altLang="ko-KR" i="1" dirty="0" smtClean="0"/>
              <a:t>Implicit BA for sharing BSS, and delayed BA for shared BSS</a:t>
            </a:r>
          </a:p>
          <a:p>
            <a:pPr lvl="2"/>
            <a:r>
              <a:rPr lang="en-US" altLang="ko-KR" dirty="0" smtClean="0"/>
              <a:t>Pros: </a:t>
            </a:r>
            <a:r>
              <a:rPr lang="en-US" altLang="ko-KR" dirty="0"/>
              <a:t>s</a:t>
            </a:r>
            <a:r>
              <a:rPr lang="en-US" altLang="ko-KR" dirty="0" smtClean="0"/>
              <a:t>imple</a:t>
            </a:r>
          </a:p>
          <a:p>
            <a:pPr lvl="2"/>
            <a:r>
              <a:rPr lang="en-US" altLang="ko-KR" dirty="0" smtClean="0"/>
              <a:t>Cons: </a:t>
            </a:r>
            <a:r>
              <a:rPr lang="en-US" altLang="ko-KR" dirty="0" smtClean="0"/>
              <a:t>time overhead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>
          <a:xfrm>
            <a:off x="685800" y="6201696"/>
            <a:ext cx="60361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* Sharing BSS: BSS that sharing AP belongs to   * Shared BSS: BSS that shared AP belongs to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41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 </a:t>
            </a:r>
            <a:r>
              <a:rPr lang="en-US" altLang="ko-KR" dirty="0" smtClean="0"/>
              <a:t>3: </a:t>
            </a:r>
            <a:r>
              <a:rPr lang="en-US" altLang="ko-KR" dirty="0"/>
              <a:t>Block Acknowledgement (BA) Separation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altLang="ko-KR" dirty="0"/>
              <a:t>[Option 1] </a:t>
            </a:r>
            <a:r>
              <a:rPr lang="en-US" altLang="ko-KR" i="1" dirty="0"/>
              <a:t>Non-overlapping resources for BA </a:t>
            </a:r>
            <a:r>
              <a:rPr lang="en-US" altLang="ko-KR" dirty="0"/>
              <a:t>in detail</a:t>
            </a:r>
          </a:p>
          <a:p>
            <a:pPr lvl="1"/>
            <a:r>
              <a:rPr lang="en-US" altLang="ko-KR" i="1" u="sng" dirty="0"/>
              <a:t>Two-level BA separation</a:t>
            </a:r>
          </a:p>
          <a:p>
            <a:pPr lvl="2"/>
            <a:r>
              <a:rPr lang="en-US" altLang="ko-KR" dirty="0"/>
              <a:t>Level 1: BA separation </a:t>
            </a:r>
            <a:r>
              <a:rPr lang="en-US" altLang="ko-KR" i="1" dirty="0"/>
              <a:t>among sharing/shared </a:t>
            </a:r>
            <a:r>
              <a:rPr lang="en-US" altLang="ko-KR" i="1" dirty="0" smtClean="0"/>
              <a:t>APs</a:t>
            </a:r>
            <a:endParaRPr lang="en-US" altLang="ko-KR" i="1" dirty="0"/>
          </a:p>
          <a:p>
            <a:pPr lvl="3"/>
            <a:r>
              <a:rPr lang="en-US" altLang="ko-KR" dirty="0" smtClean="0"/>
              <a:t>E.g. upper 40MHz for sharing AP, lower 40MHz for shared AP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Level </a:t>
            </a:r>
            <a:r>
              <a:rPr lang="en-US" altLang="ko-KR" dirty="0"/>
              <a:t>2: BA separation </a:t>
            </a:r>
            <a:r>
              <a:rPr lang="en-US" altLang="ko-KR" i="1" dirty="0"/>
              <a:t>between DL STAs in each BSS </a:t>
            </a:r>
            <a:r>
              <a:rPr lang="en-US" altLang="ko-KR" dirty="0" smtClean="0"/>
              <a:t>(DL </a:t>
            </a:r>
            <a:r>
              <a:rPr lang="en-US" altLang="ko-KR" dirty="0"/>
              <a:t>MU </a:t>
            </a:r>
            <a:r>
              <a:rPr lang="en-US" altLang="ko-KR" dirty="0" smtClean="0"/>
              <a:t>PPDU case)</a:t>
            </a:r>
            <a:endParaRPr lang="en-US" altLang="ko-KR" dirty="0"/>
          </a:p>
          <a:p>
            <a:pPr lvl="3"/>
            <a:r>
              <a:rPr lang="en-US" altLang="ko-KR" dirty="0" smtClean="0"/>
              <a:t>STAs </a:t>
            </a:r>
            <a:r>
              <a:rPr lang="en-US" altLang="ko-KR" dirty="0" smtClean="0"/>
              <a:t>send the immediate response according to the resource allocation information that is carried in the TRS control </a:t>
            </a:r>
            <a:r>
              <a:rPr lang="en-US" altLang="ko-KR" dirty="0" smtClean="0"/>
              <a:t>subfield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V="1">
            <a:off x="1450343" y="3550227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1374143" y="4883819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09600" y="35780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407728" y="489421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58547"/>
              </p:ext>
            </p:extLst>
          </p:nvPr>
        </p:nvGraphicFramePr>
        <p:xfrm>
          <a:off x="1509225" y="3803118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/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sharing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표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912727"/>
              </p:ext>
            </p:extLst>
          </p:nvPr>
        </p:nvGraphicFramePr>
        <p:xfrm>
          <a:off x="5122278" y="3813463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/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STA2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cxnSp>
        <p:nvCxnSpPr>
          <p:cNvPr id="46" name="직선 화살표 연결선 45"/>
          <p:cNvCxnSpPr/>
          <p:nvPr/>
        </p:nvCxnSpPr>
        <p:spPr bwMode="auto">
          <a:xfrm flipV="1">
            <a:off x="1450343" y="5046610"/>
            <a:ext cx="0" cy="13680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직선 화살표 연결선 46"/>
          <p:cNvCxnSpPr/>
          <p:nvPr/>
        </p:nvCxnSpPr>
        <p:spPr bwMode="auto">
          <a:xfrm>
            <a:off x="1374143" y="6265810"/>
            <a:ext cx="54838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09600" y="4949628"/>
            <a:ext cx="840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frequency</a:t>
            </a:r>
            <a:endParaRPr lang="ko-KR" alt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383481" y="627620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time</a:t>
            </a:r>
            <a:endParaRPr lang="ko-KR" altLang="en-US" b="1" dirty="0"/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88536"/>
              </p:ext>
            </p:extLst>
          </p:nvPr>
        </p:nvGraphicFramePr>
        <p:xfrm>
          <a:off x="1509225" y="5205891"/>
          <a:ext cx="2986575" cy="104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575"/>
              </a:tblGrid>
              <a:tr h="1042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C-SR Transmission of shared AP</a:t>
                      </a:r>
                    </a:p>
                    <a:p>
                      <a:pPr algn="ctr" latinLnBrk="1"/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(DL MU PPDU)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표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451810"/>
              </p:ext>
            </p:extLst>
          </p:nvPr>
        </p:nvGraphicFramePr>
        <p:xfrm>
          <a:off x="5122278" y="5625037"/>
          <a:ext cx="13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32"/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BA of STA3</a:t>
                      </a:r>
                      <a:endParaRPr lang="ko-KR" altLang="en-US" sz="14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</a:t>
                      </a:r>
                      <a:r>
                        <a:rPr lang="en-US" altLang="ko-KR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STA4</a:t>
                      </a:r>
                      <a:endParaRPr lang="ko-KR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cxnSp>
        <p:nvCxnSpPr>
          <p:cNvPr id="53" name="직선 화살표 연결선 52"/>
          <p:cNvCxnSpPr/>
          <p:nvPr/>
        </p:nvCxnSpPr>
        <p:spPr bwMode="auto">
          <a:xfrm>
            <a:off x="4485403" y="4682836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551997" y="4395538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SIFS</a:t>
            </a:r>
            <a:endParaRPr lang="ko-KR" altLang="en-US" b="1" dirty="0"/>
          </a:p>
        </p:txBody>
      </p:sp>
      <p:cxnSp>
        <p:nvCxnSpPr>
          <p:cNvPr id="56" name="직선 연결선 55"/>
          <p:cNvCxnSpPr/>
          <p:nvPr/>
        </p:nvCxnSpPr>
        <p:spPr bwMode="auto">
          <a:xfrm>
            <a:off x="5115785" y="3716527"/>
            <a:ext cx="0" cy="2698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0" name="이등변 삼각형 59"/>
          <p:cNvSpPr/>
          <p:nvPr/>
        </p:nvSpPr>
        <p:spPr bwMode="auto">
          <a:xfrm>
            <a:off x="8023321" y="4409332"/>
            <a:ext cx="152400" cy="218090"/>
          </a:xfrm>
          <a:prstGeom prst="triangle">
            <a:avLst>
              <a:gd name="adj" fmla="val 55173"/>
            </a:avLst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139455" y="4390310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Shared AP</a:t>
            </a:r>
            <a:endParaRPr lang="ko-KR" altLang="en-US" b="1" dirty="0"/>
          </a:p>
        </p:txBody>
      </p:sp>
      <p:sp>
        <p:nvSpPr>
          <p:cNvPr id="62" name="타원 61"/>
          <p:cNvSpPr/>
          <p:nvPr/>
        </p:nvSpPr>
        <p:spPr bwMode="auto">
          <a:xfrm>
            <a:off x="7979899" y="3855027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3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이등변 삼각형 62"/>
          <p:cNvSpPr/>
          <p:nvPr/>
        </p:nvSpPr>
        <p:spPr bwMode="auto">
          <a:xfrm>
            <a:off x="7651666" y="5020646"/>
            <a:ext cx="152400" cy="218090"/>
          </a:xfrm>
          <a:prstGeom prst="triangle">
            <a:avLst>
              <a:gd name="adj" fmla="val 55173"/>
            </a:avLst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11887" y="5205891"/>
            <a:ext cx="940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Sharing AP</a:t>
            </a:r>
            <a:endParaRPr lang="ko-KR" altLang="en-US" b="1" dirty="0"/>
          </a:p>
        </p:txBody>
      </p:sp>
      <p:sp>
        <p:nvSpPr>
          <p:cNvPr id="65" name="타원 64"/>
          <p:cNvSpPr/>
          <p:nvPr/>
        </p:nvSpPr>
        <p:spPr bwMode="auto">
          <a:xfrm>
            <a:off x="7804066" y="5592670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2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타원 65"/>
          <p:cNvSpPr/>
          <p:nvPr/>
        </p:nvSpPr>
        <p:spPr bwMode="auto">
          <a:xfrm>
            <a:off x="8434972" y="5091819"/>
            <a:ext cx="254392" cy="218090"/>
          </a:xfrm>
          <a:prstGeom prst="ellipse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4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타원 66"/>
          <p:cNvSpPr/>
          <p:nvPr/>
        </p:nvSpPr>
        <p:spPr bwMode="auto">
          <a:xfrm>
            <a:off x="7178183" y="4606636"/>
            <a:ext cx="254392" cy="21809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1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직사각형 67"/>
          <p:cNvSpPr/>
          <p:nvPr/>
        </p:nvSpPr>
        <p:spPr bwMode="auto">
          <a:xfrm>
            <a:off x="7011887" y="3619591"/>
            <a:ext cx="2132113" cy="268778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1371600" y="3855027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696191" y="418584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80MHz</a:t>
            </a:r>
            <a:endParaRPr lang="ko-KR" altLang="en-US" b="1" dirty="0"/>
          </a:p>
        </p:txBody>
      </p:sp>
      <p:cxnSp>
        <p:nvCxnSpPr>
          <p:cNvPr id="73" name="직선 화살표 연결선 72"/>
          <p:cNvCxnSpPr/>
          <p:nvPr/>
        </p:nvCxnSpPr>
        <p:spPr bwMode="auto">
          <a:xfrm>
            <a:off x="1371600" y="5257800"/>
            <a:ext cx="0" cy="9802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696191" y="5588622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80MHz</a:t>
            </a:r>
            <a:endParaRPr lang="ko-KR" alt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4672537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same 80MHz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9" name="직선 화살표 연결선 8"/>
          <p:cNvCxnSpPr>
            <a:stCxn id="36" idx="0"/>
            <a:endCxn id="72" idx="1"/>
          </p:cNvCxnSpPr>
          <p:nvPr/>
        </p:nvCxnSpPr>
        <p:spPr bwMode="auto">
          <a:xfrm flipV="1">
            <a:off x="522740" y="4324349"/>
            <a:ext cx="173451" cy="348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" name="꺾인 연결선 10"/>
          <p:cNvCxnSpPr>
            <a:stCxn id="36" idx="2"/>
            <a:endCxn id="74" idx="1"/>
          </p:cNvCxnSpPr>
          <p:nvPr/>
        </p:nvCxnSpPr>
        <p:spPr bwMode="auto">
          <a:xfrm rot="16200000" flipH="1">
            <a:off x="220672" y="5251603"/>
            <a:ext cx="777586" cy="17345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8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143349</TotalTime>
  <Words>1289</Words>
  <Application>Microsoft Office PowerPoint</Application>
  <PresentationFormat>화면 슬라이드 쇼(4:3)</PresentationFormat>
  <Paragraphs>258</Paragraphs>
  <Slides>13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Coordinated Spatial Reuse: Focus on Downlink</vt:lpstr>
      <vt:lpstr>Recap: Coordinated SR (C-SR)</vt:lpstr>
      <vt:lpstr>Issue 1: C-SR Coordination Policy</vt:lpstr>
      <vt:lpstr>C-SR Procedure into 3 Phases</vt:lpstr>
      <vt:lpstr>C-SR Procedure into 3 Phases</vt:lpstr>
      <vt:lpstr>C-SR Procedure Example: 2-BSS DL/DL</vt:lpstr>
      <vt:lpstr>Issue 2: Contents of Announcement Frame</vt:lpstr>
      <vt:lpstr>Issue 3: Block Acknowledgement (BA) Separation</vt:lpstr>
      <vt:lpstr>Issue 3: Block Acknowledgement (BA) Separation</vt:lpstr>
      <vt:lpstr>Summary</vt:lpstr>
      <vt:lpstr>Reference</vt:lpstr>
      <vt:lpstr>Straw Poll #1</vt:lpstr>
      <vt:lpstr>Straw Poll #2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한종훈(jong_hun.han)</cp:lastModifiedBy>
  <cp:revision>2917</cp:revision>
  <cp:lastPrinted>1998-02-10T13:28:06Z</cp:lastPrinted>
  <dcterms:created xsi:type="dcterms:W3CDTF">2007-05-21T21:00:37Z</dcterms:created>
  <dcterms:modified xsi:type="dcterms:W3CDTF">2020-07-10T05:41:48Z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