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13" r:id="rId2"/>
    <p:sldId id="411" r:id="rId3"/>
    <p:sldId id="400" r:id="rId4"/>
    <p:sldId id="381" r:id="rId5"/>
    <p:sldId id="410" r:id="rId6"/>
    <p:sldId id="380" r:id="rId7"/>
    <p:sldId id="385" r:id="rId8"/>
    <p:sldId id="396" r:id="rId9"/>
    <p:sldId id="417" r:id="rId10"/>
    <p:sldId id="362" r:id="rId11"/>
    <p:sldId id="416" r:id="rId12"/>
    <p:sldId id="364" r:id="rId13"/>
    <p:sldId id="363" r:id="rId14"/>
    <p:sldId id="419" r:id="rId15"/>
    <p:sldId id="414" r:id="rId16"/>
    <p:sldId id="420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63" d="100"/>
          <a:sy n="63" d="100"/>
        </p:scale>
        <p:origin x="1510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802.11-20/0590r0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Focus on Downlink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411315"/>
              </p:ext>
            </p:extLst>
          </p:nvPr>
        </p:nvGraphicFramePr>
        <p:xfrm>
          <a:off x="522288" y="2754313"/>
          <a:ext cx="7826375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Document" r:id="rId4" imgW="9388052" imgH="4470400" progId="Word.Document.8">
                  <p:embed/>
                </p:oleObj>
              </mc:Choice>
              <mc:Fallback>
                <p:oleObj name="Document" r:id="rId4" imgW="9388052" imgH="4470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826375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divide C-SR procedure into 3 phases according to TXOP acquisition status of sharing/shared AP and clarify the list of things to do in each phase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believe that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is an appropriate policy to manage the Tx power in C-SR operation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investigate </a:t>
            </a:r>
            <a:r>
              <a:rPr lang="en-US" altLang="ko-KR" i="1" dirty="0" smtClean="0"/>
              <a:t>the contents of announcement frame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 two options for </a:t>
            </a:r>
            <a:r>
              <a:rPr lang="en-US" altLang="ko-KR" i="1" dirty="0" smtClean="0"/>
              <a:t>BA separation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limits the shared AP’s transmission power during the shared TXOP for C-SR operation?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6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agree that in 11be sharing AP allocates non-overlapping frequency resources of block acknowledgements for each sharing AP and shared AP(s) for C-SR operation?</a:t>
            </a:r>
          </a:p>
          <a:p>
            <a:pPr lvl="1"/>
            <a:r>
              <a:rPr lang="en-US" altLang="ko-KR" dirty="0" smtClean="0"/>
              <a:t>Allocating non-overlapping frequency resource shall be determined by sharing AP </a:t>
            </a:r>
          </a:p>
          <a:p>
            <a:pPr lvl="1"/>
            <a:r>
              <a:rPr lang="en-US" altLang="ko-KR" dirty="0" smtClean="0"/>
              <a:t>The way of indicating non-overlapping frequency resources for block acknowledgement is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b="0" dirty="0"/>
              <a:t>802.11-20/0410r4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b="0" dirty="0"/>
              <a:t>802.11-20/0576r0</a:t>
            </a:r>
          </a:p>
          <a:p>
            <a:pPr marL="0" indent="0">
              <a:buNone/>
            </a:pPr>
            <a:r>
              <a:rPr lang="en-US" altLang="ko-KR" dirty="0"/>
              <a:t>[3] </a:t>
            </a:r>
            <a:r>
              <a:rPr lang="en-US" altLang="ko-KR" b="0" dirty="0"/>
              <a:t>802.11-20/0457r1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b="0" dirty="0"/>
              <a:t>802.11-20/0107r1</a:t>
            </a:r>
          </a:p>
          <a:p>
            <a:pPr marL="0" indent="0">
              <a:buNone/>
            </a:pPr>
            <a:r>
              <a:rPr lang="en-US" altLang="ko-KR" dirty="0"/>
              <a:t>[5] </a:t>
            </a:r>
            <a:r>
              <a:rPr lang="en-US" altLang="ko-KR" b="0" dirty="0"/>
              <a:t>802.11-20/0073r0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AppenDIX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51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Passed Motions related to C-SR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en-GB" altLang="ko-KR" sz="1800" dirty="0"/>
              <a:t>11be shall define a mechanism to determine whether an AP is part of an AP candidate set and can participate as a shared AP in coordinated AP transmission initiated by a sharing AP. </a:t>
            </a:r>
            <a:endParaRPr lang="en-GB" altLang="ko-KR" sz="1800" dirty="0" smtClean="0"/>
          </a:p>
          <a:p>
            <a:pPr>
              <a:buFont typeface="+mj-ea"/>
              <a:buAutoNum type="circleNumDbPlain"/>
            </a:pPr>
            <a:endParaRPr lang="en-US" altLang="ko-KR" sz="1600" dirty="0" smtClean="0"/>
          </a:p>
          <a:p>
            <a:pPr marL="457200" indent="-457200">
              <a:buFont typeface="+mj-ea"/>
              <a:buAutoNum type="circleNumDbPlain"/>
            </a:pPr>
            <a:r>
              <a:rPr lang="en-GB" altLang="ko-KR" sz="1800" dirty="0"/>
              <a:t>Define a procedure for an AP to share its frequency/time resources of an obtained TXOP with a set of </a:t>
            </a:r>
            <a:r>
              <a:rPr lang="en-GB" altLang="ko-KR" sz="1800" dirty="0" smtClean="0"/>
              <a:t>APs</a:t>
            </a:r>
            <a:endParaRPr lang="en-US" altLang="ko-KR" sz="1800" dirty="0" smtClean="0"/>
          </a:p>
          <a:p>
            <a:pPr marL="457200" indent="-457200">
              <a:buFont typeface="+mj-ea"/>
              <a:buAutoNum type="circleNumDbPlain"/>
            </a:pPr>
            <a:endParaRPr lang="en-US" altLang="ko-KR" sz="1800" dirty="0"/>
          </a:p>
          <a:p>
            <a:pPr marL="457200" indent="-457200">
              <a:buFont typeface="+mj-ea"/>
              <a:buAutoNum type="circleNumDbPlain"/>
            </a:pPr>
            <a:r>
              <a:rPr lang="en-GB" altLang="ko-KR" sz="1800" dirty="0"/>
              <a:t>An AP that intends to use the resource (i.e., frequency or time) shared by another AP shall be able to indicate its resource needs to the AP that shared the resource. </a:t>
            </a:r>
            <a:endParaRPr lang="en-GB" altLang="ko-KR" sz="1800" dirty="0" smtClean="0"/>
          </a:p>
          <a:p>
            <a:pPr marL="457200" indent="-457200">
              <a:buFont typeface="+mj-ea"/>
              <a:buAutoNum type="circleNumDbPlain"/>
            </a:pPr>
            <a:endParaRPr lang="en-US" altLang="ko-KR" sz="1800" dirty="0" smtClean="0"/>
          </a:p>
          <a:p>
            <a:pPr marL="457200" indent="-457200">
              <a:buFont typeface="+mj-ea"/>
              <a:buAutoNum type="circleNumDbPlain"/>
            </a:pPr>
            <a:r>
              <a:rPr lang="en-US" altLang="ko-KR" sz="1800" dirty="0" smtClean="0"/>
              <a:t>In </a:t>
            </a:r>
            <a:r>
              <a:rPr lang="en-US" altLang="ko-KR" sz="1800" dirty="0"/>
              <a:t>all modes of operation wherein an AP shares its frequency/time resource of an obtained TXOP with a set of APs, </a:t>
            </a:r>
            <a:endParaRPr lang="ko-KR" altLang="ko-KR" sz="1800" dirty="0"/>
          </a:p>
          <a:p>
            <a:pPr lvl="1"/>
            <a:r>
              <a:rPr lang="en-US" altLang="ko-KR" sz="1600" dirty="0"/>
              <a:t>Define a mechanism for the sharing AP to optionally solicit feedback from one or more APs from the AP candidate set to learn the resource needs and the intend to participate in a coordinated AP transmission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767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Passed Motions related to C-SR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marL="457200" indent="-457200">
              <a:buFont typeface="+mj-ea"/>
              <a:buAutoNum type="circleNumDbPlain" startAt="5"/>
            </a:pPr>
            <a:r>
              <a:rPr lang="en-US" altLang="ko-KR" sz="1800" dirty="0"/>
              <a:t>In all modes of operation wherein an AP shares its frequency resource with a set of APs, the AP shall share its frequency resource in multiples of 20MHz channels with a set of APs in an obtained </a:t>
            </a:r>
            <a:r>
              <a:rPr lang="en-US" altLang="ko-KR" sz="1800" dirty="0" smtClean="0"/>
              <a:t>TXOP?</a:t>
            </a:r>
          </a:p>
          <a:p>
            <a:pPr marL="857250" lvl="1" indent="-457200"/>
            <a:r>
              <a:rPr lang="en-US" altLang="ko-KR" sz="1600" dirty="0" smtClean="0"/>
              <a:t>PPDU </a:t>
            </a:r>
            <a:r>
              <a:rPr lang="en-US" altLang="ko-KR" sz="1600" dirty="0"/>
              <a:t>format of the transmission on the shared resource is TBD</a:t>
            </a:r>
          </a:p>
          <a:p>
            <a:pPr>
              <a:buFont typeface="+mj-ea"/>
              <a:buAutoNum type="circleNumDbPlain" startAt="5"/>
            </a:pPr>
            <a:endParaRPr lang="en-US" altLang="ko-KR" sz="1600" dirty="0" smtClean="0"/>
          </a:p>
          <a:p>
            <a:pPr>
              <a:buFont typeface="+mj-ea"/>
              <a:buAutoNum type="circleNumDbPlain" startAt="5"/>
            </a:pPr>
            <a:r>
              <a:rPr lang="en-US" altLang="ko-KR" sz="1800" dirty="0" smtClean="0"/>
              <a:t>Do </a:t>
            </a:r>
            <a:r>
              <a:rPr lang="en-US" altLang="ko-KR" sz="1800" dirty="0"/>
              <a:t>you support to introduce a coordinated spatial reuse operation in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?</a:t>
            </a:r>
          </a:p>
          <a:p>
            <a:pPr lvl="1"/>
            <a:r>
              <a:rPr lang="en-US" altLang="ko-KR" sz="1600" dirty="0" smtClean="0"/>
              <a:t>Whether </a:t>
            </a:r>
            <a:r>
              <a:rPr lang="en-US" altLang="ko-KR" sz="1600" dirty="0"/>
              <a:t>it is in R1 or R2 is TBD.</a:t>
            </a:r>
          </a:p>
          <a:p>
            <a:pPr>
              <a:buFont typeface="+mj-ea"/>
              <a:buAutoNum type="circleNumDbPlain" startAt="5"/>
            </a:pPr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6030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</a:t>
            </a:r>
            <a:r>
              <a:rPr lang="en-US" altLang="ko-KR" dirty="0" smtClean="0"/>
              <a:t>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C-SR is a simple Multi-AP transmission that can increase spectrum efficiency by reusing the same time/frequency resources among multiple BSSs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C-SR procedure</a:t>
            </a:r>
            <a:endParaRPr lang="en-US" altLang="ko-KR" dirty="0"/>
          </a:p>
          <a:p>
            <a:pPr lvl="1"/>
            <a:r>
              <a:rPr lang="en-US" altLang="ko-KR" dirty="0" smtClean="0"/>
              <a:t>C-SR procedure with unsolicited method [1]</a:t>
            </a:r>
          </a:p>
          <a:p>
            <a:pPr lvl="1"/>
            <a:r>
              <a:rPr lang="en-US" altLang="ko-KR" dirty="0" smtClean="0"/>
              <a:t>General C-SR procedure [2]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C-SR performance gain</a:t>
            </a:r>
            <a:endParaRPr lang="en-US" altLang="ko-KR" dirty="0"/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ompared to OBSS-PD and TDD [3]</a:t>
            </a:r>
          </a:p>
          <a:p>
            <a:pPr lvl="1"/>
            <a:r>
              <a:rPr lang="en-US" altLang="ko-KR" dirty="0" smtClean="0"/>
              <a:t>Compared to EDCA and complete control [4]</a:t>
            </a:r>
          </a:p>
          <a:p>
            <a:pPr lvl="1"/>
            <a:r>
              <a:rPr lang="en-US" altLang="ko-KR" dirty="0" smtClean="0"/>
              <a:t>Compared to C-OFDMA and OBSS-PD [5]</a:t>
            </a:r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dirty="0" smtClean="0"/>
              <a:t>In this contribution, we divide the downlink (DL) C-SR procedure into 3 phases and investigate some issues in C-SR operation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타원 28"/>
          <p:cNvSpPr/>
          <p:nvPr/>
        </p:nvSpPr>
        <p:spPr bwMode="auto">
          <a:xfrm>
            <a:off x="6397989" y="1573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447800"/>
            <a:ext cx="5063511" cy="5029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C-SR gain comes from appropriate Tx power management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bi-directional coordination</a:t>
            </a:r>
          </a:p>
          <a:p>
            <a:pPr lvl="1"/>
            <a:r>
              <a:rPr lang="en-US" altLang="ko-KR" dirty="0" smtClean="0"/>
              <a:t>Sharing AP and shared AP negotiate the appropriate Tx power combination</a:t>
            </a:r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ould be better in terms of sum throughput</a:t>
            </a:r>
          </a:p>
          <a:p>
            <a:pPr lvl="1"/>
            <a:r>
              <a:rPr lang="en-US" altLang="ko-KR" dirty="0" smtClean="0"/>
              <a:t>Additional signaling overhead </a:t>
            </a:r>
          </a:p>
          <a:p>
            <a:pPr lvl="1"/>
            <a:r>
              <a:rPr lang="en-US" altLang="ko-KR" dirty="0" smtClean="0"/>
              <a:t>Scalability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 (Preferred)</a:t>
            </a:r>
          </a:p>
          <a:p>
            <a:pPr lvl="1"/>
            <a:r>
              <a:rPr lang="en-US" altLang="ko-KR" dirty="0" smtClean="0"/>
              <a:t>Sharing AP determines Tx power without a coordination process and limits the Tx power of shared AP to protect transmissions of sharing AP</a:t>
            </a:r>
          </a:p>
          <a:p>
            <a:pPr lvl="1"/>
            <a:r>
              <a:rPr lang="en-US" altLang="ko-KR" dirty="0" smtClean="0"/>
              <a:t>Encouraging sharing AP to share its TXOP</a:t>
            </a:r>
          </a:p>
          <a:p>
            <a:pPr lvl="1"/>
            <a:r>
              <a:rPr lang="en-US" altLang="ko-KR" dirty="0" smtClean="0"/>
              <a:t>Simple, scalable</a:t>
            </a:r>
            <a:endParaRPr lang="en-US" altLang="ko-KR" dirty="0"/>
          </a:p>
        </p:txBody>
      </p:sp>
      <p:sp>
        <p:nvSpPr>
          <p:cNvPr id="21" name="타원 20"/>
          <p:cNvSpPr/>
          <p:nvPr/>
        </p:nvSpPr>
        <p:spPr bwMode="auto">
          <a:xfrm>
            <a:off x="5470492" y="1573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1: C-SR Coordination Policy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401789" y="25447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598" y="27628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37753" y="2099495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이등변 삼각형 14"/>
          <p:cNvSpPr/>
          <p:nvPr/>
        </p:nvSpPr>
        <p:spPr bwMode="auto">
          <a:xfrm>
            <a:off x="6474292" y="25447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0074" y="22404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17" name="타원 16"/>
          <p:cNvSpPr/>
          <p:nvPr/>
        </p:nvSpPr>
        <p:spPr bwMode="auto">
          <a:xfrm>
            <a:off x="7065890" y="3163364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7" idx="1"/>
            <a:endCxn id="15" idx="4"/>
          </p:cNvCxnSpPr>
          <p:nvPr/>
        </p:nvCxnSpPr>
        <p:spPr bwMode="auto">
          <a:xfrm flipH="1" flipV="1">
            <a:off x="6626692" y="2762845"/>
            <a:ext cx="476453" cy="4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>
            <a:stCxn id="11" idx="5"/>
            <a:endCxn id="13" idx="3"/>
          </p:cNvCxnSpPr>
          <p:nvPr/>
        </p:nvCxnSpPr>
        <p:spPr bwMode="auto">
          <a:xfrm flipV="1">
            <a:off x="7520031" y="2285646"/>
            <a:ext cx="454977" cy="3681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181600" y="3272409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Negotiated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0492" y="3272408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Negotiated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46" name="타원 45"/>
          <p:cNvSpPr/>
          <p:nvPr/>
        </p:nvSpPr>
        <p:spPr bwMode="auto">
          <a:xfrm>
            <a:off x="7254544" y="4384177"/>
            <a:ext cx="1440000" cy="144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타원 46"/>
          <p:cNvSpPr/>
          <p:nvPr/>
        </p:nvSpPr>
        <p:spPr bwMode="auto">
          <a:xfrm>
            <a:off x="5796877" y="3810000"/>
            <a:ext cx="2520000" cy="252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이등변 삼각형 47"/>
          <p:cNvSpPr/>
          <p:nvPr/>
        </p:nvSpPr>
        <p:spPr bwMode="auto">
          <a:xfrm>
            <a:off x="7908175" y="49609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40984" y="51790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50" name="타원 49"/>
          <p:cNvSpPr/>
          <p:nvPr/>
        </p:nvSpPr>
        <p:spPr bwMode="auto">
          <a:xfrm>
            <a:off x="8427766" y="454763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이등변 삼각형 50"/>
          <p:cNvSpPr/>
          <p:nvPr/>
        </p:nvSpPr>
        <p:spPr bwMode="auto">
          <a:xfrm>
            <a:off x="6980678" y="49609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6460" y="46566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53" name="타원 52"/>
          <p:cNvSpPr/>
          <p:nvPr/>
        </p:nvSpPr>
        <p:spPr bwMode="auto">
          <a:xfrm>
            <a:off x="7447653" y="571513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>
            <a:stCxn id="53" idx="1"/>
            <a:endCxn id="51" idx="4"/>
          </p:cNvCxnSpPr>
          <p:nvPr/>
        </p:nvCxnSpPr>
        <p:spPr bwMode="auto">
          <a:xfrm flipH="1" flipV="1">
            <a:off x="7133078" y="5179045"/>
            <a:ext cx="351830" cy="56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>
            <a:stCxn id="48" idx="5"/>
            <a:endCxn id="50" idx="3"/>
          </p:cNvCxnSpPr>
          <p:nvPr/>
        </p:nvCxnSpPr>
        <p:spPr bwMode="auto">
          <a:xfrm flipV="1">
            <a:off x="8026417" y="4733785"/>
            <a:ext cx="438604" cy="336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295627" y="4098187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Enough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67949" y="5794722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Less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58" name="이등변 삼각형 57"/>
          <p:cNvSpPr/>
          <p:nvPr/>
        </p:nvSpPr>
        <p:spPr bwMode="auto">
          <a:xfrm>
            <a:off x="8250399" y="722672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타원 58"/>
          <p:cNvSpPr/>
          <p:nvPr/>
        </p:nvSpPr>
        <p:spPr bwMode="auto">
          <a:xfrm>
            <a:off x="8199403" y="1077064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8230735" y="1544304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652628" y="69321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8640777" y="1047693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8562220" y="1395971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DL TX</a:t>
            </a:r>
            <a:endParaRPr lang="ko-KR" altLang="en-US" b="1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8062293" y="663721"/>
            <a:ext cx="1083425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smtClean="0"/>
                  <a:t>Preparation phase: </a:t>
                </a:r>
                <a:r>
                  <a:rPr lang="en-US" altLang="ko-KR" i="1" dirty="0"/>
                  <a:t>before </a:t>
                </a:r>
                <a:r>
                  <a:rPr lang="en-US" altLang="ko-KR" i="1" dirty="0" smtClean="0"/>
                  <a:t>AP obtains </a:t>
                </a:r>
                <a:r>
                  <a:rPr lang="en-US" altLang="ko-KR" i="1" dirty="0"/>
                  <a:t>TXOP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AP’s action list</a:t>
                </a:r>
              </a:p>
              <a:p>
                <a:pPr lvl="2"/>
                <a:r>
                  <a:rPr lang="en-US" altLang="ko-KR" dirty="0" smtClean="0"/>
                  <a:t>Decide the potential shared APs</a:t>
                </a:r>
              </a:p>
              <a:p>
                <a:pPr lvl="3"/>
                <a:r>
                  <a:rPr lang="en-US" altLang="ko-KR" dirty="0" smtClean="0"/>
                  <a:t>Collect capability (of AP2 in AP1’s point of view)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Rx RSSI information of neighboring APs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in AP1’s point of view)</a:t>
                </a:r>
              </a:p>
              <a:p>
                <a:pPr lvl="2"/>
                <a:r>
                  <a:rPr lang="en-US" altLang="ko-KR" dirty="0" smtClean="0"/>
                  <a:t>Calculate Tx power limit of each potential shared AP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the associated AP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</a:t>
                </a:r>
                <a:r>
                  <a:rPr lang="en-US" altLang="ko-KR" dirty="0" smtClean="0"/>
                  <a:t>neighboring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APs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altLang="ko-KR" dirty="0" smtClean="0"/>
                  <a:t>AP’s </a:t>
                </a:r>
                <a:r>
                  <a:rPr lang="en-US" altLang="ko-KR" dirty="0"/>
                  <a:t>role in </a:t>
                </a:r>
                <a:r>
                  <a:rPr lang="en-US" altLang="ko-KR" dirty="0" smtClean="0"/>
                  <a:t>C-SR transmission </a:t>
                </a:r>
                <a:r>
                  <a:rPr lang="en-US" altLang="ko-KR" dirty="0"/>
                  <a:t>is not determined </a:t>
                </a:r>
                <a:r>
                  <a:rPr lang="en-US" altLang="ko-KR" dirty="0" smtClean="0"/>
                  <a:t>yet</a:t>
                </a:r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6" name="이등변 삼각형 65"/>
          <p:cNvSpPr/>
          <p:nvPr/>
        </p:nvSpPr>
        <p:spPr bwMode="auto">
          <a:xfrm>
            <a:off x="4748760" y="26801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6768" y="26507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68" name="타원 67"/>
          <p:cNvSpPr/>
          <p:nvPr/>
        </p:nvSpPr>
        <p:spPr bwMode="auto">
          <a:xfrm>
            <a:off x="5284724" y="22349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이등변 삼각형 68"/>
          <p:cNvSpPr/>
          <p:nvPr/>
        </p:nvSpPr>
        <p:spPr bwMode="auto">
          <a:xfrm>
            <a:off x="3821263" y="26801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85994" y="26507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71" name="타원 70"/>
          <p:cNvSpPr/>
          <p:nvPr/>
        </p:nvSpPr>
        <p:spPr bwMode="auto">
          <a:xfrm>
            <a:off x="4338118" y="32216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>
            <a:stCxn id="66" idx="1"/>
            <a:endCxn id="69" idx="5"/>
          </p:cNvCxnSpPr>
          <p:nvPr/>
        </p:nvCxnSpPr>
        <p:spPr bwMode="auto">
          <a:xfrm flipH="1">
            <a:off x="3939505" y="27892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타원 72"/>
          <p:cNvSpPr/>
          <p:nvPr/>
        </p:nvSpPr>
        <p:spPr bwMode="auto">
          <a:xfrm>
            <a:off x="5030332" y="33626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타원 73"/>
          <p:cNvSpPr/>
          <p:nvPr/>
        </p:nvSpPr>
        <p:spPr bwMode="auto">
          <a:xfrm>
            <a:off x="4077852" y="20574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직선 연결선 74"/>
          <p:cNvCxnSpPr>
            <a:stCxn id="71" idx="1"/>
            <a:endCxn id="69" idx="4"/>
          </p:cNvCxnSpPr>
          <p:nvPr/>
        </p:nvCxnSpPr>
        <p:spPr bwMode="auto">
          <a:xfrm flipH="1" flipV="1">
            <a:off x="3973663" y="28982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>
            <a:stCxn id="69" idx="0"/>
            <a:endCxn id="74" idx="3"/>
          </p:cNvCxnSpPr>
          <p:nvPr/>
        </p:nvCxnSpPr>
        <p:spPr bwMode="auto">
          <a:xfrm flipV="1">
            <a:off x="3905347" y="22435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직선 연결선 76"/>
          <p:cNvCxnSpPr>
            <a:stCxn id="66" idx="0"/>
            <a:endCxn id="74" idx="5"/>
          </p:cNvCxnSpPr>
          <p:nvPr/>
        </p:nvCxnSpPr>
        <p:spPr bwMode="auto">
          <a:xfrm flipH="1" flipV="1">
            <a:off x="4294989" y="22435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>
            <a:stCxn id="66" idx="2"/>
            <a:endCxn id="71" idx="7"/>
          </p:cNvCxnSpPr>
          <p:nvPr/>
        </p:nvCxnSpPr>
        <p:spPr bwMode="auto">
          <a:xfrm flipH="1">
            <a:off x="4555255" y="28982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708715" y="2275490"/>
                <a:ext cx="3834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715" y="2275490"/>
                <a:ext cx="383438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882000" y="3048112"/>
                <a:ext cx="3834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000" y="3048112"/>
                <a:ext cx="383438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117886" y="2516442"/>
                <a:ext cx="5341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886" y="2516442"/>
                <a:ext cx="53412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493949" y="2205469"/>
                <a:ext cx="6832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949" y="2205469"/>
                <a:ext cx="68320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601524" y="2976627"/>
                <a:ext cx="6832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24" y="2976627"/>
                <a:ext cx="683200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이등변 삼각형 24"/>
          <p:cNvSpPr/>
          <p:nvPr/>
        </p:nvSpPr>
        <p:spPr bwMode="auto">
          <a:xfrm>
            <a:off x="6698394" y="23080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6647398" y="26624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6678730" y="31296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00623" y="22785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88772" y="26330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20606" y="29813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6455118" y="22490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 smtClean="0"/>
              <a:t>Announcement phase: </a:t>
            </a:r>
            <a:r>
              <a:rPr lang="en-US" altLang="ko-KR" i="1" dirty="0"/>
              <a:t>after </a:t>
            </a:r>
            <a:r>
              <a:rPr lang="en-US" altLang="ko-KR" i="1" dirty="0" smtClean="0"/>
              <a:t>AP obtains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the AP is willing to share the obtained TXOP, it becomes a sharing AP</a:t>
            </a:r>
          </a:p>
          <a:p>
            <a:pPr lvl="1"/>
            <a:r>
              <a:rPr lang="en-US" altLang="ko-KR" dirty="0" smtClean="0"/>
              <a:t>Sharing AP’s action list</a:t>
            </a:r>
          </a:p>
          <a:p>
            <a:pPr lvl="2"/>
            <a:r>
              <a:rPr lang="en-US" altLang="ko-KR" dirty="0" smtClean="0"/>
              <a:t>Select the shared AP from the potential shared APs</a:t>
            </a:r>
          </a:p>
          <a:p>
            <a:pPr lvl="3"/>
            <a:r>
              <a:rPr lang="en-US" altLang="ko-KR" dirty="0" smtClean="0"/>
              <a:t>To minimize DL interference from the shared AP</a:t>
            </a:r>
          </a:p>
          <a:p>
            <a:pPr lvl="2"/>
            <a:r>
              <a:rPr lang="en-US" altLang="ko-KR" dirty="0" smtClean="0"/>
              <a:t>Trigger the shared AP’s transmission using announcement frame</a:t>
            </a:r>
          </a:p>
          <a:p>
            <a:pPr lvl="3"/>
            <a:r>
              <a:rPr lang="en-US" altLang="ko-KR" dirty="0" smtClean="0"/>
              <a:t>Essential information: AP ID, Tx power limit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altLang="ko-KR" dirty="0" smtClean="0"/>
              <a:t>Transmission phase: </a:t>
            </a:r>
            <a:r>
              <a:rPr lang="en-US" altLang="ko-KR" i="1" dirty="0" smtClean="0"/>
              <a:t>after the potential shared AP obtains the shared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a potential shared AP receives the announcement frame successfully and has willing to participate in the C-SR transmission, the AP becomes a shared AP</a:t>
            </a:r>
          </a:p>
          <a:p>
            <a:pPr lvl="1"/>
            <a:r>
              <a:rPr lang="en-US" altLang="ko-KR" dirty="0" smtClean="0"/>
              <a:t>Shared AP’s action list</a:t>
            </a:r>
          </a:p>
          <a:p>
            <a:pPr lvl="2"/>
            <a:r>
              <a:rPr lang="en-US" altLang="ko-KR" dirty="0" smtClean="0"/>
              <a:t>Set Tx power based on the guide obtained from the announcement frame</a:t>
            </a:r>
          </a:p>
          <a:p>
            <a:pPr lvl="1"/>
            <a:r>
              <a:rPr lang="en-US" altLang="ko-KR" dirty="0" smtClean="0"/>
              <a:t>C-SR transmissions (including block acknowledgement) </a:t>
            </a:r>
            <a:r>
              <a:rPr lang="en-US" altLang="ko-KR" dirty="0"/>
              <a:t>of the sharing/shared APs occur </a:t>
            </a:r>
            <a:r>
              <a:rPr lang="en-US" altLang="ko-KR" dirty="0" smtClean="0"/>
              <a:t>simultaneously in the shared TXOP</a:t>
            </a:r>
          </a:p>
          <a:p>
            <a:pPr lvl="1"/>
            <a:r>
              <a:rPr lang="en-US" altLang="ko-KR" dirty="0" smtClean="0"/>
              <a:t>Assumption: start/end time of  C-SR transmissions are aligned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Procedure Example: 2-BSS DL/DL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DL-SAP</a:t>
            </a:r>
          </a:p>
        </p:txBody>
      </p:sp>
      <p:sp>
        <p:nvSpPr>
          <p:cNvPr id="31" name="직사각형 30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화살표 연결선 54"/>
          <p:cNvCxnSpPr>
            <a:stCxn id="26" idx="2"/>
          </p:cNvCxnSpPr>
          <p:nvPr/>
        </p:nvCxnSpPr>
        <p:spPr bwMode="auto">
          <a:xfrm flipH="1">
            <a:off x="4577392" y="281944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</a:t>
            </a:r>
          </a:p>
        </p:txBody>
      </p:sp>
      <p:sp>
        <p:nvSpPr>
          <p:cNvPr id="73" name="직사각형 72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85800" y="6201696"/>
            <a:ext cx="56424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frame   *DL-SAP: Downlink transmission of shared AP</a:t>
            </a:r>
            <a:endParaRPr lang="en-US" altLang="ko-KR" dirty="0"/>
          </a:p>
        </p:txBody>
      </p:sp>
      <p:cxnSp>
        <p:nvCxnSpPr>
          <p:cNvPr id="53" name="직선 화살표 연결선 52"/>
          <p:cNvCxnSpPr/>
          <p:nvPr/>
        </p:nvCxnSpPr>
        <p:spPr bwMode="auto">
          <a:xfrm flipH="1">
            <a:off x="19812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361768" y="2361084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65" name="직선 화살표 연결선 64"/>
          <p:cNvCxnSpPr/>
          <p:nvPr/>
        </p:nvCxnSpPr>
        <p:spPr bwMode="auto">
          <a:xfrm flipH="1">
            <a:off x="28194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6" name="직선 화살표 연결선 65"/>
          <p:cNvCxnSpPr/>
          <p:nvPr/>
        </p:nvCxnSpPr>
        <p:spPr bwMode="auto">
          <a:xfrm>
            <a:off x="30480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902977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V="1">
            <a:off x="3094705" y="2822749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3055376" y="3239869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Contents of Announcement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Function of Announcement frame</a:t>
            </a:r>
          </a:p>
          <a:p>
            <a:pPr lvl="1"/>
            <a:r>
              <a:rPr lang="en-US" altLang="ko-KR" dirty="0" smtClean="0"/>
              <a:t>Indication of C-SR procedure start (Reservation of medium)</a:t>
            </a:r>
          </a:p>
          <a:p>
            <a:pPr lvl="2"/>
            <a:r>
              <a:rPr lang="en-US" altLang="ko-KR" dirty="0" smtClean="0"/>
              <a:t>Followed by sharing AP’s transmission</a:t>
            </a:r>
          </a:p>
          <a:p>
            <a:pPr lvl="1"/>
            <a:r>
              <a:rPr lang="en-US" altLang="ko-KR" dirty="0" smtClean="0"/>
              <a:t>Soliciting transmission of shared AP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Essential contents of announcement frame</a:t>
            </a:r>
            <a:endParaRPr lang="en-US" altLang="ko-KR" dirty="0"/>
          </a:p>
          <a:p>
            <a:pPr lvl="1"/>
            <a:r>
              <a:rPr lang="en-US" altLang="ko-KR" dirty="0" smtClean="0"/>
              <a:t>Common info</a:t>
            </a:r>
          </a:p>
          <a:p>
            <a:pPr lvl="2"/>
            <a:r>
              <a:rPr lang="en-US" altLang="ko-KR" dirty="0" smtClean="0"/>
              <a:t>Multi-AP coordination type (C-SR)</a:t>
            </a:r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er-AP info for each shared AP</a:t>
            </a:r>
          </a:p>
          <a:p>
            <a:pPr lvl="2"/>
            <a:r>
              <a:rPr lang="en-US" altLang="ko-KR" dirty="0" smtClean="0"/>
              <a:t>AP identifier</a:t>
            </a:r>
          </a:p>
          <a:p>
            <a:pPr lvl="2"/>
            <a:r>
              <a:rPr lang="en-US" altLang="ko-KR" dirty="0" smtClean="0"/>
              <a:t>Tx power limit</a:t>
            </a:r>
          </a:p>
          <a:p>
            <a:pPr lvl="2"/>
            <a:r>
              <a:rPr lang="en-US" altLang="ko-KR" dirty="0" smtClean="0"/>
              <a:t>Non-overlapping frequency resource allocation for block acknowledgement info (to be explained in the following slides)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963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3: Block Acknowledgement (BA) </a:t>
            </a:r>
            <a:r>
              <a:rPr lang="en-US" altLang="ko-KR" dirty="0"/>
              <a:t>S</a:t>
            </a:r>
            <a:r>
              <a:rPr lang="en-US" altLang="ko-KR" dirty="0" smtClean="0"/>
              <a:t>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Problem</a:t>
            </a:r>
          </a:p>
          <a:p>
            <a:pPr lvl="1"/>
            <a:r>
              <a:rPr lang="en-US" altLang="ko-KR" dirty="0" smtClean="0"/>
              <a:t>Tx power limit applies only for shared AP’s DL transmission</a:t>
            </a:r>
          </a:p>
          <a:p>
            <a:pPr lvl="1"/>
            <a:r>
              <a:rPr lang="en-US" altLang="ko-KR" dirty="0" smtClean="0"/>
              <a:t>STAs’ BA transmission will interfere each other</a:t>
            </a:r>
          </a:p>
          <a:p>
            <a:endParaRPr lang="en-US" altLang="ko-KR" dirty="0"/>
          </a:p>
          <a:p>
            <a:r>
              <a:rPr lang="en-US" altLang="ko-KR" dirty="0" smtClean="0"/>
              <a:t>Options for BA separation</a:t>
            </a:r>
          </a:p>
          <a:p>
            <a:pPr lvl="1"/>
            <a:r>
              <a:rPr lang="en-US" altLang="ko-KR" dirty="0" smtClean="0"/>
              <a:t>[Option 1] </a:t>
            </a:r>
            <a:r>
              <a:rPr lang="en-US" altLang="ko-KR" i="1" dirty="0" smtClean="0"/>
              <a:t>Non-overlapping resources for</a:t>
            </a:r>
            <a:r>
              <a:rPr lang="en-US" altLang="ko-KR" dirty="0" smtClean="0"/>
              <a:t> BA (preferred)</a:t>
            </a:r>
          </a:p>
          <a:p>
            <a:pPr lvl="2"/>
            <a:r>
              <a:rPr lang="en-US" altLang="ko-KR" dirty="0" smtClean="0"/>
              <a:t>Allocate non-overlapping frequency resources for BAs of sharing/shared BSS*</a:t>
            </a:r>
          </a:p>
          <a:p>
            <a:pPr lvl="2"/>
            <a:r>
              <a:rPr lang="en-US" altLang="ko-KR" dirty="0" smtClean="0"/>
              <a:t>Non-overlapping frequency resource allocation for BA is determined by the sharing AP and included in the announcement frame</a:t>
            </a:r>
          </a:p>
          <a:p>
            <a:pPr lvl="2"/>
            <a:r>
              <a:rPr lang="en-US" altLang="ko-KR" dirty="0" smtClean="0"/>
              <a:t>Pros: low overhead</a:t>
            </a:r>
          </a:p>
          <a:p>
            <a:pPr lvl="2"/>
            <a:r>
              <a:rPr lang="en-US" altLang="ko-KR" dirty="0" smtClean="0"/>
              <a:t>Cons: RU assignment required, UL power control required</a:t>
            </a:r>
          </a:p>
          <a:p>
            <a:pPr lvl="1"/>
            <a:r>
              <a:rPr lang="en-US" altLang="ko-KR" dirty="0" smtClean="0"/>
              <a:t>[Option 2</a:t>
            </a:r>
            <a:r>
              <a:rPr lang="en-US" altLang="ko-KR" dirty="0"/>
              <a:t>]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Implicit BA for sharing BSS, and delayed BA for shared BSS</a:t>
            </a:r>
          </a:p>
          <a:p>
            <a:pPr lvl="2"/>
            <a:r>
              <a:rPr lang="en-US" altLang="ko-KR" dirty="0" smtClean="0"/>
              <a:t>Pros: </a:t>
            </a:r>
            <a:r>
              <a:rPr lang="en-US" altLang="ko-KR" dirty="0"/>
              <a:t>s</a:t>
            </a:r>
            <a:r>
              <a:rPr lang="en-US" altLang="ko-KR" dirty="0" smtClean="0"/>
              <a:t>imple</a:t>
            </a:r>
          </a:p>
          <a:p>
            <a:pPr lvl="2"/>
            <a:r>
              <a:rPr lang="en-US" altLang="ko-KR" dirty="0" smtClean="0"/>
              <a:t>Cons: </a:t>
            </a:r>
            <a:r>
              <a:rPr lang="en-US" altLang="ko-KR" dirty="0"/>
              <a:t>o</a:t>
            </a:r>
            <a:r>
              <a:rPr lang="en-US" altLang="ko-KR" dirty="0" smtClean="0"/>
              <a:t>verhead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685800" y="6201696"/>
            <a:ext cx="60361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Sharing BSS: BSS that sharing AP belongs to   * Shared BSS: BSS that shared AP belongs to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41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</a:t>
            </a:r>
            <a:r>
              <a:rPr lang="en-US" altLang="ko-KR" dirty="0" smtClean="0"/>
              <a:t>3: </a:t>
            </a:r>
            <a:r>
              <a:rPr lang="en-US" altLang="ko-KR" dirty="0"/>
              <a:t>Block Acknowledgement (BA) Separation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altLang="ko-KR" dirty="0"/>
              <a:t>[Option 1] </a:t>
            </a:r>
            <a:r>
              <a:rPr lang="en-US" altLang="ko-KR" i="1" dirty="0"/>
              <a:t>Non-overlapping resources for BA </a:t>
            </a:r>
            <a:r>
              <a:rPr lang="en-US" altLang="ko-KR" dirty="0"/>
              <a:t>in detail</a:t>
            </a:r>
          </a:p>
          <a:p>
            <a:pPr lvl="1"/>
            <a:r>
              <a:rPr lang="en-US" altLang="ko-KR" dirty="0"/>
              <a:t>Two-level BA separation</a:t>
            </a:r>
          </a:p>
          <a:p>
            <a:pPr lvl="2"/>
            <a:r>
              <a:rPr lang="en-US" altLang="ko-KR" dirty="0"/>
              <a:t>Level 1: BA separation </a:t>
            </a:r>
            <a:r>
              <a:rPr lang="en-US" altLang="ko-KR" i="1" dirty="0"/>
              <a:t>among sharing/shared BSSs</a:t>
            </a:r>
          </a:p>
          <a:p>
            <a:pPr lvl="3"/>
            <a:r>
              <a:rPr lang="en-US" altLang="ko-KR" dirty="0" smtClean="0"/>
              <a:t>20MHz granularity separation using </a:t>
            </a:r>
            <a:r>
              <a:rPr lang="en-US" altLang="ko-KR" dirty="0"/>
              <a:t>announcement </a:t>
            </a:r>
            <a:r>
              <a:rPr lang="en-US" altLang="ko-KR" dirty="0" smtClean="0"/>
              <a:t>frame</a:t>
            </a:r>
          </a:p>
          <a:p>
            <a:pPr lvl="2"/>
            <a:r>
              <a:rPr lang="en-US" altLang="ko-KR" dirty="0" smtClean="0"/>
              <a:t>Level </a:t>
            </a:r>
            <a:r>
              <a:rPr lang="en-US" altLang="ko-KR" dirty="0"/>
              <a:t>2: BA separation </a:t>
            </a:r>
            <a:r>
              <a:rPr lang="en-US" altLang="ko-KR" i="1" dirty="0"/>
              <a:t>between DL STAs in each BSS </a:t>
            </a:r>
            <a:r>
              <a:rPr lang="en-US" altLang="ko-KR" dirty="0" smtClean="0"/>
              <a:t>(DL </a:t>
            </a:r>
            <a:r>
              <a:rPr lang="en-US" altLang="ko-KR" dirty="0"/>
              <a:t>MU </a:t>
            </a:r>
            <a:r>
              <a:rPr lang="en-US" altLang="ko-KR" dirty="0" smtClean="0"/>
              <a:t>PPDU case)</a:t>
            </a:r>
            <a:endParaRPr lang="en-US" altLang="ko-KR" dirty="0"/>
          </a:p>
          <a:p>
            <a:pPr lvl="3"/>
            <a:r>
              <a:rPr lang="en-US" altLang="ko-KR" dirty="0" smtClean="0"/>
              <a:t>STAs receives QoS data frame within HE MU PPDU</a:t>
            </a:r>
          </a:p>
          <a:p>
            <a:pPr lvl="3"/>
            <a:r>
              <a:rPr lang="en-US" altLang="ko-KR" dirty="0" smtClean="0"/>
              <a:t>STAs send the immediate response according to the resource allocation information that is carried in the TRS control subfield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450343" y="3550227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1374143" y="4883819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" y="35780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07728" y="489421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8547"/>
              </p:ext>
            </p:extLst>
          </p:nvPr>
        </p:nvGraphicFramePr>
        <p:xfrm>
          <a:off x="1509225" y="3803118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sharing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12727"/>
              </p:ext>
            </p:extLst>
          </p:nvPr>
        </p:nvGraphicFramePr>
        <p:xfrm>
          <a:off x="5122278" y="3813463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STA2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46" name="직선 화살표 연결선 45"/>
          <p:cNvCxnSpPr/>
          <p:nvPr/>
        </p:nvCxnSpPr>
        <p:spPr bwMode="auto">
          <a:xfrm flipV="1">
            <a:off x="1450343" y="5046610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>
            <a:off x="1374143" y="6265810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49496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383481" y="62762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8536"/>
              </p:ext>
            </p:extLst>
          </p:nvPr>
        </p:nvGraphicFramePr>
        <p:xfrm>
          <a:off x="1509225" y="5205891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shared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1810"/>
              </p:ext>
            </p:extLst>
          </p:nvPr>
        </p:nvGraphicFramePr>
        <p:xfrm>
          <a:off x="5122278" y="5625037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STA3</a:t>
                      </a:r>
                      <a:endParaRPr lang="ko-KR" altLang="en-US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STA4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53" name="직선 화살표 연결선 52"/>
          <p:cNvCxnSpPr/>
          <p:nvPr/>
        </p:nvCxnSpPr>
        <p:spPr bwMode="auto">
          <a:xfrm>
            <a:off x="4485403" y="4682836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551997" y="4395538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SIFS</a:t>
            </a:r>
            <a:endParaRPr lang="ko-KR" altLang="en-US" b="1" dirty="0"/>
          </a:p>
        </p:txBody>
      </p:sp>
      <p:cxnSp>
        <p:nvCxnSpPr>
          <p:cNvPr id="56" name="직선 연결선 55"/>
          <p:cNvCxnSpPr/>
          <p:nvPr/>
        </p:nvCxnSpPr>
        <p:spPr bwMode="auto">
          <a:xfrm>
            <a:off x="5115785" y="3716527"/>
            <a:ext cx="0" cy="2698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0" name="이등변 삼각형 59"/>
          <p:cNvSpPr/>
          <p:nvPr/>
        </p:nvSpPr>
        <p:spPr bwMode="auto">
          <a:xfrm>
            <a:off x="8023321" y="4409332"/>
            <a:ext cx="152400" cy="218090"/>
          </a:xfrm>
          <a:prstGeom prst="triangle">
            <a:avLst>
              <a:gd name="adj" fmla="val 55173"/>
            </a:avLst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39455" y="4390310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62" name="타원 61"/>
          <p:cNvSpPr/>
          <p:nvPr/>
        </p:nvSpPr>
        <p:spPr bwMode="auto">
          <a:xfrm>
            <a:off x="7979899" y="3855027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이등변 삼각형 62"/>
          <p:cNvSpPr/>
          <p:nvPr/>
        </p:nvSpPr>
        <p:spPr bwMode="auto">
          <a:xfrm>
            <a:off x="7651666" y="502064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11887" y="5205891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65" name="타원 64"/>
          <p:cNvSpPr/>
          <p:nvPr/>
        </p:nvSpPr>
        <p:spPr bwMode="auto">
          <a:xfrm>
            <a:off x="7804066" y="5592670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/>
          <p:cNvSpPr/>
          <p:nvPr/>
        </p:nvSpPr>
        <p:spPr bwMode="auto">
          <a:xfrm>
            <a:off x="8434972" y="5091819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7178183" y="4606636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7011887" y="3619591"/>
            <a:ext cx="2132113" cy="268778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371600" y="3855027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696191" y="418584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1371600" y="5257800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696191" y="558862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4672537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same 80MHz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>
            <a:stCxn id="36" idx="0"/>
            <a:endCxn id="72" idx="1"/>
          </p:cNvCxnSpPr>
          <p:nvPr/>
        </p:nvCxnSpPr>
        <p:spPr bwMode="auto">
          <a:xfrm flipV="1">
            <a:off x="522740" y="4324349"/>
            <a:ext cx="173451" cy="348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꺾인 연결선 10"/>
          <p:cNvCxnSpPr>
            <a:stCxn id="36" idx="2"/>
            <a:endCxn id="74" idx="1"/>
          </p:cNvCxnSpPr>
          <p:nvPr/>
        </p:nvCxnSpPr>
        <p:spPr bwMode="auto">
          <a:xfrm rot="16200000" flipH="1">
            <a:off x="220672" y="5251603"/>
            <a:ext cx="777586" cy="1734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143260</TotalTime>
  <Words>1430</Words>
  <Application>Microsoft Office PowerPoint</Application>
  <PresentationFormat>On-screen Show (4:3)</PresentationFormat>
  <Paragraphs>286</Paragraphs>
  <Slides>16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맑은 고딕</vt:lpstr>
      <vt:lpstr>Arial</vt:lpstr>
      <vt:lpstr>Cambria Math</vt:lpstr>
      <vt:lpstr>Times New Roman</vt:lpstr>
      <vt:lpstr>Wingdings</vt:lpstr>
      <vt:lpstr>802-11-Submission</vt:lpstr>
      <vt:lpstr>Microsoft Word 97 - 2003 Document</vt:lpstr>
      <vt:lpstr>Coordinated Spatial Reuse: Focus on Downlink</vt:lpstr>
      <vt:lpstr>Recap: Coordinated SR (C-SR)</vt:lpstr>
      <vt:lpstr>Issue 1: C-SR Coordination Policy</vt:lpstr>
      <vt:lpstr>C-SR Procedure into 3 Phases</vt:lpstr>
      <vt:lpstr>C-SR Procedure into 3 Phases</vt:lpstr>
      <vt:lpstr>C-SR Procedure Example: 2-BSS DL/DL</vt:lpstr>
      <vt:lpstr>Issue 2: Contents of Announcement Frame</vt:lpstr>
      <vt:lpstr>Issue 3: Block Acknowledgement (BA) Separation</vt:lpstr>
      <vt:lpstr>Issue 3: Block Acknowledgement (BA) Separation</vt:lpstr>
      <vt:lpstr>Summary</vt:lpstr>
      <vt:lpstr>Straw Poll #1</vt:lpstr>
      <vt:lpstr>Straw Poll #2</vt:lpstr>
      <vt:lpstr>Reference</vt:lpstr>
      <vt:lpstr>AppenDIX</vt:lpstr>
      <vt:lpstr>Passed Motions related to C-SR Operation</vt:lpstr>
      <vt:lpstr>Passed Motions related to C-SR Operation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Sharan Naribole</cp:lastModifiedBy>
  <cp:revision>2911</cp:revision>
  <cp:lastPrinted>1998-02-10T13:28:06Z</cp:lastPrinted>
  <dcterms:created xsi:type="dcterms:W3CDTF">2007-05-21T21:00:37Z</dcterms:created>
  <dcterms:modified xsi:type="dcterms:W3CDTF">2020-05-07T15:09:13Z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