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6"/>
  </p:notesMasterIdLst>
  <p:handoutMasterIdLst>
    <p:handoutMasterId r:id="rId27"/>
  </p:handoutMasterIdLst>
  <p:sldIdLst>
    <p:sldId id="621" r:id="rId5"/>
    <p:sldId id="814" r:id="rId6"/>
    <p:sldId id="822" r:id="rId7"/>
    <p:sldId id="819" r:id="rId8"/>
    <p:sldId id="820" r:id="rId9"/>
    <p:sldId id="818" r:id="rId10"/>
    <p:sldId id="827" r:id="rId11"/>
    <p:sldId id="835" r:id="rId12"/>
    <p:sldId id="837" r:id="rId13"/>
    <p:sldId id="777" r:id="rId14"/>
    <p:sldId id="787" r:id="rId15"/>
    <p:sldId id="838" r:id="rId16"/>
    <p:sldId id="828" r:id="rId17"/>
    <p:sldId id="829" r:id="rId18"/>
    <p:sldId id="830" r:id="rId19"/>
    <p:sldId id="832" r:id="rId20"/>
    <p:sldId id="840" r:id="rId21"/>
    <p:sldId id="839" r:id="rId22"/>
    <p:sldId id="780" r:id="rId23"/>
    <p:sldId id="801" r:id="rId24"/>
    <p:sldId id="836"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6357" autoAdjust="0"/>
  </p:normalViewPr>
  <p:slideViewPr>
    <p:cSldViewPr snapToGrid="0" snapToObjects="1">
      <p:cViewPr varScale="1">
        <p:scale>
          <a:sx n="114" d="100"/>
          <a:sy n="114" d="100"/>
        </p:scale>
        <p:origin x="207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10/1/2020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10/1/2020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r8</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add a bit to signal silencing of a reported AP</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Aids power-save by enabling a non-AP MLD retrieve BSS parameter updates of any AP of the MLD on the link where the non-AP is performing basic BSS operation</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where the reported 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54E7FB-892C-4606-A633-2C34F7BD953C}"/>
              </a:ext>
            </a:extLst>
          </p:cNvPr>
          <p:cNvSpPr>
            <a:spLocks noGrp="1"/>
          </p:cNvSpPr>
          <p:nvPr>
            <p:ph idx="1"/>
          </p:nvPr>
        </p:nvSpPr>
        <p:spPr>
          <a:xfrm>
            <a:off x="142613" y="1258349"/>
            <a:ext cx="8883941" cy="5217064"/>
          </a:xfrm>
        </p:spPr>
        <p:txBody>
          <a:bodyPr>
            <a:normAutofit fontScale="85000" lnSpcReduction="10000"/>
          </a:bodyPr>
          <a:lstStyle/>
          <a:p>
            <a:pPr lvl="0"/>
            <a:r>
              <a:rPr lang="en-US" sz="1600" dirty="0"/>
              <a:t>Do you agree to update the text in SFD (Motion #115, #SP77) as following:</a:t>
            </a:r>
            <a:endParaRPr lang="en-US" sz="1400" dirty="0"/>
          </a:p>
          <a:p>
            <a:endParaRPr lang="en-US" sz="1400" dirty="0"/>
          </a:p>
          <a:p>
            <a:pPr marL="742950" marR="0" lvl="1" indent="-285750" fontAlgn="base" hangingPunct="0">
              <a:spcBef>
                <a:spcPts val="0"/>
              </a:spcBef>
              <a:spcAft>
                <a:spcPts val="0"/>
              </a:spcAft>
              <a:buFont typeface="Calibri" panose="020F0502020204030204" pitchFamily="34" charset="0"/>
              <a:buChar char="–"/>
              <a:tabLst>
                <a:tab pos="914400" algn="l"/>
              </a:tabLst>
            </a:pPr>
            <a:r>
              <a:rPr lang="en-GB" sz="1800" dirty="0">
                <a:solidFill>
                  <a:srgbClr val="000000"/>
                </a:solidFill>
                <a:effectLst/>
                <a:ea typeface="Times New Roman" panose="02020603050405020304" pitchFamily="18" charset="0"/>
                <a:cs typeface="Times New Roman" panose="02020603050405020304" pitchFamily="18" charset="0"/>
              </a:rPr>
              <a:t>Do you support that an AP within an AP MLD shall include in the Beacon and Probe Response frames it transmits the Change Sequence fields that indicate changes of system information for</a:t>
            </a:r>
            <a:r>
              <a:rPr lang="en-GB" sz="1800" u="sng" dirty="0">
                <a:solidFill>
                  <a:srgbClr val="000000"/>
                </a:solidFill>
                <a:effectLst/>
                <a:ea typeface="Times New Roman" panose="02020603050405020304" pitchFamily="18" charset="0"/>
                <a:cs typeface="Times New Roman" panose="02020603050405020304" pitchFamily="18" charset="0"/>
              </a:rPr>
              <a:t> the transmitting AP and</a:t>
            </a:r>
            <a:r>
              <a:rPr lang="en-GB" sz="1800" dirty="0">
                <a:solidFill>
                  <a:srgbClr val="000000"/>
                </a:solidFill>
                <a:effectLst/>
                <a:ea typeface="Times New Roman" panose="02020603050405020304" pitchFamily="18" charset="0"/>
                <a:cs typeface="Times New Roman" panose="02020603050405020304" pitchFamily="18" charset="0"/>
              </a:rPr>
              <a:t> other APs within the same AP MLD, where the change sequence field value for </a:t>
            </a:r>
            <a:r>
              <a:rPr lang="en-GB" sz="1800" strike="sngStrike" dirty="0">
                <a:solidFill>
                  <a:srgbClr val="000000"/>
                </a:solidFill>
                <a:effectLst/>
                <a:ea typeface="Times New Roman" panose="02020603050405020304" pitchFamily="18" charset="0"/>
                <a:cs typeface="Times New Roman" panose="02020603050405020304" pitchFamily="18" charset="0"/>
              </a:rPr>
              <a:t>the reported</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u="sng" dirty="0">
                <a:solidFill>
                  <a:srgbClr val="000000"/>
                </a:solidFill>
                <a:effectLst/>
                <a:ea typeface="Times New Roman" panose="02020603050405020304" pitchFamily="18" charset="0"/>
                <a:cs typeface="Times New Roman" panose="02020603050405020304" pitchFamily="18" charset="0"/>
              </a:rPr>
              <a:t>each </a:t>
            </a:r>
            <a:r>
              <a:rPr lang="en-GB" sz="1800" dirty="0">
                <a:solidFill>
                  <a:srgbClr val="000000"/>
                </a:solidFill>
                <a:effectLst/>
                <a:ea typeface="Times New Roman" panose="02020603050405020304" pitchFamily="18" charset="0"/>
                <a:cs typeface="Times New Roman" panose="02020603050405020304" pitchFamily="18" charset="0"/>
              </a:rPr>
              <a:t>AP is initialized to 0,</a:t>
            </a:r>
            <a:r>
              <a:rPr lang="en-GB" sz="1800" u="sng" dirty="0">
                <a:solidFill>
                  <a:srgbClr val="000000"/>
                </a:solidFill>
                <a:effectLst/>
                <a:ea typeface="Times New Roman" panose="02020603050405020304" pitchFamily="18" charset="0"/>
                <a:cs typeface="Times New Roman" panose="02020603050405020304" pitchFamily="18" charset="0"/>
              </a:rPr>
              <a:t> and is</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strike="sngStrike" dirty="0">
                <a:solidFill>
                  <a:srgbClr val="000000"/>
                </a:solidFill>
                <a:effectLst/>
                <a:ea typeface="Times New Roman" panose="02020603050405020304" pitchFamily="18" charset="0"/>
                <a:cs typeface="Times New Roman" panose="02020603050405020304" pitchFamily="18" charset="0"/>
              </a:rPr>
              <a:t>that increments</a:t>
            </a:r>
            <a:r>
              <a:rPr lang="en-GB" sz="1800" u="sng" dirty="0">
                <a:solidFill>
                  <a:srgbClr val="000000"/>
                </a:solidFill>
                <a:effectLst/>
                <a:ea typeface="Times New Roman" panose="02020603050405020304" pitchFamily="18" charset="0"/>
                <a:cs typeface="Times New Roman" panose="02020603050405020304" pitchFamily="18" charset="0"/>
              </a:rPr>
              <a:t> incremented when there is a</a:t>
            </a:r>
            <a:r>
              <a:rPr lang="en-GB" sz="1800" strike="sngStrike" dirty="0">
                <a:solidFill>
                  <a:srgbClr val="000000"/>
                </a:solidFill>
                <a:effectLst/>
                <a:ea typeface="Times New Roman" panose="02020603050405020304" pitchFamily="18" charset="0"/>
                <a:cs typeface="Times New Roman" panose="02020603050405020304" pitchFamily="18" charset="0"/>
              </a:rPr>
              <a:t> as the </a:t>
            </a:r>
            <a:r>
              <a:rPr lang="en-GB" sz="1800" dirty="0">
                <a:solidFill>
                  <a:srgbClr val="000000"/>
                </a:solidFill>
                <a:effectLst/>
                <a:ea typeface="Times New Roman" panose="02020603050405020304" pitchFamily="18" charset="0"/>
                <a:cs typeface="Times New Roman" panose="02020603050405020304" pitchFamily="18" charset="0"/>
              </a:rPr>
              <a:t>critical update </a:t>
            </a:r>
            <a:r>
              <a:rPr lang="en-GB" sz="1800" u="sng" dirty="0">
                <a:solidFill>
                  <a:srgbClr val="000000"/>
                </a:solidFill>
                <a:effectLst/>
                <a:ea typeface="Times New Roman" panose="02020603050405020304" pitchFamily="18" charset="0"/>
                <a:cs typeface="Times New Roman" panose="02020603050405020304" pitchFamily="18" charset="0"/>
              </a:rPr>
              <a:t>to the operational parameters for that </a:t>
            </a:r>
            <a:r>
              <a:rPr lang="en-GB" sz="1800" strike="sngStrike" dirty="0">
                <a:solidFill>
                  <a:srgbClr val="000000"/>
                </a:solidFill>
                <a:effectLst/>
                <a:ea typeface="Times New Roman" panose="02020603050405020304" pitchFamily="18" charset="0"/>
                <a:cs typeface="Times New Roman" panose="02020603050405020304" pitchFamily="18" charset="0"/>
              </a:rPr>
              <a:t>of the reported </a:t>
            </a:r>
            <a:r>
              <a:rPr lang="en-GB" sz="1800" dirty="0">
                <a:solidFill>
                  <a:srgbClr val="000000"/>
                </a:solidFill>
                <a:effectLst/>
                <a:ea typeface="Times New Roman" panose="02020603050405020304" pitchFamily="18" charset="0"/>
                <a:cs typeface="Times New Roman" panose="02020603050405020304" pitchFamily="18" charset="0"/>
              </a:rPr>
              <a:t>AP </a:t>
            </a:r>
            <a:r>
              <a:rPr lang="en-GB" sz="1800" strike="sngStrike" dirty="0">
                <a:solidFill>
                  <a:srgbClr val="000000"/>
                </a:solidFill>
                <a:effectLst/>
                <a:ea typeface="Times New Roman" panose="02020603050405020304" pitchFamily="18" charset="0"/>
                <a:cs typeface="Times New Roman" panose="02020603050405020304" pitchFamily="18" charset="0"/>
              </a:rPr>
              <a:t>is occurred</a:t>
            </a:r>
            <a:r>
              <a:rPr lang="en-GB" sz="1800" dirty="0">
                <a:solidFill>
                  <a:srgbClr val="000000"/>
                </a:solidFill>
                <a:effectLst/>
                <a:ea typeface="Times New Roman" panose="02020603050405020304" pitchFamily="18" charset="0"/>
                <a:cs typeface="Times New Roman" panose="02020603050405020304" pitchFamily="18" charset="0"/>
              </a:rPr>
              <a:t>? </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TBD field(s) to carry the change sequence(s) of the transmitting AP and of non-transmitted BSSIDs (if any)</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The change sequence information for another AP of the MLD shall be carried in a field in the TBTT Information field of the Reduced Neighbor Report element corresponding to that AP.</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A TBD subfield in the Capability Information field of the Beacon frame shall provide an early indication of an update to change sequence information in the RNR for any AP of the reporting AP’s MLD.</a:t>
            </a:r>
            <a:endParaRPr lang="en-US" sz="1600" dirty="0">
              <a:effectLst/>
              <a:ea typeface="Calibri" panose="020F0502020204030204" pitchFamily="34" charset="0"/>
              <a:cs typeface="Times New Roman" panose="02020603050405020304" pitchFamily="18" charset="0"/>
            </a:endParaRPr>
          </a:p>
          <a:p>
            <a:pPr marL="1485900" lvl="3">
              <a:spcBef>
                <a:spcPts val="0"/>
              </a:spcBef>
              <a:spcAft>
                <a:spcPts val="0"/>
              </a:spcAft>
              <a:buFont typeface="Calibri" panose="020F0502020204030204" pitchFamily="34" charset="0"/>
              <a:buChar char="•"/>
              <a:tabLst>
                <a:tab pos="1371600" algn="l"/>
              </a:tabLst>
            </a:pPr>
            <a:r>
              <a:rPr lang="en-US" sz="1400" u="sng" dirty="0">
                <a:solidFill>
                  <a:srgbClr val="000000"/>
                </a:solidFill>
                <a:cs typeface="Times New Roman" panose="02020603050405020304" pitchFamily="18" charset="0"/>
              </a:rPr>
              <a:t>NOTE: For </a:t>
            </a:r>
            <a:r>
              <a:rPr lang="en-US" sz="1400" u="sng" dirty="0">
                <a:solidFill>
                  <a:srgbClr val="000000"/>
                </a:solidFill>
                <a:effectLst/>
                <a:ea typeface="Times New Roman" panose="02020603050405020304" pitchFamily="18" charset="0"/>
                <a:cs typeface="Times New Roman" panose="02020603050405020304" pitchFamily="18" charset="0"/>
              </a:rPr>
              <a:t>an AP corresponding to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in a multiple BSSID set, the early indication is carried in the Nontransmitted BSSID Capability field (which has the same structure as the Capability Information field) and signals the update to change sequence information in RNR for APs corresponding to the MLD to which the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is affiliated with.</a:t>
            </a:r>
            <a:endParaRPr lang="en-US" sz="14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strike="sngStrike" dirty="0">
                <a:solidFill>
                  <a:srgbClr val="000000"/>
                </a:solidFill>
                <a:effectLst/>
                <a:ea typeface="Times New Roman" panose="02020603050405020304" pitchFamily="18" charset="0"/>
                <a:cs typeface="Times New Roman" panose="02020603050405020304" pitchFamily="18" charset="0"/>
              </a:rPr>
              <a:t>The </a:t>
            </a:r>
            <a:r>
              <a:rPr lang="en-GB" sz="1600" strike="sngStrike" dirty="0" err="1">
                <a:solidFill>
                  <a:srgbClr val="000000"/>
                </a:solidFill>
                <a:effectLst/>
                <a:ea typeface="Times New Roman" panose="02020603050405020304" pitchFamily="18" charset="0"/>
                <a:cs typeface="Times New Roman" panose="02020603050405020304" pitchFamily="18" charset="0"/>
              </a:rPr>
              <a:t>signaling</a:t>
            </a:r>
            <a:r>
              <a:rPr lang="en-GB" sz="1600" strike="sngStrike" dirty="0">
                <a:solidFill>
                  <a:srgbClr val="000000"/>
                </a:solidFill>
                <a:effectLst/>
                <a:ea typeface="Times New Roman" panose="02020603050405020304" pitchFamily="18" charset="0"/>
                <a:cs typeface="Times New Roman" panose="02020603050405020304" pitchFamily="18" charset="0"/>
              </a:rPr>
              <a:t> of the Change Sequence field is TBD.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dirty="0">
                <a:solidFill>
                  <a:srgbClr val="000000"/>
                </a:solidFill>
                <a:effectLst/>
                <a:ea typeface="Times New Roman" panose="02020603050405020304" pitchFamily="18" charset="0"/>
                <a:cs typeface="Times New Roman" panose="02020603050405020304" pitchFamily="18" charset="0"/>
              </a:rPr>
              <a:t>The critical updates are defined in 11.2.3.15 (TIM Broadcast) and the additional update can be added if needed.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u="sng" dirty="0">
                <a:solidFill>
                  <a:srgbClr val="000000"/>
                </a:solidFill>
                <a:effectLst/>
                <a:ea typeface="Times New Roman" panose="02020603050405020304" pitchFamily="18" charset="0"/>
                <a:cs typeface="Times New Roman" panose="02020603050405020304" pitchFamily="18" charset="0"/>
              </a:rPr>
              <a:t>The field is at most 1 octet in length and the value carried in the field is modulo of the maximum value</a:t>
            </a: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500" u="sng" dirty="0">
                <a:solidFill>
                  <a:srgbClr val="000000"/>
                </a:solidFill>
                <a:ea typeface="Calibri" panose="020F0502020204030204" pitchFamily="34" charset="0"/>
                <a:cs typeface="Times New Roman" panose="02020603050405020304" pitchFamily="18" charset="0"/>
              </a:rPr>
              <a:t>NOTE: It is optional for non-AP MLD to decode the subfield in the Capability Information field carrying the early indication</a:t>
            </a:r>
            <a:endParaRPr lang="en-US" sz="1500" dirty="0">
              <a:effectLst/>
              <a:ea typeface="Calibri" panose="020F0502020204030204" pitchFamily="34" charset="0"/>
              <a:cs typeface="Times New Roman" panose="02020603050405020304" pitchFamily="18" charset="0"/>
            </a:endParaRPr>
          </a:p>
          <a:p>
            <a:pPr lvl="1"/>
            <a:endParaRPr lang="en-US" sz="1600" u="sng" dirty="0"/>
          </a:p>
          <a:p>
            <a:pPr lvl="1"/>
            <a:r>
              <a:rPr lang="en-US" sz="1600" dirty="0"/>
              <a:t>Y: </a:t>
            </a:r>
            <a:r>
              <a:rPr lang="en-US" sz="1400" dirty="0"/>
              <a:t>N: A:</a:t>
            </a:r>
          </a:p>
          <a:p>
            <a:pPr lvl="1"/>
            <a:r>
              <a:rPr lang="en-GB" sz="1600" b="1" i="1" dirty="0"/>
              <a:t>Approved with unanimous consent</a:t>
            </a:r>
            <a:endParaRPr lang="en-US" sz="1600" b="1" i="1" dirty="0"/>
          </a:p>
          <a:p>
            <a:pPr lvl="1"/>
            <a:endParaRPr lang="en-US" sz="1400" dirty="0"/>
          </a:p>
        </p:txBody>
      </p:sp>
      <p:sp>
        <p:nvSpPr>
          <p:cNvPr id="3" name="Slide Number Placeholder 2">
            <a:extLst>
              <a:ext uri="{FF2B5EF4-FFF2-40B4-BE49-F238E27FC236}">
                <a16:creationId xmlns:a16="http://schemas.microsoft.com/office/drawing/2014/main" id="{8E2DD1D2-0C34-4F9F-A98B-4235A667987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C000E1ED-49FC-4DD7-9B14-9F36E5AD532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26F74B9-4A3F-4E17-AAD7-29C533AF5D42}"/>
              </a:ext>
            </a:extLst>
          </p:cNvPr>
          <p:cNvSpPr>
            <a:spLocks noGrp="1"/>
          </p:cNvSpPr>
          <p:nvPr>
            <p:ph type="title"/>
          </p:nvPr>
        </p:nvSpPr>
        <p:spPr>
          <a:xfrm>
            <a:off x="685800" y="685800"/>
            <a:ext cx="7772400" cy="404769"/>
          </a:xfrm>
        </p:spPr>
        <p:txBody>
          <a:bodyPr/>
          <a:lstStyle/>
          <a:p>
            <a:r>
              <a:rPr lang="en-US" dirty="0"/>
              <a:t>SP #2</a:t>
            </a:r>
          </a:p>
        </p:txBody>
      </p:sp>
    </p:spTree>
    <p:extLst>
      <p:ext uri="{BB962C8B-B14F-4D97-AF65-F5344CB8AC3E}">
        <p14:creationId xmlns:p14="http://schemas.microsoft.com/office/powerpoint/2010/main" val="165408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
        <p:nvSpPr>
          <p:cNvPr id="7" name="TextBox 6">
            <a:extLst>
              <a:ext uri="{FF2B5EF4-FFF2-40B4-BE49-F238E27FC236}">
                <a16:creationId xmlns:a16="http://schemas.microsoft.com/office/drawing/2014/main" id="{B6A90606-82A8-4177-AB1A-1CCEBB2AF7C2}"/>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307878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non-AP MLD that has performed ML setup with an AP MLD shall acquire the most recent BSS parameters for an AP of that AP MLD before the non-AP MLD’s STA on that link transmits a frame on that link?</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 to gather updates to the operational parameter(s) of another AP of the AP MLD with which the non-AP MLD has setup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2177337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should send a broadcast Probe Response frame in response to a Probe Request frame requesting information of another AP of the AP MLD when the request frame is received from a STA of a non-AP MLD with which the AP MLD has performed ML setup?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#6</a:t>
            </a:r>
          </a:p>
        </p:txBody>
      </p:sp>
    </p:spTree>
    <p:extLst>
      <p:ext uri="{BB962C8B-B14F-4D97-AF65-F5344CB8AC3E}">
        <p14:creationId xmlns:p14="http://schemas.microsoft.com/office/powerpoint/2010/main" val="514898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C9C50F-4F44-4F78-95A2-1348637A0811}"/>
              </a:ext>
            </a:extLst>
          </p:cNvPr>
          <p:cNvSpPr>
            <a:spLocks noGrp="1"/>
          </p:cNvSpPr>
          <p:nvPr>
            <p:ph idx="1"/>
          </p:nvPr>
        </p:nvSpPr>
        <p:spPr/>
        <p:txBody>
          <a:bodyPr>
            <a:normAutofit fontScale="92500" lnSpcReduction="10000"/>
          </a:bodyPr>
          <a:lstStyle/>
          <a:p>
            <a:r>
              <a:rPr lang="en-GB" sz="2400" dirty="0">
                <a:solidFill>
                  <a:srgbClr val="000000"/>
                </a:solidFill>
                <a:effectLst/>
                <a:ea typeface="Times New Roman" panose="02020603050405020304" pitchFamily="18" charset="0"/>
                <a:cs typeface="Times New Roman" panose="02020603050405020304" pitchFamily="18" charset="0"/>
              </a:rPr>
              <a:t>Do you support the following: </a:t>
            </a:r>
          </a:p>
          <a:p>
            <a:pPr lvl="1" algn="just"/>
            <a:r>
              <a:rPr lang="en-GB" sz="1700" dirty="0">
                <a:latin typeface="Calibri" panose="020F0502020204030204" pitchFamily="34" charset="0"/>
              </a:rPr>
              <a:t>if an AP corresponding to a </a:t>
            </a:r>
            <a:r>
              <a:rPr lang="en-GB" sz="1700" dirty="0" err="1">
                <a:latin typeface="Calibri" panose="020F0502020204030204" pitchFamily="34" charset="0"/>
              </a:rPr>
              <a:t>nontransmitted</a:t>
            </a:r>
            <a:r>
              <a:rPr lang="en-GB" sz="1700" dirty="0">
                <a:latin typeface="Calibri" panose="020F0502020204030204" pitchFamily="34" charset="0"/>
              </a:rPr>
              <a:t> BSSID in a multiple BSSID set is affiliated with an AP MLD, then the AP corresponding to the transmitted BSSID in the same Multiple BSSID set shall include in the Beacon and Probe Response frames it transmits the Change Sequence fields that indicate changes of system information for that AP corresponding to a </a:t>
            </a:r>
            <a:r>
              <a:rPr lang="en-GB" sz="1700" dirty="0" err="1">
                <a:latin typeface="Calibri" panose="020F0502020204030204" pitchFamily="34" charset="0"/>
              </a:rPr>
              <a:t>nontransmitted</a:t>
            </a:r>
            <a:r>
              <a:rPr lang="en-GB" sz="1700" dirty="0">
                <a:latin typeface="Calibri" panose="020F0502020204030204" pitchFamily="34" charset="0"/>
              </a:rPr>
              <a:t> BSSID and other APs within the AP MLD to which that AP corresponding to the </a:t>
            </a:r>
            <a:r>
              <a:rPr lang="en-GB" sz="1700" dirty="0" err="1">
                <a:latin typeface="Calibri" panose="020F0502020204030204" pitchFamily="34" charset="0"/>
              </a:rPr>
              <a:t>nontransmitted</a:t>
            </a:r>
            <a:r>
              <a:rPr lang="en-GB" sz="1700" dirty="0">
                <a:latin typeface="Calibri" panose="020F0502020204030204" pitchFamily="34" charset="0"/>
              </a:rPr>
              <a:t> BSSID is affiliated with, where the change sequence field value for each AP is initialized to 0, and is incremented when there is a critical update to the operational parameters for that AP</a:t>
            </a:r>
          </a:p>
          <a:p>
            <a:endParaRPr lang="en-GB" dirty="0">
              <a:solidFill>
                <a:srgbClr val="000000"/>
              </a:solidFill>
              <a:ea typeface="Times New Roman" panose="02020603050405020304" pitchFamily="18" charset="0"/>
              <a:cs typeface="Times New Roman" panose="02020603050405020304" pitchFamily="18" charset="0"/>
            </a:endParaRPr>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0306FE3D-5597-43A8-A433-458B0C040AC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09563AF5-CAEA-4A7E-BBE6-3F1A530788D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32D4FEC-07EE-4DBB-A6A0-B13303F9F9C0}"/>
              </a:ext>
            </a:extLst>
          </p:cNvPr>
          <p:cNvSpPr>
            <a:spLocks noGrp="1"/>
          </p:cNvSpPr>
          <p:nvPr>
            <p:ph type="title"/>
          </p:nvPr>
        </p:nvSpPr>
        <p:spPr/>
        <p:txBody>
          <a:bodyPr/>
          <a:lstStyle/>
          <a:p>
            <a:r>
              <a:rPr lang="en-US" dirty="0"/>
              <a:t>SP #7</a:t>
            </a:r>
          </a:p>
        </p:txBody>
      </p:sp>
    </p:spTree>
    <p:extLst>
      <p:ext uri="{BB962C8B-B14F-4D97-AF65-F5344CB8AC3E}">
        <p14:creationId xmlns:p14="http://schemas.microsoft.com/office/powerpoint/2010/main" val="873937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2CD674-3153-4E20-A1F9-97A7EC9A5854}"/>
              </a:ext>
            </a:extLst>
          </p:cNvPr>
          <p:cNvSpPr>
            <a:spLocks noGrp="1"/>
          </p:cNvSpPr>
          <p:nvPr>
            <p:ph idx="1"/>
          </p:nvPr>
        </p:nvSpPr>
        <p:spPr/>
        <p:txBody>
          <a:bodyPr/>
          <a:lstStyle/>
          <a:p>
            <a:pPr marR="0"/>
            <a:r>
              <a:rPr lang="en-US" sz="1800" dirty="0">
                <a:latin typeface="Calibri" panose="020F0502020204030204" pitchFamily="34" charset="0"/>
              </a:rPr>
              <a:t>Do you agree that </a:t>
            </a:r>
          </a:p>
          <a:p>
            <a:pPr lvl="1" algn="just"/>
            <a:r>
              <a:rPr lang="en-US" sz="1600" dirty="0">
                <a:latin typeface="Calibri" panose="020F0502020204030204" pitchFamily="34" charset="0"/>
              </a:rPr>
              <a:t>an AP of an MLD shall provide early indication (in the Capability Information field) in Beacon frame(s) until (and including) the next DTIM Beacon frame when there is a change to the change sequence value for any other AP of that MLD reported in the RNR</a:t>
            </a:r>
          </a:p>
          <a:p>
            <a:pPr lvl="1" algn="just">
              <a:buFont typeface="Calibri" panose="020F0502020204030204" pitchFamily="34" charset="0"/>
              <a:buChar char="–"/>
              <a:tabLst>
                <a:tab pos="1371600" algn="l"/>
              </a:tabLst>
            </a:pPr>
            <a:r>
              <a:rPr lang="en-US" sz="1600" dirty="0">
                <a:latin typeface="Calibri" panose="020F0502020204030204" pitchFamily="34" charset="0"/>
              </a:rPr>
              <a:t>For the AP corresponding to </a:t>
            </a:r>
            <a:r>
              <a:rPr lang="en-US" sz="1600" dirty="0" err="1">
                <a:latin typeface="Calibri" panose="020F0502020204030204" pitchFamily="34" charset="0"/>
              </a:rPr>
              <a:t>nontransmitted</a:t>
            </a:r>
            <a:r>
              <a:rPr lang="en-US" sz="1600" dirty="0">
                <a:latin typeface="Calibri" panose="020F0502020204030204" pitchFamily="34" charset="0"/>
              </a:rPr>
              <a:t> BSSID in a multiple BSSID set, that is part of an MLD, the early indication shall be carried in the Nontransmitted BSSID Capability field in the Beacon frame(s) transmitted by the transmitted BSSID until (and including) the next DTIM Beacon frame of the </a:t>
            </a:r>
            <a:r>
              <a:rPr lang="en-US" sz="1600" dirty="0" err="1">
                <a:latin typeface="Calibri" panose="020F0502020204030204" pitchFamily="34" charset="0"/>
              </a:rPr>
              <a:t>nontransmitted</a:t>
            </a:r>
            <a:r>
              <a:rPr lang="en-US" sz="1600" dirty="0">
                <a:latin typeface="Calibri" panose="020F0502020204030204" pitchFamily="34" charset="0"/>
              </a:rPr>
              <a:t> BSSID when there is a change to the change sequence value for any other AP of that MLD reported in the RNR</a:t>
            </a:r>
          </a:p>
          <a:p>
            <a:pPr lvl="1">
              <a:buFont typeface="Calibri" panose="020F0502020204030204" pitchFamily="34" charset="0"/>
              <a:buChar char="–"/>
              <a:tabLst>
                <a:tab pos="1371600" algn="l"/>
              </a:tabLst>
            </a:pPr>
            <a:endParaRPr lang="en-US" sz="1400" dirty="0">
              <a:latin typeface="Calibri" panose="020F0502020204030204" pitchFamily="34" charset="0"/>
            </a:endParaRPr>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30F6C374-D5B8-424A-82D7-C6132A47E89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18</a:t>
            </a:fld>
            <a:endParaRPr lang="en-US" dirty="0"/>
          </a:p>
        </p:txBody>
      </p:sp>
      <p:sp>
        <p:nvSpPr>
          <p:cNvPr id="4" name="Footer Placeholder 3">
            <a:extLst>
              <a:ext uri="{FF2B5EF4-FFF2-40B4-BE49-F238E27FC236}">
                <a16:creationId xmlns:a16="http://schemas.microsoft.com/office/drawing/2014/main" id="{3E41314B-B82F-4B94-B08C-23496DFBDCD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644ADD-81E9-454E-882B-BCD7EC40F1A7}"/>
              </a:ext>
            </a:extLst>
          </p:cNvPr>
          <p:cNvSpPr>
            <a:spLocks noGrp="1"/>
          </p:cNvSpPr>
          <p:nvPr>
            <p:ph type="title"/>
          </p:nvPr>
        </p:nvSpPr>
        <p:spPr/>
        <p:txBody>
          <a:bodyPr/>
          <a:lstStyle/>
          <a:p>
            <a:r>
              <a:rPr lang="en-US" dirty="0"/>
              <a:t>SP #8</a:t>
            </a:r>
          </a:p>
        </p:txBody>
      </p:sp>
    </p:spTree>
    <p:extLst>
      <p:ext uri="{BB962C8B-B14F-4D97-AF65-F5344CB8AC3E}">
        <p14:creationId xmlns:p14="http://schemas.microsoft.com/office/powerpoint/2010/main" val="3546576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20</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strike="sngStrike" dirty="0"/>
              <a:t>SP #2</a:t>
            </a:r>
          </a:p>
        </p:txBody>
      </p:sp>
      <p:sp>
        <p:nvSpPr>
          <p:cNvPr id="6" name="TextBox 5">
            <a:extLst>
              <a:ext uri="{FF2B5EF4-FFF2-40B4-BE49-F238E27FC236}">
                <a16:creationId xmlns:a16="http://schemas.microsoft.com/office/drawing/2014/main" id="{4A16EEA6-6D80-4137-B548-4163BC67C76B}"/>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186707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fontScale="92500" lnSpcReduction="10000"/>
          </a:bodyPr>
          <a:lstStyle/>
          <a:p>
            <a:r>
              <a:rPr lang="en-US" dirty="0"/>
              <a:t>Non-AP MLD maintains a record of the most recently received sequence counter for each set-up link</a:t>
            </a:r>
          </a:p>
          <a:p>
            <a:endParaRPr lang="en-US" dirty="0"/>
          </a:p>
          <a:p>
            <a:r>
              <a:rPr lang="en-US" dirty="0"/>
              <a:t>A STA of a non-AP MLD can probe the reporting AP to retrieve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3"/>
            <a:r>
              <a:rPr lang="en-US" dirty="0"/>
              <a:t>see next slide</a:t>
            </a:r>
          </a:p>
          <a:p>
            <a:pPr lvl="1"/>
            <a:r>
              <a:rPr lang="en-US" dirty="0"/>
              <a:t>AP is recommended to transmit a broadcast Probe Response frame, carrying the profile for the requested link, in response to such a probe request</a:t>
            </a:r>
          </a:p>
          <a:p>
            <a:pPr lvl="2"/>
            <a:r>
              <a:rPr lang="en-US" dirty="0"/>
              <a:t>Currently allowed (11ai/11ax)</a:t>
            </a:r>
          </a:p>
          <a:p>
            <a:pPr lvl="2"/>
            <a:r>
              <a:rPr lang="en-US" dirty="0"/>
              <a:t>Helps address Probe storm issue </a:t>
            </a:r>
          </a:p>
          <a:p>
            <a:pPr lvl="3"/>
            <a:r>
              <a:rPr lang="en-US" dirty="0"/>
              <a:t>i.e., prevents probe request from multiple STAs to retrieve the update</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3325517694"/>
              </p:ext>
            </p:extLst>
          </p:nvPr>
        </p:nvGraphicFramePr>
        <p:xfrm>
          <a:off x="269875" y="2493963"/>
          <a:ext cx="8680450" cy="3211512"/>
        </p:xfrm>
        <a:graphic>
          <a:graphicData uri="http://schemas.openxmlformats.org/presentationml/2006/ole">
            <mc:AlternateContent xmlns:mc="http://schemas.openxmlformats.org/markup-compatibility/2006">
              <mc:Choice xmlns:v="urn:schemas-microsoft-com:vml" Requires="v">
                <p:oleObj spid="_x0000_s6384"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875" y="2493963"/>
                        <a:ext cx="8680450" cy="3211512"/>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525F46-1F32-4E6D-A807-A7BFEB4771F7}"/>
              </a:ext>
            </a:extLst>
          </p:cNvPr>
          <p:cNvSpPr>
            <a:spLocks noGrp="1"/>
          </p:cNvSpPr>
          <p:nvPr>
            <p:ph idx="1"/>
          </p:nvPr>
        </p:nvSpPr>
        <p:spPr>
          <a:xfrm>
            <a:off x="143583" y="1654988"/>
            <a:ext cx="8788820" cy="4820425"/>
          </a:xfrm>
        </p:spPr>
        <p:txBody>
          <a:bodyPr>
            <a:normAutofit fontScale="62500" lnSpcReduction="20000"/>
          </a:bodyPr>
          <a:lstStyle/>
          <a:p>
            <a:r>
              <a:rPr lang="en-US" dirty="0"/>
              <a:t>The counter (CSN) for a transmitting link is carried in the EHT Operation element</a:t>
            </a:r>
          </a:p>
          <a:p>
            <a:pPr lvl="1"/>
            <a:r>
              <a:rPr lang="en-US" dirty="0"/>
              <a:t>In case of Multiple BSSID set, EHT Op element would carry more than one counter (one per BSSID)</a:t>
            </a:r>
          </a:p>
          <a:p>
            <a:pPr lvl="2"/>
            <a:r>
              <a:rPr lang="en-US" dirty="0"/>
              <a:t>EHT Op IE is common to the MBSSID set</a:t>
            </a:r>
          </a:p>
          <a:p>
            <a:pPr lvl="1"/>
            <a:r>
              <a:rPr lang="en-US" dirty="0"/>
              <a:t>Limit CSN field size to at most 1 octet</a:t>
            </a:r>
          </a:p>
          <a:p>
            <a:pPr lvl="2"/>
            <a:r>
              <a:rPr lang="en-US" dirty="0">
                <a:sym typeface="Wingdings" panose="05000000000000000000" pitchFamily="2" charset="2"/>
              </a:rPr>
              <a:t>TBD whether Check Beacon and CSN for transmitting link need to have the same value</a:t>
            </a:r>
            <a:endParaRPr lang="en-US" dirty="0"/>
          </a:p>
          <a:p>
            <a:endParaRPr lang="en-US" dirty="0"/>
          </a:p>
          <a:p>
            <a:r>
              <a:rPr lang="en-US" dirty="0"/>
              <a:t>The counter (CSN) for other link(s) is carried in RNR IE</a:t>
            </a:r>
          </a:p>
          <a:p>
            <a:pPr lvl="1"/>
            <a:r>
              <a:rPr lang="en-US" dirty="0"/>
              <a:t>As discussed in 11-20/357, MLO framework needs to make every attempt to prevent beacon bloating [SP#111]</a:t>
            </a:r>
          </a:p>
          <a:p>
            <a:pPr lvl="2"/>
            <a:r>
              <a:rPr lang="en-US" dirty="0"/>
              <a:t>Therefore it is recommended that ML IE in a Beacon frame doesn’t carry per-AP profiles</a:t>
            </a:r>
          </a:p>
          <a:p>
            <a:pPr lvl="2"/>
            <a:r>
              <a:rPr lang="en-US" dirty="0"/>
              <a:t>Per-AP profile </a:t>
            </a:r>
            <a:r>
              <a:rPr lang="en-US" dirty="0" err="1"/>
              <a:t>subelement</a:t>
            </a:r>
            <a:r>
              <a:rPr lang="en-US" dirty="0"/>
              <a:t> would introduce several octets of overhead - up to 4 octets per CSN</a:t>
            </a:r>
          </a:p>
          <a:p>
            <a:pPr lvl="3"/>
            <a:r>
              <a:rPr lang="en-US" dirty="0"/>
              <a:t>[ Sub-element ID(1) + Length(1) + Link ID(1 or 2) + CSN(1) ]</a:t>
            </a:r>
          </a:p>
          <a:p>
            <a:pPr lvl="2"/>
            <a:r>
              <a:rPr lang="en-US" dirty="0"/>
              <a:t>With MBSSID on various links, the overhead is multiplicative</a:t>
            </a:r>
          </a:p>
          <a:p>
            <a:pPr lvl="1"/>
            <a:r>
              <a:rPr lang="en-US" dirty="0"/>
              <a:t>RNR is required to be present in a Beacon frame and is required to report each AP of the MLD [SP #95]</a:t>
            </a:r>
          </a:p>
          <a:p>
            <a:pPr lvl="2"/>
            <a:r>
              <a:rPr lang="en-US" dirty="0"/>
              <a:t>Further RNR also carries MBSSID information</a:t>
            </a:r>
          </a:p>
          <a:p>
            <a:pPr lvl="2"/>
            <a:r>
              <a:rPr lang="en-US" dirty="0"/>
              <a:t>Therefore it is natural to extend it to carry a counter affiliated with the reported AP [zero overhead]</a:t>
            </a:r>
          </a:p>
          <a:p>
            <a:endParaRPr lang="en-US" dirty="0"/>
          </a:p>
          <a:p>
            <a:r>
              <a:rPr lang="en-US" dirty="0"/>
              <a:t>Further, an indication in the initial portion of the beacon signals an update to the CSN value for any AP of the MLD</a:t>
            </a:r>
          </a:p>
          <a:p>
            <a:pPr lvl="1"/>
            <a:r>
              <a:rPr lang="en-US" dirty="0"/>
              <a:t>Based on this determination, an associated STA can parse the entire beacon frame to find which AP of the MLD updated its BSS parameters</a:t>
            </a:r>
          </a:p>
          <a:p>
            <a:pPr lvl="2"/>
            <a:r>
              <a:rPr lang="en-US" dirty="0"/>
              <a:t>A subfield in Capability Information field can provide such early indication of an update.</a:t>
            </a:r>
          </a:p>
          <a:p>
            <a:pPr lvl="2"/>
            <a:r>
              <a:rPr lang="en-US" dirty="0"/>
              <a:t>Compatible with MBSSID case (</a:t>
            </a:r>
            <a:r>
              <a:rPr lang="en-US" dirty="0" err="1"/>
              <a:t>nonTxBSSID</a:t>
            </a:r>
            <a:r>
              <a:rPr lang="en-US" dirty="0"/>
              <a:t> Capability IE has the same structure)</a:t>
            </a:r>
          </a:p>
          <a:p>
            <a:pPr lvl="1"/>
            <a:r>
              <a:rPr lang="en-US" dirty="0"/>
              <a:t>Such early indication is signaled over several beacons (e.g., until the DTIM beacon) to increase the likelihood that most associated STAs have seen the indication</a:t>
            </a:r>
          </a:p>
          <a:p>
            <a:pPr lvl="2"/>
            <a:r>
              <a:rPr lang="en-US" dirty="0"/>
              <a:t>A STA that skips several beacon frames is expected to parse the beacon to determine any updates (baseline behavior).</a:t>
            </a:r>
          </a:p>
        </p:txBody>
      </p:sp>
      <p:sp>
        <p:nvSpPr>
          <p:cNvPr id="3" name="Slide Number Placeholder 2">
            <a:extLst>
              <a:ext uri="{FF2B5EF4-FFF2-40B4-BE49-F238E27FC236}">
                <a16:creationId xmlns:a16="http://schemas.microsoft.com/office/drawing/2014/main" id="{FAF51C7C-E599-4401-A7E6-1E5B01351C4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BA88EA9F-E5BA-428F-B188-D6D7994FBA5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F2DCD77-B1C0-4AE1-AA63-C90AB28CB03E}"/>
              </a:ext>
            </a:extLst>
          </p:cNvPr>
          <p:cNvSpPr>
            <a:spLocks noGrp="1"/>
          </p:cNvSpPr>
          <p:nvPr>
            <p:ph type="title"/>
          </p:nvPr>
        </p:nvSpPr>
        <p:spPr/>
        <p:txBody>
          <a:bodyPr/>
          <a:lstStyle/>
          <a:p>
            <a:r>
              <a:rPr lang="en-US" dirty="0"/>
              <a:t>Signaling of critical updates</a:t>
            </a:r>
          </a:p>
        </p:txBody>
      </p:sp>
    </p:spTree>
    <p:extLst>
      <p:ext uri="{BB962C8B-B14F-4D97-AF65-F5344CB8AC3E}">
        <p14:creationId xmlns:p14="http://schemas.microsoft.com/office/powerpoint/2010/main" val="2522358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0679D4-B61A-41B6-AA64-CB9D679FE8D4}"/>
              </a:ext>
            </a:extLst>
          </p:cNvPr>
          <p:cNvSpPr>
            <a:spLocks noGrp="1"/>
          </p:cNvSpPr>
          <p:nvPr>
            <p:ph idx="1"/>
          </p:nvPr>
        </p:nvSpPr>
        <p:spPr>
          <a:xfrm>
            <a:off x="405535" y="2046877"/>
            <a:ext cx="5399139" cy="2486666"/>
          </a:xfrm>
        </p:spPr>
        <p:txBody>
          <a:bodyPr>
            <a:normAutofit fontScale="85000" lnSpcReduction="10000"/>
          </a:bodyPr>
          <a:lstStyle/>
          <a:p>
            <a:r>
              <a:rPr lang="en-US" dirty="0" err="1"/>
              <a:t>TxBSSID</a:t>
            </a:r>
            <a:r>
              <a:rPr lang="en-US" dirty="0"/>
              <a:t> on Link 1 (AP11’s) beacon frame carries </a:t>
            </a:r>
            <a:r>
              <a:rPr lang="en-US" dirty="0" err="1"/>
              <a:t>nonTxBSSID</a:t>
            </a:r>
            <a:r>
              <a:rPr lang="en-US" dirty="0"/>
              <a:t> profile for AP12.</a:t>
            </a:r>
          </a:p>
          <a:p>
            <a:pPr lvl="1"/>
            <a:r>
              <a:rPr lang="en-US" dirty="0"/>
              <a:t>EHT Op carries CSN for AP11 and AP12</a:t>
            </a:r>
          </a:p>
          <a:p>
            <a:pPr lvl="1"/>
            <a:r>
              <a:rPr lang="en-US" dirty="0"/>
              <a:t>RNR carries CSN for AP21 and AP22</a:t>
            </a:r>
          </a:p>
          <a:p>
            <a:pPr lvl="1"/>
            <a:r>
              <a:rPr lang="en-US" dirty="0"/>
              <a:t>Capability Info. field in the Beacon carries indication with respect to </a:t>
            </a:r>
            <a:r>
              <a:rPr lang="en-US" dirty="0" err="1"/>
              <a:t>TxBSSID</a:t>
            </a:r>
            <a:r>
              <a:rPr lang="en-US" dirty="0"/>
              <a:t> (AP11)</a:t>
            </a:r>
          </a:p>
          <a:p>
            <a:pPr lvl="1"/>
            <a:r>
              <a:rPr lang="en-US" dirty="0"/>
              <a:t>Nontransmitted BSSID Capability Information element in profile for </a:t>
            </a:r>
            <a:r>
              <a:rPr lang="en-US" dirty="0" err="1"/>
              <a:t>nonTxBSSID</a:t>
            </a:r>
            <a:r>
              <a:rPr lang="en-US" dirty="0"/>
              <a:t> (AP12) carries indication with respect to AP12</a:t>
            </a:r>
          </a:p>
        </p:txBody>
      </p:sp>
      <p:sp>
        <p:nvSpPr>
          <p:cNvPr id="3" name="Slide Number Placeholder 2">
            <a:extLst>
              <a:ext uri="{FF2B5EF4-FFF2-40B4-BE49-F238E27FC236}">
                <a16:creationId xmlns:a16="http://schemas.microsoft.com/office/drawing/2014/main" id="{0DE659E3-C1AD-4E23-9F01-A383853A2C8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F0771297-AFDD-48CB-9083-036C44EB8AF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E6A7C73-06D9-4A55-89DC-8738B2031846}"/>
              </a:ext>
            </a:extLst>
          </p:cNvPr>
          <p:cNvSpPr>
            <a:spLocks noGrp="1"/>
          </p:cNvSpPr>
          <p:nvPr>
            <p:ph type="title"/>
          </p:nvPr>
        </p:nvSpPr>
        <p:spPr/>
        <p:txBody>
          <a:bodyPr/>
          <a:lstStyle/>
          <a:p>
            <a:r>
              <a:rPr lang="en-US" dirty="0"/>
              <a:t>Signaling of critical updates</a:t>
            </a:r>
          </a:p>
        </p:txBody>
      </p:sp>
      <p:sp>
        <p:nvSpPr>
          <p:cNvPr id="6" name="Rectangle 5">
            <a:extLst>
              <a:ext uri="{FF2B5EF4-FFF2-40B4-BE49-F238E27FC236}">
                <a16:creationId xmlns:a16="http://schemas.microsoft.com/office/drawing/2014/main" id="{D7CB900B-366B-43E6-A610-AD10A2B8F299}"/>
              </a:ext>
            </a:extLst>
          </p:cNvPr>
          <p:cNvSpPr/>
          <p:nvPr/>
        </p:nvSpPr>
        <p:spPr bwMode="auto">
          <a:xfrm>
            <a:off x="502897" y="5344894"/>
            <a:ext cx="8027016" cy="50963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4850C5F4-BFA7-4D80-B67B-D9D9BFD3EF0B}"/>
              </a:ext>
            </a:extLst>
          </p:cNvPr>
          <p:cNvSpPr/>
          <p:nvPr/>
        </p:nvSpPr>
        <p:spPr bwMode="auto">
          <a:xfrm>
            <a:off x="4673033" y="5404141"/>
            <a:ext cx="1230044" cy="391136"/>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6CC02C6-6300-41B7-9079-C73292AEDC6D}"/>
              </a:ext>
            </a:extLst>
          </p:cNvPr>
          <p:cNvSpPr/>
          <p:nvPr/>
        </p:nvSpPr>
        <p:spPr bwMode="auto">
          <a:xfrm>
            <a:off x="7396889" y="5380656"/>
            <a:ext cx="1056339"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37345BB2-C70A-47B2-8236-4B579B5381E7}"/>
              </a:ext>
            </a:extLst>
          </p:cNvPr>
          <p:cNvSpPr/>
          <p:nvPr/>
        </p:nvSpPr>
        <p:spPr bwMode="auto">
          <a:xfrm>
            <a:off x="5185186" y="5465412"/>
            <a:ext cx="247820"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D4305C56-966F-40C5-86DD-CD5C84F23DCB}"/>
              </a:ext>
            </a:extLst>
          </p:cNvPr>
          <p:cNvSpPr/>
          <p:nvPr/>
        </p:nvSpPr>
        <p:spPr bwMode="auto">
          <a:xfrm>
            <a:off x="5556106" y="5465412"/>
            <a:ext cx="247820" cy="277077"/>
          </a:xfrm>
          <a:prstGeom prst="rect">
            <a:avLst/>
          </a:prstGeom>
          <a:solidFill>
            <a:srgbClr val="A0B1D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BB864D15-74DD-41B6-B2BB-1D20E24CF706}"/>
              </a:ext>
            </a:extLst>
          </p:cNvPr>
          <p:cNvSpPr/>
          <p:nvPr/>
        </p:nvSpPr>
        <p:spPr bwMode="auto">
          <a:xfrm>
            <a:off x="7883589" y="5459061"/>
            <a:ext cx="469509" cy="2770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2E8D2ED1-0BE7-4024-9930-7942EFA6918E}"/>
              </a:ext>
            </a:extLst>
          </p:cNvPr>
          <p:cNvSpPr txBox="1"/>
          <p:nvPr/>
        </p:nvSpPr>
        <p:spPr>
          <a:xfrm>
            <a:off x="3655670" y="4533542"/>
            <a:ext cx="1923345" cy="400110"/>
          </a:xfrm>
          <a:prstGeom prst="rect">
            <a:avLst/>
          </a:prstGeom>
          <a:noFill/>
        </p:spPr>
        <p:txBody>
          <a:bodyPr wrap="square" rtlCol="0">
            <a:spAutoFit/>
          </a:bodyPr>
          <a:lstStyle/>
          <a:p>
            <a:r>
              <a:rPr lang="en-US" sz="2000" b="1" dirty="0"/>
              <a:t>Beacon frame</a:t>
            </a:r>
          </a:p>
        </p:txBody>
      </p:sp>
      <p:sp>
        <p:nvSpPr>
          <p:cNvPr id="14" name="TextBox 13">
            <a:extLst>
              <a:ext uri="{FF2B5EF4-FFF2-40B4-BE49-F238E27FC236}">
                <a16:creationId xmlns:a16="http://schemas.microsoft.com/office/drawing/2014/main" id="{9B7F11C4-97F1-4935-B7F4-720C82B44CC3}"/>
              </a:ext>
            </a:extLst>
          </p:cNvPr>
          <p:cNvSpPr txBox="1"/>
          <p:nvPr/>
        </p:nvSpPr>
        <p:spPr>
          <a:xfrm>
            <a:off x="4694616" y="5340854"/>
            <a:ext cx="538930" cy="461665"/>
          </a:xfrm>
          <a:prstGeom prst="rect">
            <a:avLst/>
          </a:prstGeom>
          <a:noFill/>
        </p:spPr>
        <p:txBody>
          <a:bodyPr wrap="none" rtlCol="0">
            <a:spAutoFit/>
          </a:bodyPr>
          <a:lstStyle/>
          <a:p>
            <a:r>
              <a:rPr lang="en-US" sz="1200" dirty="0"/>
              <a:t>RNR </a:t>
            </a:r>
          </a:p>
          <a:p>
            <a:r>
              <a:rPr lang="en-US" sz="1200" dirty="0"/>
              <a:t>IE</a:t>
            </a:r>
          </a:p>
        </p:txBody>
      </p:sp>
      <p:sp>
        <p:nvSpPr>
          <p:cNvPr id="15" name="TextBox 14">
            <a:extLst>
              <a:ext uri="{FF2B5EF4-FFF2-40B4-BE49-F238E27FC236}">
                <a16:creationId xmlns:a16="http://schemas.microsoft.com/office/drawing/2014/main" id="{6222C19C-29D2-43D7-9773-07A0B53EC016}"/>
              </a:ext>
            </a:extLst>
          </p:cNvPr>
          <p:cNvSpPr txBox="1"/>
          <p:nvPr/>
        </p:nvSpPr>
        <p:spPr>
          <a:xfrm>
            <a:off x="7374249" y="5453901"/>
            <a:ext cx="526106" cy="276999"/>
          </a:xfrm>
          <a:prstGeom prst="rect">
            <a:avLst/>
          </a:prstGeom>
          <a:noFill/>
        </p:spPr>
        <p:txBody>
          <a:bodyPr wrap="none" rtlCol="0">
            <a:spAutoFit/>
          </a:bodyPr>
          <a:lstStyle/>
          <a:p>
            <a:r>
              <a:rPr lang="en-US" sz="1200" dirty="0"/>
              <a:t>MLA</a:t>
            </a:r>
          </a:p>
        </p:txBody>
      </p:sp>
      <p:cxnSp>
        <p:nvCxnSpPr>
          <p:cNvPr id="16" name="Straight Arrow Connector 15">
            <a:extLst>
              <a:ext uri="{FF2B5EF4-FFF2-40B4-BE49-F238E27FC236}">
                <a16:creationId xmlns:a16="http://schemas.microsoft.com/office/drawing/2014/main" id="{0DA7A6A2-C569-44C8-A519-DBADB4C4CF50}"/>
              </a:ext>
            </a:extLst>
          </p:cNvPr>
          <p:cNvCxnSpPr>
            <a:cxnSpLocks/>
            <a:endCxn id="9" idx="0"/>
          </p:cNvCxnSpPr>
          <p:nvPr/>
        </p:nvCxnSpPr>
        <p:spPr bwMode="auto">
          <a:xfrm flipH="1">
            <a:off x="5309096" y="5193091"/>
            <a:ext cx="93988"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a:extLst>
              <a:ext uri="{FF2B5EF4-FFF2-40B4-BE49-F238E27FC236}">
                <a16:creationId xmlns:a16="http://schemas.microsoft.com/office/drawing/2014/main" id="{DFA999AE-95FD-466C-BFDE-F8B62BCA240F}"/>
              </a:ext>
            </a:extLst>
          </p:cNvPr>
          <p:cNvCxnSpPr>
            <a:cxnSpLocks/>
            <a:endCxn id="10" idx="0"/>
          </p:cNvCxnSpPr>
          <p:nvPr/>
        </p:nvCxnSpPr>
        <p:spPr bwMode="auto">
          <a:xfrm>
            <a:off x="5638326" y="5193091"/>
            <a:ext cx="41690"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BE330305-DCAB-4366-9975-03B86AFA5100}"/>
              </a:ext>
            </a:extLst>
          </p:cNvPr>
          <p:cNvSpPr txBox="1"/>
          <p:nvPr/>
        </p:nvSpPr>
        <p:spPr>
          <a:xfrm>
            <a:off x="5021813" y="4982107"/>
            <a:ext cx="824969" cy="276999"/>
          </a:xfrm>
          <a:prstGeom prst="rect">
            <a:avLst/>
          </a:prstGeom>
          <a:noFill/>
        </p:spPr>
        <p:txBody>
          <a:bodyPr wrap="none" rtlCol="0">
            <a:spAutoFit/>
          </a:bodyPr>
          <a:lstStyle/>
          <a:p>
            <a:r>
              <a:rPr lang="en-US" sz="1200" dirty="0"/>
              <a:t>AP entries</a:t>
            </a:r>
          </a:p>
        </p:txBody>
      </p:sp>
      <p:sp>
        <p:nvSpPr>
          <p:cNvPr id="20" name="Rectangle 19">
            <a:extLst>
              <a:ext uri="{FF2B5EF4-FFF2-40B4-BE49-F238E27FC236}">
                <a16:creationId xmlns:a16="http://schemas.microsoft.com/office/drawing/2014/main" id="{24D71933-EB4A-400D-86B0-AB8CAD88C17F}"/>
              </a:ext>
            </a:extLst>
          </p:cNvPr>
          <p:cNvSpPr/>
          <p:nvPr/>
        </p:nvSpPr>
        <p:spPr bwMode="auto">
          <a:xfrm>
            <a:off x="1576924"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1" name="Straight Arrow Connector 20">
            <a:extLst>
              <a:ext uri="{FF2B5EF4-FFF2-40B4-BE49-F238E27FC236}">
                <a16:creationId xmlns:a16="http://schemas.microsoft.com/office/drawing/2014/main" id="{B273633B-C789-4018-9483-0A365AA9DFAA}"/>
              </a:ext>
            </a:extLst>
          </p:cNvPr>
          <p:cNvCxnSpPr>
            <a:cxnSpLocks/>
          </p:cNvCxnSpPr>
          <p:nvPr/>
        </p:nvCxnSpPr>
        <p:spPr bwMode="auto">
          <a:xfrm>
            <a:off x="7977040" y="5199484"/>
            <a:ext cx="63371"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EE25C78E-49A5-421D-BC36-79015075212C}"/>
              </a:ext>
            </a:extLst>
          </p:cNvPr>
          <p:cNvSpPr txBox="1"/>
          <p:nvPr/>
        </p:nvSpPr>
        <p:spPr>
          <a:xfrm>
            <a:off x="7568444" y="4913488"/>
            <a:ext cx="1143262" cy="276999"/>
          </a:xfrm>
          <a:prstGeom prst="rect">
            <a:avLst/>
          </a:prstGeom>
          <a:noFill/>
        </p:spPr>
        <p:txBody>
          <a:bodyPr wrap="none" rtlCol="0">
            <a:spAutoFit/>
          </a:bodyPr>
          <a:lstStyle/>
          <a:p>
            <a:r>
              <a:rPr lang="en-US" sz="1200" dirty="0"/>
              <a:t>MLD/Common</a:t>
            </a:r>
          </a:p>
        </p:txBody>
      </p:sp>
      <p:sp>
        <p:nvSpPr>
          <p:cNvPr id="23" name="Rectangle 22">
            <a:extLst>
              <a:ext uri="{FF2B5EF4-FFF2-40B4-BE49-F238E27FC236}">
                <a16:creationId xmlns:a16="http://schemas.microsoft.com/office/drawing/2014/main" id="{BDEBE102-8B99-4479-B0EB-C92E8697CC5A}"/>
              </a:ext>
            </a:extLst>
          </p:cNvPr>
          <p:cNvSpPr/>
          <p:nvPr/>
        </p:nvSpPr>
        <p:spPr bwMode="auto">
          <a:xfrm>
            <a:off x="2114379" y="5420313"/>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9FF88AE3-1918-4ADB-9016-57DBF8945B91}"/>
              </a:ext>
            </a:extLst>
          </p:cNvPr>
          <p:cNvSpPr txBox="1"/>
          <p:nvPr/>
        </p:nvSpPr>
        <p:spPr>
          <a:xfrm>
            <a:off x="1700029" y="5304220"/>
            <a:ext cx="415498" cy="369332"/>
          </a:xfrm>
          <a:prstGeom prst="rect">
            <a:avLst/>
          </a:prstGeom>
          <a:noFill/>
        </p:spPr>
        <p:txBody>
          <a:bodyPr wrap="none" rtlCol="0">
            <a:spAutoFit/>
          </a:bodyPr>
          <a:lstStyle/>
          <a:p>
            <a:r>
              <a:rPr lang="en-US" dirty="0"/>
              <a:t>…</a:t>
            </a:r>
          </a:p>
        </p:txBody>
      </p:sp>
      <p:cxnSp>
        <p:nvCxnSpPr>
          <p:cNvPr id="25" name="Straight Arrow Connector 24">
            <a:extLst>
              <a:ext uri="{FF2B5EF4-FFF2-40B4-BE49-F238E27FC236}">
                <a16:creationId xmlns:a16="http://schemas.microsoft.com/office/drawing/2014/main" id="{873103DC-3E4E-411A-8BCE-8A836C816646}"/>
              </a:ext>
            </a:extLst>
          </p:cNvPr>
          <p:cNvCxnSpPr>
            <a:cxnSpLocks/>
          </p:cNvCxnSpPr>
          <p:nvPr/>
        </p:nvCxnSpPr>
        <p:spPr bwMode="auto">
          <a:xfrm flipH="1">
            <a:off x="1687171" y="5110257"/>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a:extLst>
              <a:ext uri="{FF2B5EF4-FFF2-40B4-BE49-F238E27FC236}">
                <a16:creationId xmlns:a16="http://schemas.microsoft.com/office/drawing/2014/main" id="{D2FFCC1E-31B0-47B5-B60F-149170B966AE}"/>
              </a:ext>
            </a:extLst>
          </p:cNvPr>
          <p:cNvCxnSpPr>
            <a:cxnSpLocks/>
          </p:cNvCxnSpPr>
          <p:nvPr/>
        </p:nvCxnSpPr>
        <p:spPr bwMode="auto">
          <a:xfrm>
            <a:off x="2026769" y="5110257"/>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7E42A59C-7D7A-4F4A-8C5F-D5C9E724333A}"/>
              </a:ext>
            </a:extLst>
          </p:cNvPr>
          <p:cNvSpPr txBox="1"/>
          <p:nvPr/>
        </p:nvSpPr>
        <p:spPr>
          <a:xfrm>
            <a:off x="645457" y="4861976"/>
            <a:ext cx="1834156" cy="276999"/>
          </a:xfrm>
          <a:prstGeom prst="rect">
            <a:avLst/>
          </a:prstGeom>
          <a:noFill/>
        </p:spPr>
        <p:txBody>
          <a:bodyPr wrap="none" rtlCol="0">
            <a:spAutoFit/>
          </a:bodyPr>
          <a:lstStyle/>
          <a:p>
            <a:r>
              <a:rPr lang="en-US" sz="1200" dirty="0"/>
              <a:t>(legacy) IEs for Tx-</a:t>
            </a:r>
            <a:r>
              <a:rPr lang="en-US" sz="1200" dirty="0" err="1"/>
              <a:t>ing</a:t>
            </a:r>
            <a:r>
              <a:rPr lang="en-US" sz="1200" dirty="0"/>
              <a:t> AP</a:t>
            </a:r>
          </a:p>
        </p:txBody>
      </p:sp>
      <p:sp>
        <p:nvSpPr>
          <p:cNvPr id="28" name="Rectangle 27">
            <a:extLst>
              <a:ext uri="{FF2B5EF4-FFF2-40B4-BE49-F238E27FC236}">
                <a16:creationId xmlns:a16="http://schemas.microsoft.com/office/drawing/2014/main" id="{43B5BA45-0220-424D-BB40-E10592D7A6B9}"/>
              </a:ext>
            </a:extLst>
          </p:cNvPr>
          <p:cNvSpPr/>
          <p:nvPr/>
        </p:nvSpPr>
        <p:spPr bwMode="auto">
          <a:xfrm>
            <a:off x="6146140"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3E81973B-7AE3-4ECC-975A-C4B0E6D1881B}"/>
              </a:ext>
            </a:extLst>
          </p:cNvPr>
          <p:cNvSpPr/>
          <p:nvPr/>
        </p:nvSpPr>
        <p:spPr bwMode="auto">
          <a:xfrm>
            <a:off x="6489192" y="5420313"/>
            <a:ext cx="665772"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0" name="Straight Arrow Connector 29">
            <a:extLst>
              <a:ext uri="{FF2B5EF4-FFF2-40B4-BE49-F238E27FC236}">
                <a16:creationId xmlns:a16="http://schemas.microsoft.com/office/drawing/2014/main" id="{2653F621-FDF2-4BB9-8E87-E07BBA41C8BD}"/>
              </a:ext>
            </a:extLst>
          </p:cNvPr>
          <p:cNvCxnSpPr>
            <a:cxnSpLocks/>
            <a:endCxn id="28" idx="0"/>
          </p:cNvCxnSpPr>
          <p:nvPr/>
        </p:nvCxnSpPr>
        <p:spPr bwMode="auto">
          <a:xfrm>
            <a:off x="6235962" y="5138153"/>
            <a:ext cx="11305" cy="2841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1" name="Straight Arrow Connector 30">
            <a:extLst>
              <a:ext uri="{FF2B5EF4-FFF2-40B4-BE49-F238E27FC236}">
                <a16:creationId xmlns:a16="http://schemas.microsoft.com/office/drawing/2014/main" id="{F7DF00DA-5180-4918-A347-166DD4D90604}"/>
              </a:ext>
            </a:extLst>
          </p:cNvPr>
          <p:cNvCxnSpPr>
            <a:cxnSpLocks/>
            <a:endCxn id="29" idx="0"/>
          </p:cNvCxnSpPr>
          <p:nvPr/>
        </p:nvCxnSpPr>
        <p:spPr bwMode="auto">
          <a:xfrm>
            <a:off x="6357132" y="5110257"/>
            <a:ext cx="464946" cy="31005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a:extLst>
              <a:ext uri="{FF2B5EF4-FFF2-40B4-BE49-F238E27FC236}">
                <a16:creationId xmlns:a16="http://schemas.microsoft.com/office/drawing/2014/main" id="{AE961A58-E390-4955-9491-C90CA20087D9}"/>
              </a:ext>
            </a:extLst>
          </p:cNvPr>
          <p:cNvSpPr txBox="1"/>
          <p:nvPr/>
        </p:nvSpPr>
        <p:spPr>
          <a:xfrm>
            <a:off x="5804674" y="4886624"/>
            <a:ext cx="999441" cy="276999"/>
          </a:xfrm>
          <a:prstGeom prst="rect">
            <a:avLst/>
          </a:prstGeom>
          <a:noFill/>
        </p:spPr>
        <p:txBody>
          <a:bodyPr wrap="none" rtlCol="0">
            <a:spAutoFit/>
          </a:bodyPr>
          <a:lstStyle/>
          <a:p>
            <a:r>
              <a:rPr lang="en-US" sz="1200" dirty="0"/>
              <a:t>EHT Cap/Op</a:t>
            </a:r>
          </a:p>
        </p:txBody>
      </p:sp>
      <p:sp>
        <p:nvSpPr>
          <p:cNvPr id="33" name="Rectangle 32">
            <a:extLst>
              <a:ext uri="{FF2B5EF4-FFF2-40B4-BE49-F238E27FC236}">
                <a16:creationId xmlns:a16="http://schemas.microsoft.com/office/drawing/2014/main" id="{8923D496-2AD8-477B-AFB1-0BE5CADA4132}"/>
              </a:ext>
            </a:extLst>
          </p:cNvPr>
          <p:cNvSpPr/>
          <p:nvPr/>
        </p:nvSpPr>
        <p:spPr bwMode="auto">
          <a:xfrm>
            <a:off x="2528125" y="5382718"/>
            <a:ext cx="1159824"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0075F701-A107-4D54-B7D1-0EA8043E7A8D}"/>
              </a:ext>
            </a:extLst>
          </p:cNvPr>
          <p:cNvSpPr/>
          <p:nvPr/>
        </p:nvSpPr>
        <p:spPr bwMode="auto">
          <a:xfrm>
            <a:off x="3173706" y="5432137"/>
            <a:ext cx="459125" cy="347752"/>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F17158F5-9B4F-48E8-A914-2C4E6C4232E1}"/>
              </a:ext>
            </a:extLst>
          </p:cNvPr>
          <p:cNvSpPr txBox="1"/>
          <p:nvPr/>
        </p:nvSpPr>
        <p:spPr>
          <a:xfrm>
            <a:off x="2475751" y="5357406"/>
            <a:ext cx="755335" cy="461665"/>
          </a:xfrm>
          <a:prstGeom prst="rect">
            <a:avLst/>
          </a:prstGeom>
          <a:noFill/>
        </p:spPr>
        <p:txBody>
          <a:bodyPr wrap="none" rtlCol="0">
            <a:spAutoFit/>
          </a:bodyPr>
          <a:lstStyle/>
          <a:p>
            <a:r>
              <a:rPr lang="en-US" sz="1200" dirty="0"/>
              <a:t>MBSSID</a:t>
            </a:r>
          </a:p>
          <a:p>
            <a:r>
              <a:rPr lang="en-US" sz="1200" dirty="0"/>
              <a:t>IE</a:t>
            </a:r>
          </a:p>
        </p:txBody>
      </p:sp>
      <p:cxnSp>
        <p:nvCxnSpPr>
          <p:cNvPr id="37" name="Straight Arrow Connector 36">
            <a:extLst>
              <a:ext uri="{FF2B5EF4-FFF2-40B4-BE49-F238E27FC236}">
                <a16:creationId xmlns:a16="http://schemas.microsoft.com/office/drawing/2014/main" id="{DCC95DAD-9FE8-42ED-9E89-5E6C07DDF1B6}"/>
              </a:ext>
            </a:extLst>
          </p:cNvPr>
          <p:cNvCxnSpPr>
            <a:cxnSpLocks/>
            <a:stCxn id="39" idx="2"/>
            <a:endCxn id="34" idx="0"/>
          </p:cNvCxnSpPr>
          <p:nvPr/>
        </p:nvCxnSpPr>
        <p:spPr bwMode="auto">
          <a:xfrm flipH="1">
            <a:off x="3403269" y="5163623"/>
            <a:ext cx="41306" cy="2685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2DB32FAE-A82B-4DBE-B9E0-A43658A5D91B}"/>
              </a:ext>
            </a:extLst>
          </p:cNvPr>
          <p:cNvSpPr txBox="1"/>
          <p:nvPr/>
        </p:nvSpPr>
        <p:spPr>
          <a:xfrm>
            <a:off x="2678981" y="4886624"/>
            <a:ext cx="1531188" cy="276999"/>
          </a:xfrm>
          <a:prstGeom prst="rect">
            <a:avLst/>
          </a:prstGeom>
          <a:noFill/>
        </p:spPr>
        <p:txBody>
          <a:bodyPr wrap="none" rtlCol="0">
            <a:spAutoFit/>
          </a:bodyPr>
          <a:lstStyle/>
          <a:p>
            <a:r>
              <a:rPr lang="en-US" sz="1200" dirty="0" err="1"/>
              <a:t>nonTxBSSID</a:t>
            </a:r>
            <a:r>
              <a:rPr lang="en-US" sz="1200" dirty="0"/>
              <a:t> profiles</a:t>
            </a:r>
          </a:p>
        </p:txBody>
      </p:sp>
      <p:sp>
        <p:nvSpPr>
          <p:cNvPr id="42" name="Rectangle 41">
            <a:extLst>
              <a:ext uri="{FF2B5EF4-FFF2-40B4-BE49-F238E27FC236}">
                <a16:creationId xmlns:a16="http://schemas.microsoft.com/office/drawing/2014/main" id="{680ADE1D-DE45-4960-97A4-181EAC016D03}"/>
              </a:ext>
            </a:extLst>
          </p:cNvPr>
          <p:cNvSpPr/>
          <p:nvPr/>
        </p:nvSpPr>
        <p:spPr bwMode="auto">
          <a:xfrm>
            <a:off x="3512809" y="5519968"/>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5422B619-03C5-4019-BCF5-A4AF8085415C}"/>
              </a:ext>
            </a:extLst>
          </p:cNvPr>
          <p:cNvSpPr/>
          <p:nvPr/>
        </p:nvSpPr>
        <p:spPr bwMode="auto">
          <a:xfrm>
            <a:off x="5320605" y="5516422"/>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B691FB1F-41E0-4484-BF9A-FD8F51E502E6}"/>
              </a:ext>
            </a:extLst>
          </p:cNvPr>
          <p:cNvSpPr/>
          <p:nvPr/>
        </p:nvSpPr>
        <p:spPr bwMode="auto">
          <a:xfrm>
            <a:off x="569513" y="5453822"/>
            <a:ext cx="176489" cy="277077"/>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429FA8A6-EECD-44A0-8528-A97FE8A192E0}"/>
              </a:ext>
            </a:extLst>
          </p:cNvPr>
          <p:cNvSpPr/>
          <p:nvPr/>
        </p:nvSpPr>
        <p:spPr bwMode="auto">
          <a:xfrm>
            <a:off x="3197744" y="5516422"/>
            <a:ext cx="88245" cy="166574"/>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8FD5BA10-80D9-4853-A796-39611DFD64BB}"/>
              </a:ext>
            </a:extLst>
          </p:cNvPr>
          <p:cNvSpPr/>
          <p:nvPr/>
        </p:nvSpPr>
        <p:spPr bwMode="auto">
          <a:xfrm>
            <a:off x="3343472" y="5520307"/>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539E3587-351C-42A9-83D4-2676A525F7D4}"/>
              </a:ext>
            </a:extLst>
          </p:cNvPr>
          <p:cNvSpPr/>
          <p:nvPr/>
        </p:nvSpPr>
        <p:spPr bwMode="auto">
          <a:xfrm>
            <a:off x="5693308" y="5518380"/>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257E2CA9-BC75-4CA0-9673-AD42AE88FFA8}"/>
              </a:ext>
            </a:extLst>
          </p:cNvPr>
          <p:cNvSpPr/>
          <p:nvPr/>
        </p:nvSpPr>
        <p:spPr bwMode="auto">
          <a:xfrm>
            <a:off x="6826530"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13BE403D-AFCF-43F7-9C2F-7F92923FF8D6}"/>
              </a:ext>
            </a:extLst>
          </p:cNvPr>
          <p:cNvSpPr/>
          <p:nvPr/>
        </p:nvSpPr>
        <p:spPr bwMode="auto">
          <a:xfrm>
            <a:off x="6972096"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Arrow Connector 58">
            <a:extLst>
              <a:ext uri="{FF2B5EF4-FFF2-40B4-BE49-F238E27FC236}">
                <a16:creationId xmlns:a16="http://schemas.microsoft.com/office/drawing/2014/main" id="{0353D3AB-670E-4DE4-B32D-4D97F4467968}"/>
              </a:ext>
            </a:extLst>
          </p:cNvPr>
          <p:cNvCxnSpPr>
            <a:stCxn id="46" idx="2"/>
          </p:cNvCxnSpPr>
          <p:nvPr/>
        </p:nvCxnSpPr>
        <p:spPr bwMode="auto">
          <a:xfrm>
            <a:off x="657758" y="5730899"/>
            <a:ext cx="269342" cy="50751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60" name="TextBox 59">
            <a:extLst>
              <a:ext uri="{FF2B5EF4-FFF2-40B4-BE49-F238E27FC236}">
                <a16:creationId xmlns:a16="http://schemas.microsoft.com/office/drawing/2014/main" id="{109A9A67-BE0C-4D15-9388-3FDCC3BB1937}"/>
              </a:ext>
            </a:extLst>
          </p:cNvPr>
          <p:cNvSpPr txBox="1"/>
          <p:nvPr/>
        </p:nvSpPr>
        <p:spPr>
          <a:xfrm>
            <a:off x="99638" y="6182850"/>
            <a:ext cx="1484702" cy="276999"/>
          </a:xfrm>
          <a:prstGeom prst="rect">
            <a:avLst/>
          </a:prstGeom>
          <a:noFill/>
        </p:spPr>
        <p:txBody>
          <a:bodyPr wrap="none" rtlCol="0">
            <a:spAutoFit/>
          </a:bodyPr>
          <a:lstStyle/>
          <a:p>
            <a:r>
              <a:rPr lang="en-US" sz="1200" dirty="0"/>
              <a:t>Capability Info. field</a:t>
            </a:r>
          </a:p>
        </p:txBody>
      </p:sp>
      <p:sp>
        <p:nvSpPr>
          <p:cNvPr id="61" name="TextBox 60">
            <a:extLst>
              <a:ext uri="{FF2B5EF4-FFF2-40B4-BE49-F238E27FC236}">
                <a16:creationId xmlns:a16="http://schemas.microsoft.com/office/drawing/2014/main" id="{9F1BE91D-D3A4-4631-9934-D7E74C507B85}"/>
              </a:ext>
            </a:extLst>
          </p:cNvPr>
          <p:cNvSpPr txBox="1"/>
          <p:nvPr/>
        </p:nvSpPr>
        <p:spPr>
          <a:xfrm>
            <a:off x="2417286" y="6083815"/>
            <a:ext cx="2255746" cy="276999"/>
          </a:xfrm>
          <a:prstGeom prst="rect">
            <a:avLst/>
          </a:prstGeom>
          <a:noFill/>
        </p:spPr>
        <p:txBody>
          <a:bodyPr wrap="none" rtlCol="0">
            <a:spAutoFit/>
          </a:bodyPr>
          <a:lstStyle/>
          <a:p>
            <a:r>
              <a:rPr lang="en-US" sz="1200" dirty="0" err="1"/>
              <a:t>NonTxBSSID</a:t>
            </a:r>
            <a:r>
              <a:rPr lang="en-US" sz="1200" dirty="0"/>
              <a:t> Capability Info. IE</a:t>
            </a:r>
          </a:p>
        </p:txBody>
      </p:sp>
      <p:cxnSp>
        <p:nvCxnSpPr>
          <p:cNvPr id="62" name="Straight Arrow Connector 61">
            <a:extLst>
              <a:ext uri="{FF2B5EF4-FFF2-40B4-BE49-F238E27FC236}">
                <a16:creationId xmlns:a16="http://schemas.microsoft.com/office/drawing/2014/main" id="{72FDD146-9299-4171-ADF4-DA19E3481EDE}"/>
              </a:ext>
            </a:extLst>
          </p:cNvPr>
          <p:cNvCxnSpPr>
            <a:cxnSpLocks/>
            <a:endCxn id="47" idx="2"/>
          </p:cNvCxnSpPr>
          <p:nvPr/>
        </p:nvCxnSpPr>
        <p:spPr bwMode="auto">
          <a:xfrm flipH="1" flipV="1">
            <a:off x="3241867" y="5682996"/>
            <a:ext cx="228346" cy="4061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TextBox 64">
            <a:extLst>
              <a:ext uri="{FF2B5EF4-FFF2-40B4-BE49-F238E27FC236}">
                <a16:creationId xmlns:a16="http://schemas.microsoft.com/office/drawing/2014/main" id="{C26FEE62-32D0-45B3-89B3-7FD54EE3F536}"/>
              </a:ext>
            </a:extLst>
          </p:cNvPr>
          <p:cNvSpPr txBox="1"/>
          <p:nvPr/>
        </p:nvSpPr>
        <p:spPr>
          <a:xfrm>
            <a:off x="4809638" y="6197129"/>
            <a:ext cx="1538755" cy="276999"/>
          </a:xfrm>
          <a:prstGeom prst="rect">
            <a:avLst/>
          </a:prstGeom>
          <a:noFill/>
        </p:spPr>
        <p:txBody>
          <a:bodyPr wrap="none" rtlCol="0">
            <a:spAutoFit/>
          </a:bodyPr>
          <a:lstStyle/>
          <a:p>
            <a:r>
              <a:rPr lang="en-US" sz="1200" dirty="0"/>
              <a:t>CSN for reported APs</a:t>
            </a:r>
          </a:p>
        </p:txBody>
      </p:sp>
      <p:cxnSp>
        <p:nvCxnSpPr>
          <p:cNvPr id="67" name="Straight Arrow Connector 66">
            <a:extLst>
              <a:ext uri="{FF2B5EF4-FFF2-40B4-BE49-F238E27FC236}">
                <a16:creationId xmlns:a16="http://schemas.microsoft.com/office/drawing/2014/main" id="{BF61B5F2-6B21-48E1-91B9-8C10362D2B18}"/>
              </a:ext>
            </a:extLst>
          </p:cNvPr>
          <p:cNvCxnSpPr>
            <a:cxnSpLocks/>
            <a:endCxn id="45" idx="2"/>
          </p:cNvCxnSpPr>
          <p:nvPr/>
        </p:nvCxnSpPr>
        <p:spPr bwMode="auto">
          <a:xfrm flipH="1" flipV="1">
            <a:off x="5364727" y="5701088"/>
            <a:ext cx="416826" cy="5373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a:extLst>
              <a:ext uri="{FF2B5EF4-FFF2-40B4-BE49-F238E27FC236}">
                <a16:creationId xmlns:a16="http://schemas.microsoft.com/office/drawing/2014/main" id="{826EE21C-4C52-4D44-88D3-CF48A6726889}"/>
              </a:ext>
            </a:extLst>
          </p:cNvPr>
          <p:cNvCxnSpPr>
            <a:cxnSpLocks/>
            <a:endCxn id="53" idx="2"/>
          </p:cNvCxnSpPr>
          <p:nvPr/>
        </p:nvCxnSpPr>
        <p:spPr bwMode="auto">
          <a:xfrm flipH="1" flipV="1">
            <a:off x="5737430" y="5703046"/>
            <a:ext cx="57646" cy="5353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0" name="TextBox 79">
            <a:extLst>
              <a:ext uri="{FF2B5EF4-FFF2-40B4-BE49-F238E27FC236}">
                <a16:creationId xmlns:a16="http://schemas.microsoft.com/office/drawing/2014/main" id="{064EEF52-1177-4CD8-A4CF-FF2D9119F9C4}"/>
              </a:ext>
            </a:extLst>
          </p:cNvPr>
          <p:cNvSpPr txBox="1"/>
          <p:nvPr/>
        </p:nvSpPr>
        <p:spPr>
          <a:xfrm>
            <a:off x="6412834" y="6150290"/>
            <a:ext cx="2628092" cy="276999"/>
          </a:xfrm>
          <a:prstGeom prst="rect">
            <a:avLst/>
          </a:prstGeom>
          <a:noFill/>
        </p:spPr>
        <p:txBody>
          <a:bodyPr wrap="none" rtlCol="0">
            <a:spAutoFit/>
          </a:bodyPr>
          <a:lstStyle/>
          <a:p>
            <a:r>
              <a:rPr lang="en-US" sz="1200" dirty="0"/>
              <a:t>CSN for </a:t>
            </a:r>
            <a:r>
              <a:rPr lang="en-US" sz="1200" dirty="0" err="1"/>
              <a:t>TxBSSID</a:t>
            </a:r>
            <a:r>
              <a:rPr lang="en-US" sz="1200" dirty="0"/>
              <a:t> and </a:t>
            </a:r>
            <a:r>
              <a:rPr lang="en-US" sz="1200" dirty="0" err="1"/>
              <a:t>nonTxBSSIDs</a:t>
            </a:r>
            <a:endParaRPr lang="en-US" sz="1200" dirty="0"/>
          </a:p>
        </p:txBody>
      </p:sp>
      <p:cxnSp>
        <p:nvCxnSpPr>
          <p:cNvPr id="81" name="Straight Arrow Connector 80">
            <a:extLst>
              <a:ext uri="{FF2B5EF4-FFF2-40B4-BE49-F238E27FC236}">
                <a16:creationId xmlns:a16="http://schemas.microsoft.com/office/drawing/2014/main" id="{D68F6C39-90B7-4245-B3B9-0141C383B3A9}"/>
              </a:ext>
            </a:extLst>
          </p:cNvPr>
          <p:cNvCxnSpPr>
            <a:cxnSpLocks/>
            <a:endCxn id="55" idx="2"/>
          </p:cNvCxnSpPr>
          <p:nvPr/>
        </p:nvCxnSpPr>
        <p:spPr bwMode="auto">
          <a:xfrm flipH="1" flipV="1">
            <a:off x="6870652" y="5677925"/>
            <a:ext cx="216712"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2" name="Straight Arrow Connector 81">
            <a:extLst>
              <a:ext uri="{FF2B5EF4-FFF2-40B4-BE49-F238E27FC236}">
                <a16:creationId xmlns:a16="http://schemas.microsoft.com/office/drawing/2014/main" id="{0B0068D1-BD2D-45C7-85B0-AF4FA024F7DD}"/>
              </a:ext>
            </a:extLst>
          </p:cNvPr>
          <p:cNvCxnSpPr>
            <a:cxnSpLocks/>
            <a:endCxn id="57" idx="2"/>
          </p:cNvCxnSpPr>
          <p:nvPr/>
        </p:nvCxnSpPr>
        <p:spPr bwMode="auto">
          <a:xfrm flipH="1" flipV="1">
            <a:off x="7016218" y="5677925"/>
            <a:ext cx="84668"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1" name="Rectangle 90">
            <a:extLst>
              <a:ext uri="{FF2B5EF4-FFF2-40B4-BE49-F238E27FC236}">
                <a16:creationId xmlns:a16="http://schemas.microsoft.com/office/drawing/2014/main" id="{6897BEF9-6DB7-4224-9CFB-666DC6C40BD0}"/>
              </a:ext>
            </a:extLst>
          </p:cNvPr>
          <p:cNvSpPr/>
          <p:nvPr/>
        </p:nvSpPr>
        <p:spPr bwMode="auto">
          <a:xfrm>
            <a:off x="3850526" y="5431251"/>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BEF74642-DF11-430F-A71D-5C2CF74CE931}"/>
              </a:ext>
            </a:extLst>
          </p:cNvPr>
          <p:cNvSpPr/>
          <p:nvPr/>
        </p:nvSpPr>
        <p:spPr bwMode="auto">
          <a:xfrm>
            <a:off x="4349881" y="5429299"/>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TextBox 92">
            <a:extLst>
              <a:ext uri="{FF2B5EF4-FFF2-40B4-BE49-F238E27FC236}">
                <a16:creationId xmlns:a16="http://schemas.microsoft.com/office/drawing/2014/main" id="{43AA293D-D281-4FA7-9D60-3EDE20129ABB}"/>
              </a:ext>
            </a:extLst>
          </p:cNvPr>
          <p:cNvSpPr txBox="1"/>
          <p:nvPr/>
        </p:nvSpPr>
        <p:spPr>
          <a:xfrm>
            <a:off x="3973631" y="5313206"/>
            <a:ext cx="415498" cy="369332"/>
          </a:xfrm>
          <a:prstGeom prst="rect">
            <a:avLst/>
          </a:prstGeom>
          <a:noFill/>
        </p:spPr>
        <p:txBody>
          <a:bodyPr wrap="none" rtlCol="0">
            <a:spAutoFit/>
          </a:bodyPr>
          <a:lstStyle/>
          <a:p>
            <a:r>
              <a:rPr lang="en-US" dirty="0"/>
              <a:t>…</a:t>
            </a:r>
          </a:p>
        </p:txBody>
      </p:sp>
      <p:graphicFrame>
        <p:nvGraphicFramePr>
          <p:cNvPr id="97" name="Table 96">
            <a:extLst>
              <a:ext uri="{FF2B5EF4-FFF2-40B4-BE49-F238E27FC236}">
                <a16:creationId xmlns:a16="http://schemas.microsoft.com/office/drawing/2014/main" id="{26CEA864-43DA-44F7-BA26-D47A2009D79C}"/>
              </a:ext>
            </a:extLst>
          </p:cNvPr>
          <p:cNvGraphicFramePr>
            <a:graphicFrameLocks noGrp="1"/>
          </p:cNvGraphicFramePr>
          <p:nvPr>
            <p:extLst>
              <p:ext uri="{D42A27DB-BD31-4B8C-83A1-F6EECF244321}">
                <p14:modId xmlns:p14="http://schemas.microsoft.com/office/powerpoint/2010/main" val="3869665310"/>
              </p:ext>
            </p:extLst>
          </p:nvPr>
        </p:nvGraphicFramePr>
        <p:xfrm>
          <a:off x="5680016" y="2783014"/>
          <a:ext cx="3058449" cy="668655"/>
        </p:xfrm>
        <a:graphic>
          <a:graphicData uri="http://schemas.openxmlformats.org/drawingml/2006/table">
            <a:tbl>
              <a:tblPr>
                <a:tableStyleId>{5C22544A-7EE6-4342-B048-85BDC9FD1C3A}</a:tableStyleId>
              </a:tblPr>
              <a:tblGrid>
                <a:gridCol w="1019483">
                  <a:extLst>
                    <a:ext uri="{9D8B030D-6E8A-4147-A177-3AD203B41FA5}">
                      <a16:colId xmlns:a16="http://schemas.microsoft.com/office/drawing/2014/main" val="576054223"/>
                    </a:ext>
                  </a:extLst>
                </a:gridCol>
                <a:gridCol w="1019483">
                  <a:extLst>
                    <a:ext uri="{9D8B030D-6E8A-4147-A177-3AD203B41FA5}">
                      <a16:colId xmlns:a16="http://schemas.microsoft.com/office/drawing/2014/main" val="3931686794"/>
                    </a:ext>
                  </a:extLst>
                </a:gridCol>
                <a:gridCol w="1019483">
                  <a:extLst>
                    <a:ext uri="{9D8B030D-6E8A-4147-A177-3AD203B41FA5}">
                      <a16:colId xmlns:a16="http://schemas.microsoft.com/office/drawing/2014/main" val="3951115341"/>
                    </a:ext>
                  </a:extLst>
                </a:gridCol>
              </a:tblGrid>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MLD1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MLD2</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4290230"/>
                  </a:ext>
                </a:extLst>
              </a:tr>
              <a:tr h="190500">
                <a:tc>
                  <a:txBody>
                    <a:bodyPr/>
                    <a:lstStyle/>
                    <a:p>
                      <a:pPr algn="l" fontAlgn="b"/>
                      <a:r>
                        <a:rPr lang="en-US" sz="1400" u="none" strike="noStrike">
                          <a:effectLst/>
                        </a:rPr>
                        <a:t>Link 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AP11 (T)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AP12 (N)</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01283533"/>
                  </a:ext>
                </a:extLst>
              </a:tr>
              <a:tr h="190500">
                <a:tc>
                  <a:txBody>
                    <a:bodyPr/>
                    <a:lstStyle/>
                    <a:p>
                      <a:pPr algn="l" fontAlgn="b"/>
                      <a:r>
                        <a:rPr lang="en-US" sz="1400" u="none" strike="noStrike">
                          <a:effectLst/>
                        </a:rPr>
                        <a:t>Link 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AP21 (N)</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AP22 (T)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7138017"/>
                  </a:ext>
                </a:extLst>
              </a:tr>
            </a:tbl>
          </a:graphicData>
        </a:graphic>
      </p:graphicFrame>
    </p:spTree>
    <p:extLst>
      <p:ext uri="{BB962C8B-B14F-4D97-AF65-F5344CB8AC3E}">
        <p14:creationId xmlns:p14="http://schemas.microsoft.com/office/powerpoint/2010/main" val="2586747290"/>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287333</TotalTime>
  <Words>2563</Words>
  <Application>Microsoft Office PowerPoint</Application>
  <PresentationFormat>On-screen Show (4:3)</PresentationFormat>
  <Paragraphs>243</Paragraphs>
  <Slides>21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Signaling of critical updates</vt:lpstr>
      <vt:lpstr>Signaling of critical updates</vt:lpstr>
      <vt:lpstr>Summary</vt:lpstr>
      <vt:lpstr>SP #1</vt:lpstr>
      <vt:lpstr>SP #2</vt:lpstr>
      <vt:lpstr>SP #3</vt:lpstr>
      <vt:lpstr>SP #4</vt:lpstr>
      <vt:lpstr>SP #5</vt:lpstr>
      <vt:lpstr>SP #6</vt:lpstr>
      <vt:lpstr>SP #7</vt:lpstr>
      <vt:lpstr>SP #8</vt:lpstr>
      <vt:lpstr>Appendix</vt:lpstr>
      <vt:lpstr>References</vt:lpstr>
      <vt:lpstr>SP #2</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5718</cp:revision>
  <dcterms:created xsi:type="dcterms:W3CDTF">2012-05-29T15:24:34Z</dcterms:created>
  <dcterms:modified xsi:type="dcterms:W3CDTF">2020-10-04T22:42:36Z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