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4204" r:id="rId4"/>
  </p:sldMasterIdLst>
  <p:notesMasterIdLst>
    <p:notesMasterId r:id="rId24"/>
  </p:notesMasterIdLst>
  <p:handoutMasterIdLst>
    <p:handoutMasterId r:id="rId25"/>
  </p:handoutMasterIdLst>
  <p:sldIdLst>
    <p:sldId id="621" r:id="rId5"/>
    <p:sldId id="814" r:id="rId6"/>
    <p:sldId id="822" r:id="rId7"/>
    <p:sldId id="819" r:id="rId8"/>
    <p:sldId id="820" r:id="rId9"/>
    <p:sldId id="818" r:id="rId10"/>
    <p:sldId id="827" r:id="rId11"/>
    <p:sldId id="835" r:id="rId12"/>
    <p:sldId id="837" r:id="rId13"/>
    <p:sldId id="777" r:id="rId14"/>
    <p:sldId id="787" r:id="rId15"/>
    <p:sldId id="838" r:id="rId16"/>
    <p:sldId id="828" r:id="rId17"/>
    <p:sldId id="829" r:id="rId18"/>
    <p:sldId id="830" r:id="rId19"/>
    <p:sldId id="832" r:id="rId20"/>
    <p:sldId id="780" r:id="rId21"/>
    <p:sldId id="801" r:id="rId22"/>
    <p:sldId id="836" r:id="rId23"/>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56"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herian, George" initials="CG" lastIdx="5" clrIdx="0">
    <p:extLst>
      <p:ext uri="{19B8F6BF-5375-455C-9EA6-DF929625EA0E}">
        <p15:presenceInfo xmlns:p15="http://schemas.microsoft.com/office/powerpoint/2012/main" userId="S-1-5-21-945540591-4024260831-3861152641-206784" providerId="AD"/>
      </p:ext>
    </p:extLst>
  </p:cmAuthor>
  <p:cmAuthor id="2" name="Ding, Gang" initials="DG" lastIdx="4" clrIdx="1">
    <p:extLst>
      <p:ext uri="{19B8F6BF-5375-455C-9EA6-DF929625EA0E}">
        <p15:presenceInfo xmlns:p15="http://schemas.microsoft.com/office/powerpoint/2012/main" userId="S-1-5-21-945540591-4024260831-3861152641-325770" providerId="AD"/>
      </p:ext>
    </p:extLst>
  </p:cmAuthor>
  <p:cmAuthor id="3" name="Abhishek Patil" initials="AP" lastIdx="29" clrIdx="2">
    <p:extLst>
      <p:ext uri="{19B8F6BF-5375-455C-9EA6-DF929625EA0E}">
        <p15:presenceInfo xmlns:p15="http://schemas.microsoft.com/office/powerpoint/2012/main" userId="S::appatil@qti.qualcomm.com::4a57f103-40b4-4474-a113-d3340a5396d8" providerId="AD"/>
      </p:ext>
    </p:extLst>
  </p:cmAuthor>
  <p:cmAuthor id="4" name="Duncan Ho" initials="DH" lastIdx="7" clrIdx="3">
    <p:extLst>
      <p:ext uri="{19B8F6BF-5375-455C-9EA6-DF929625EA0E}">
        <p15:presenceInfo xmlns:p15="http://schemas.microsoft.com/office/powerpoint/2012/main" userId="S::dho@qti.qualcomm.com::cdbbd64b-6b86-4896-aca0-3d41c310760d"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FF9900"/>
    <a:srgbClr val="F5860B"/>
    <a:srgbClr val="FFCCCC"/>
    <a:srgbClr val="A0B1D0"/>
    <a:srgbClr val="E9EDF4"/>
    <a:srgbClr val="254061"/>
    <a:srgbClr val="252B9D"/>
    <a:srgbClr val="254092"/>
    <a:srgbClr val="D0D8E8"/>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6165" autoAdjust="0"/>
    <p:restoredTop sz="96357" autoAdjust="0"/>
  </p:normalViewPr>
  <p:slideViewPr>
    <p:cSldViewPr snapToGrid="0" snapToObjects="1">
      <p:cViewPr varScale="1">
        <p:scale>
          <a:sx n="117" d="100"/>
          <a:sy n="117" d="100"/>
        </p:scale>
        <p:origin x="1980" y="96"/>
      </p:cViewPr>
      <p:guideLst>
        <p:guide orient="horz" pos="2160"/>
        <p:guide pos="2856"/>
      </p:guideLst>
    </p:cSldViewPr>
  </p:slideViewPr>
  <p:outlineViewPr>
    <p:cViewPr>
      <p:scale>
        <a:sx n="33" d="100"/>
        <a:sy n="33" d="100"/>
      </p:scale>
      <p:origin x="0" y="4350"/>
    </p:cViewPr>
  </p:outlineViewPr>
  <p:notesTextViewPr>
    <p:cViewPr>
      <p:scale>
        <a:sx n="100" d="100"/>
        <a:sy n="100" d="100"/>
      </p:scale>
      <p:origin x="0" y="0"/>
    </p:cViewPr>
  </p:notesTextViewPr>
  <p:sorterViewPr>
    <p:cViewPr>
      <p:scale>
        <a:sx n="100" d="100"/>
        <a:sy n="100" d="100"/>
      </p:scale>
      <p:origin x="0" y="0"/>
    </p:cViewPr>
  </p:sorterViewPr>
  <p:notesViewPr>
    <p:cSldViewPr snapToGrid="0" snapToObjects="1">
      <p:cViewPr varScale="1">
        <p:scale>
          <a:sx n="87" d="100"/>
          <a:sy n="87" d="100"/>
        </p:scale>
        <p:origin x="3840" y="66"/>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commentAuthors" Target="commentAuthor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presProps" Target="presProps.xml"/><Relationship Id="rId30"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65969766-CAE8-451F-8CAE-D2F487353803}" type="datetimeFigureOut">
              <a:rPr lang="en-US" smtClean="0"/>
              <a:t>8/18/2020</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C32DDC60-CF56-4A52-8E0A-0A8A3D73D3C3}" type="slidenum">
              <a:rPr lang="en-US" smtClean="0"/>
              <a:t>‹#›</a:t>
            </a:fld>
            <a:endParaRPr lang="en-US"/>
          </a:p>
        </p:txBody>
      </p:sp>
    </p:spTree>
    <p:extLst>
      <p:ext uri="{BB962C8B-B14F-4D97-AF65-F5344CB8AC3E}">
        <p14:creationId xmlns:p14="http://schemas.microsoft.com/office/powerpoint/2010/main" val="330401025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7DFEDBF-25F3-4962-88BC-7306E4C7F11D}" type="datetimeFigureOut">
              <a:rPr lang="en-US" smtClean="0"/>
              <a:t>8/18/2020</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ED7C50F-071E-4D3B-9A71-41D99FA7C3E5}" type="slidenum">
              <a:rPr lang="en-US" smtClean="0"/>
              <a:t>‹#›</a:t>
            </a:fld>
            <a:endParaRPr lang="en-US" dirty="0"/>
          </a:p>
        </p:txBody>
      </p:sp>
    </p:spTree>
    <p:extLst>
      <p:ext uri="{BB962C8B-B14F-4D97-AF65-F5344CB8AC3E}">
        <p14:creationId xmlns:p14="http://schemas.microsoft.com/office/powerpoint/2010/main" val="306581703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dirty="0"/>
              <a:t>Slide </a:t>
            </a:r>
            <a:fld id="{67085262-DAF8-40EB-B101-2C509DD64786}" type="slidenum">
              <a:rPr lang="en-US"/>
              <a:pPr>
                <a:defRPr/>
              </a:pPr>
              <a:t>‹#›</a:t>
            </a:fld>
            <a:endParaRPr lang="en-US" dirty="0"/>
          </a:p>
        </p:txBody>
      </p:sp>
      <p:sp>
        <p:nvSpPr>
          <p:cNvPr id="8" name="Rectangle 5"/>
          <p:cNvSpPr>
            <a:spLocks noGrp="1" noChangeArrowheads="1"/>
          </p:cNvSpPr>
          <p:nvPr>
            <p:ph type="ftr" sz="quarter" idx="3"/>
          </p:nvPr>
        </p:nvSpPr>
        <p:spPr bwMode="auto">
          <a:xfrm flipH="1">
            <a:off x="5791199" y="6475413"/>
            <a:ext cx="2752661"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sz="1200" smtClean="0"/>
            </a:lvl1pPr>
          </a:lstStyle>
          <a:p>
            <a:pPr>
              <a:defRPr/>
            </a:pPr>
            <a:r>
              <a:rPr lang="en-US" dirty="0"/>
              <a:t>Abhishek P (Qualcomm), et. al.,</a:t>
            </a:r>
          </a:p>
        </p:txBody>
      </p:sp>
    </p:spTree>
    <p:extLst>
      <p:ext uri="{BB962C8B-B14F-4D97-AF65-F5344CB8AC3E}">
        <p14:creationId xmlns:p14="http://schemas.microsoft.com/office/powerpoint/2010/main" val="22086102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dirty="0"/>
              <a:t>Slide </a:t>
            </a:r>
            <a:fld id="{3099D1E7-2CFE-4362-BB72-AF97192842EA}" type="slidenum">
              <a:rPr lang="en-US"/>
              <a:pPr>
                <a:defRPr/>
              </a:pPr>
              <a:t>‹#›</a:t>
            </a:fld>
            <a:endParaRPr lang="en-US" dirty="0"/>
          </a:p>
        </p:txBody>
      </p:sp>
      <p:sp>
        <p:nvSpPr>
          <p:cNvPr id="8" name="Rectangle 5"/>
          <p:cNvSpPr>
            <a:spLocks noGrp="1" noChangeArrowheads="1"/>
          </p:cNvSpPr>
          <p:nvPr>
            <p:ph type="ftr" sz="quarter" idx="3"/>
          </p:nvPr>
        </p:nvSpPr>
        <p:spPr bwMode="auto">
          <a:xfrm flipH="1">
            <a:off x="5791199" y="6475413"/>
            <a:ext cx="2752661"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sz="1200" smtClean="0"/>
            </a:lvl1pPr>
          </a:lstStyle>
          <a:p>
            <a:pPr>
              <a:defRPr/>
            </a:pPr>
            <a:r>
              <a:rPr lang="en-US" dirty="0"/>
              <a:t>Abhishek P (Qualcomm), et. al.,</a:t>
            </a:r>
          </a:p>
        </p:txBody>
      </p:sp>
      <p:sp>
        <p:nvSpPr>
          <p:cNvPr id="4" name="Title 3">
            <a:extLst>
              <a:ext uri="{FF2B5EF4-FFF2-40B4-BE49-F238E27FC236}">
                <a16:creationId xmlns:a16="http://schemas.microsoft.com/office/drawing/2014/main" id="{5BDCA436-F3B5-4A67-B996-8F40F3E98505}"/>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13544703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dirty="0"/>
              <a:t>Slide </a:t>
            </a:r>
            <a:fld id="{F9CC4226-5898-4289-B3B7-B3B638472375}" type="slidenum">
              <a:rPr lang="en-US"/>
              <a:pPr>
                <a:defRPr/>
              </a:pPr>
              <a:t>‹#›</a:t>
            </a:fld>
            <a:endParaRPr lang="en-US" dirty="0"/>
          </a:p>
        </p:txBody>
      </p:sp>
      <p:sp>
        <p:nvSpPr>
          <p:cNvPr id="8" name="Rectangle 5"/>
          <p:cNvSpPr>
            <a:spLocks noGrp="1" noChangeArrowheads="1"/>
          </p:cNvSpPr>
          <p:nvPr>
            <p:ph type="ftr" sz="quarter" idx="3"/>
          </p:nvPr>
        </p:nvSpPr>
        <p:spPr bwMode="auto">
          <a:xfrm flipH="1">
            <a:off x="5791199" y="6475413"/>
            <a:ext cx="2752661"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sz="1200" smtClean="0"/>
            </a:lvl1pPr>
          </a:lstStyle>
          <a:p>
            <a:pPr>
              <a:defRPr/>
            </a:pPr>
            <a:r>
              <a:rPr lang="en-US" dirty="0"/>
              <a:t>Abhishek P (Qualcomm), et. al.,</a:t>
            </a:r>
          </a:p>
        </p:txBody>
      </p:sp>
    </p:spTree>
    <p:extLst>
      <p:ext uri="{BB962C8B-B14F-4D97-AF65-F5344CB8AC3E}">
        <p14:creationId xmlns:p14="http://schemas.microsoft.com/office/powerpoint/2010/main" val="40453070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6"/>
          <p:cNvSpPr>
            <a:spLocks noGrp="1" noChangeArrowheads="1"/>
          </p:cNvSpPr>
          <p:nvPr>
            <p:ph type="sldNum" sz="quarter" idx="11"/>
          </p:nvPr>
        </p:nvSpPr>
        <p:spPr>
          <a:ln/>
        </p:spPr>
        <p:txBody>
          <a:bodyPr/>
          <a:lstStyle>
            <a:lvl1pPr>
              <a:defRPr/>
            </a:lvl1pPr>
          </a:lstStyle>
          <a:p>
            <a:pPr>
              <a:defRPr/>
            </a:pPr>
            <a:r>
              <a:rPr lang="en-US" dirty="0"/>
              <a:t>Slide </a:t>
            </a:r>
            <a:fld id="{852FA7AA-22C1-4E97-88D6-3976232AE53D}" type="slidenum">
              <a:rPr lang="en-US"/>
              <a:pPr>
                <a:defRPr/>
              </a:pPr>
              <a:t>‹#›</a:t>
            </a:fld>
            <a:endParaRPr lang="en-US" dirty="0"/>
          </a:p>
        </p:txBody>
      </p:sp>
      <p:sp>
        <p:nvSpPr>
          <p:cNvPr id="8" name="Rectangle 5"/>
          <p:cNvSpPr>
            <a:spLocks noGrp="1" noChangeArrowheads="1"/>
          </p:cNvSpPr>
          <p:nvPr>
            <p:ph type="ftr" sz="quarter" idx="3"/>
          </p:nvPr>
        </p:nvSpPr>
        <p:spPr bwMode="auto">
          <a:xfrm flipH="1">
            <a:off x="5791199" y="6475413"/>
            <a:ext cx="2752661"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sz="1200" smtClean="0"/>
            </a:lvl1pPr>
          </a:lstStyle>
          <a:p>
            <a:pPr>
              <a:defRPr/>
            </a:pPr>
            <a:r>
              <a:rPr lang="en-US" dirty="0"/>
              <a:t>Abhishek P (Qualcomm), et. al.,</a:t>
            </a:r>
          </a:p>
        </p:txBody>
      </p:sp>
    </p:spTree>
    <p:extLst>
      <p:ext uri="{BB962C8B-B14F-4D97-AF65-F5344CB8AC3E}">
        <p14:creationId xmlns:p14="http://schemas.microsoft.com/office/powerpoint/2010/main" val="24738370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Rectangle 6"/>
          <p:cNvSpPr>
            <a:spLocks noGrp="1" noChangeArrowheads="1"/>
          </p:cNvSpPr>
          <p:nvPr>
            <p:ph type="sldNum" sz="quarter" idx="11"/>
          </p:nvPr>
        </p:nvSpPr>
        <p:spPr>
          <a:ln/>
        </p:spPr>
        <p:txBody>
          <a:bodyPr/>
          <a:lstStyle>
            <a:lvl1pPr>
              <a:defRPr/>
            </a:lvl1pPr>
          </a:lstStyle>
          <a:p>
            <a:pPr>
              <a:defRPr/>
            </a:pPr>
            <a:r>
              <a:rPr lang="en-US" dirty="0"/>
              <a:t>Slide </a:t>
            </a:r>
            <a:fld id="{829B3BF4-2FB5-48DF-B7F8-378C94E27CDE}" type="slidenum">
              <a:rPr lang="en-US"/>
              <a:pPr>
                <a:defRPr/>
              </a:pPr>
              <a:t>‹#›</a:t>
            </a:fld>
            <a:endParaRPr lang="en-US" dirty="0"/>
          </a:p>
        </p:txBody>
      </p:sp>
      <p:sp>
        <p:nvSpPr>
          <p:cNvPr id="10" name="Rectangle 5"/>
          <p:cNvSpPr>
            <a:spLocks noGrp="1" noChangeArrowheads="1"/>
          </p:cNvSpPr>
          <p:nvPr>
            <p:ph type="ftr" sz="quarter" idx="13"/>
          </p:nvPr>
        </p:nvSpPr>
        <p:spPr bwMode="auto">
          <a:xfrm flipH="1">
            <a:off x="5791199" y="6475413"/>
            <a:ext cx="2752661"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sz="1200" smtClean="0"/>
            </a:lvl1pPr>
          </a:lstStyle>
          <a:p>
            <a:pPr>
              <a:defRPr/>
            </a:pPr>
            <a:r>
              <a:rPr lang="en-US" dirty="0"/>
              <a:t>Abhishek P (Qualcomm), et. al.,</a:t>
            </a:r>
          </a:p>
        </p:txBody>
      </p:sp>
    </p:spTree>
    <p:extLst>
      <p:ext uri="{BB962C8B-B14F-4D97-AF65-F5344CB8AC3E}">
        <p14:creationId xmlns:p14="http://schemas.microsoft.com/office/powerpoint/2010/main" val="46534193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a:t>Click to edit Master title style</a:t>
            </a:r>
          </a:p>
        </p:txBody>
      </p:sp>
      <p:sp>
        <p:nvSpPr>
          <p:cNvPr id="614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9" name="Rectangle 5"/>
          <p:cNvSpPr>
            <a:spLocks noGrp="1" noChangeArrowheads="1"/>
          </p:cNvSpPr>
          <p:nvPr>
            <p:ph type="ftr" sz="quarter" idx="3"/>
          </p:nvPr>
        </p:nvSpPr>
        <p:spPr bwMode="auto">
          <a:xfrm flipH="1">
            <a:off x="5791199" y="6475413"/>
            <a:ext cx="2752661"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sz="1200" smtClean="0"/>
            </a:lvl1pPr>
          </a:lstStyle>
          <a:p>
            <a:pPr>
              <a:defRPr/>
            </a:pPr>
            <a:r>
              <a:rPr lang="en-US" dirty="0"/>
              <a:t>Abhishek P (Qualcomm), et. al.,</a:t>
            </a:r>
          </a:p>
        </p:txBody>
      </p:sp>
      <p:sp>
        <p:nvSpPr>
          <p:cNvPr id="1030" name="Rectangle 6"/>
          <p:cNvSpPr>
            <a:spLocks noGrp="1" noChangeArrowheads="1"/>
          </p:cNvSpPr>
          <p:nvPr>
            <p:ph type="sldNum" sz="quarter" idx="4"/>
          </p:nvPr>
        </p:nvSpPr>
        <p:spPr bwMode="auto">
          <a:xfrm>
            <a:off x="4342399" y="6475413"/>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sz="1200" smtClean="0"/>
            </a:lvl1pPr>
          </a:lstStyle>
          <a:p>
            <a:pPr>
              <a:defRPr/>
            </a:pPr>
            <a:r>
              <a:rPr lang="en-US"/>
              <a:t>Slide </a:t>
            </a:r>
            <a:fld id="{1020D93E-1000-485A-B4A0-9946B8CFFE0D}" type="slidenum">
              <a:rPr lang="en-US" smtClean="0"/>
              <a:pPr>
                <a:defRPr/>
              </a:pPr>
              <a:t>‹#›</a:t>
            </a:fld>
            <a:endParaRPr lang="en-US"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
        <p:nvSpPr>
          <p:cNvPr id="1033" name="Rectangle 9"/>
          <p:cNvSpPr>
            <a:spLocks noChangeArrowheads="1"/>
          </p:cNvSpPr>
          <p:nvPr/>
        </p:nvSpPr>
        <p:spPr bwMode="auto">
          <a:xfrm>
            <a:off x="685800" y="6475413"/>
            <a:ext cx="756617" cy="184666"/>
          </a:xfrm>
          <a:prstGeom prst="rect">
            <a:avLst/>
          </a:prstGeom>
          <a:noFill/>
          <a:ln w="9525">
            <a:noFill/>
            <a:miter lim="800000"/>
            <a:headEnd/>
            <a:tailEnd/>
          </a:ln>
          <a:effectLst/>
        </p:spPr>
        <p:txBody>
          <a:bodyPr wrap="none" lIns="0" tIns="0" rIns="0" bIns="0">
            <a:spAutoFit/>
          </a:bodyPr>
          <a:lstStyle/>
          <a:p>
            <a:pPr>
              <a:defRPr/>
            </a:pPr>
            <a:r>
              <a:rPr lang="en-US" sz="1200" dirty="0"/>
              <a:t>Submission </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
        <p:nvSpPr>
          <p:cNvPr id="17" name="TextBox 16"/>
          <p:cNvSpPr txBox="1"/>
          <p:nvPr/>
        </p:nvSpPr>
        <p:spPr>
          <a:xfrm>
            <a:off x="5461462" y="303340"/>
            <a:ext cx="2996739" cy="369332"/>
          </a:xfrm>
          <a:prstGeom prst="rect">
            <a:avLst/>
          </a:prstGeom>
          <a:noFill/>
        </p:spPr>
        <p:txBody>
          <a:bodyPr wrap="square" rtlCol="0">
            <a:spAutoFit/>
          </a:bodyPr>
          <a:lstStyle/>
          <a:p>
            <a:pPr marL="0" marR="0" lvl="4" indent="0" algn="r" defTabSz="457200" rtl="0" eaLnBrk="1" fontAlgn="auto" latinLnBrk="0" hangingPunct="1">
              <a:lnSpc>
                <a:spcPct val="100000"/>
              </a:lnSpc>
              <a:spcBef>
                <a:spcPts val="0"/>
              </a:spcBef>
              <a:spcAft>
                <a:spcPts val="0"/>
              </a:spcAft>
              <a:buClrTx/>
              <a:buSzTx/>
              <a:buFontTx/>
              <a:buNone/>
              <a:tabLst/>
              <a:defRPr/>
            </a:pPr>
            <a:r>
              <a:rPr lang="en-US" sz="1800" b="1" dirty="0">
                <a:solidFill>
                  <a:schemeClr val="tx1"/>
                </a:solidFill>
                <a:cs typeface="+mn-cs"/>
              </a:rPr>
              <a:t>doc.: IEEE 802.11-20/</a:t>
            </a:r>
            <a:r>
              <a:rPr lang="en-US" sz="1800" b="1" i="0" kern="1200" dirty="0">
                <a:solidFill>
                  <a:schemeClr val="tx1"/>
                </a:solidFill>
                <a:effectLst/>
                <a:latin typeface="+mn-lt"/>
                <a:ea typeface="+mn-ea"/>
                <a:cs typeface="+mn-cs"/>
              </a:rPr>
              <a:t>0586</a:t>
            </a:r>
            <a:r>
              <a:rPr lang="en-US" sz="1800" b="1" dirty="0">
                <a:solidFill>
                  <a:schemeClr val="tx1"/>
                </a:solidFill>
                <a:cs typeface="+mn-cs"/>
              </a:rPr>
              <a:t>r6</a:t>
            </a:r>
          </a:p>
        </p:txBody>
      </p:sp>
      <p:sp>
        <p:nvSpPr>
          <p:cNvPr id="11" name="TextBox 10"/>
          <p:cNvSpPr txBox="1"/>
          <p:nvPr userDrawn="1"/>
        </p:nvSpPr>
        <p:spPr>
          <a:xfrm>
            <a:off x="527126" y="281239"/>
            <a:ext cx="1815480" cy="369332"/>
          </a:xfrm>
          <a:prstGeom prst="rect">
            <a:avLst/>
          </a:prstGeom>
          <a:noFill/>
        </p:spPr>
        <p:txBody>
          <a:bodyPr wrap="square" rtlCol="0">
            <a:spAutoFit/>
          </a:bodyPr>
          <a:lstStyle/>
          <a:p>
            <a:pPr>
              <a:defRPr/>
            </a:pPr>
            <a:r>
              <a:rPr lang="en-US" b="1" dirty="0"/>
              <a:t>April 2020</a:t>
            </a:r>
          </a:p>
        </p:txBody>
      </p:sp>
    </p:spTree>
    <p:extLst>
      <p:ext uri="{BB962C8B-B14F-4D97-AF65-F5344CB8AC3E}">
        <p14:creationId xmlns:p14="http://schemas.microsoft.com/office/powerpoint/2010/main" val="2894819845"/>
      </p:ext>
    </p:extLst>
  </p:cSld>
  <p:clrMap bg1="lt1" tx1="dk1" bg2="lt2" tx2="dk2" accent1="accent1" accent2="accent2" accent3="accent3" accent4="accent4" accent5="accent5" accent6="accent6" hlink="hlink" folHlink="folHlink"/>
  <p:sldLayoutIdLst>
    <p:sldLayoutId id="2147484205" r:id="rId1"/>
    <p:sldLayoutId id="2147484206" r:id="rId2"/>
    <p:sldLayoutId id="2147484207" r:id="rId3"/>
    <p:sldLayoutId id="2147484208" r:id="rId4"/>
    <p:sldLayoutId id="2147484209" r:id="rId5"/>
  </p:sldLayoutIdLst>
  <p:hf hdr="0" dt="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1.emf"/></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灯片编号占位符 5"/>
          <p:cNvSpPr>
            <a:spLocks noGrp="1"/>
          </p:cNvSpPr>
          <p:nvPr>
            <p:ph type="sldNum" sz="quarter" idx="4294967295"/>
          </p:nvPr>
        </p:nvSpPr>
        <p:spPr>
          <a:xfrm>
            <a:off x="4352775" y="6523038"/>
            <a:ext cx="530225" cy="182562"/>
          </a:xfrm>
          <a:prstGeom prst="rect">
            <a:avLst/>
          </a:prstGeom>
        </p:spPr>
        <p:txBody>
          <a:bodyPr/>
          <a:lstStyle/>
          <a:p>
            <a:pPr>
              <a:defRPr/>
            </a:pPr>
            <a:r>
              <a:rPr lang="en-US" dirty="0"/>
              <a:t>Slide </a:t>
            </a:r>
            <a:fld id="{E7E6215C-0148-4EB1-A390-22B113FC486F}" type="slidenum">
              <a:rPr lang="en-US" smtClean="0"/>
              <a:pPr>
                <a:defRPr/>
              </a:pPr>
              <a:t>1</a:t>
            </a:fld>
            <a:endParaRPr lang="en-US" dirty="0"/>
          </a:p>
        </p:txBody>
      </p:sp>
      <p:graphicFrame>
        <p:nvGraphicFramePr>
          <p:cNvPr id="5" name="Table 4"/>
          <p:cNvGraphicFramePr>
            <a:graphicFrameLocks noGrp="1"/>
          </p:cNvGraphicFramePr>
          <p:nvPr>
            <p:extLst>
              <p:ext uri="{D42A27DB-BD31-4B8C-83A1-F6EECF244321}">
                <p14:modId xmlns:p14="http://schemas.microsoft.com/office/powerpoint/2010/main" val="3020570916"/>
              </p:ext>
            </p:extLst>
          </p:nvPr>
        </p:nvGraphicFramePr>
        <p:xfrm>
          <a:off x="495682" y="2687451"/>
          <a:ext cx="8096484" cy="2011680"/>
        </p:xfrm>
        <a:graphic>
          <a:graphicData uri="http://schemas.openxmlformats.org/drawingml/2006/table">
            <a:tbl>
              <a:tblPr firstRow="1" bandRow="1">
                <a:tableStyleId>{F5AB1C69-6EDB-4FF4-983F-18BD219EF322}</a:tableStyleId>
              </a:tblPr>
              <a:tblGrid>
                <a:gridCol w="1695257">
                  <a:extLst>
                    <a:ext uri="{9D8B030D-6E8A-4147-A177-3AD203B41FA5}">
                      <a16:colId xmlns:a16="http://schemas.microsoft.com/office/drawing/2014/main" val="20000"/>
                    </a:ext>
                  </a:extLst>
                </a:gridCol>
                <a:gridCol w="1539089">
                  <a:extLst>
                    <a:ext uri="{9D8B030D-6E8A-4147-A177-3AD203B41FA5}">
                      <a16:colId xmlns:a16="http://schemas.microsoft.com/office/drawing/2014/main" val="20001"/>
                    </a:ext>
                  </a:extLst>
                </a:gridCol>
                <a:gridCol w="1240329">
                  <a:extLst>
                    <a:ext uri="{9D8B030D-6E8A-4147-A177-3AD203B41FA5}">
                      <a16:colId xmlns:a16="http://schemas.microsoft.com/office/drawing/2014/main" val="20002"/>
                    </a:ext>
                  </a:extLst>
                </a:gridCol>
                <a:gridCol w="1131683">
                  <a:extLst>
                    <a:ext uri="{9D8B030D-6E8A-4147-A177-3AD203B41FA5}">
                      <a16:colId xmlns:a16="http://schemas.microsoft.com/office/drawing/2014/main" val="20003"/>
                    </a:ext>
                  </a:extLst>
                </a:gridCol>
                <a:gridCol w="2490126">
                  <a:extLst>
                    <a:ext uri="{9D8B030D-6E8A-4147-A177-3AD203B41FA5}">
                      <a16:colId xmlns:a16="http://schemas.microsoft.com/office/drawing/2014/main" val="20004"/>
                    </a:ext>
                  </a:extLst>
                </a:gridCol>
              </a:tblGrid>
              <a:tr h="264132">
                <a:tc>
                  <a:txBody>
                    <a:bodyPr/>
                    <a:lstStyle/>
                    <a:p>
                      <a:pPr algn="ctr"/>
                      <a:r>
                        <a:rPr lang="en-US" sz="1600" dirty="0">
                          <a:solidFill>
                            <a:schemeClr val="tx1"/>
                          </a:solidFill>
                        </a:rPr>
                        <a:t>Name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solidFill>
                            <a:schemeClr val="tx1"/>
                          </a:solidFill>
                        </a:rPr>
                        <a:t>Affiliation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solidFill>
                            <a:schemeClr val="tx1"/>
                          </a:solidFill>
                        </a:rPr>
                        <a:t>Address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solidFill>
                            <a:schemeClr val="tx1"/>
                          </a:solidFill>
                        </a:rPr>
                        <a:t>Phone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solidFill>
                            <a:schemeClr val="tx1"/>
                          </a:solidFill>
                        </a:rPr>
                        <a:t>Email</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264132">
                <a:tc>
                  <a:txBody>
                    <a:bodyPr/>
                    <a:lstStyle/>
                    <a:p>
                      <a:pPr algn="ctr"/>
                      <a:r>
                        <a:rPr lang="en-US" sz="1600" dirty="0">
                          <a:solidFill>
                            <a:schemeClr val="tx1"/>
                          </a:solidFill>
                        </a:rPr>
                        <a:t>Abhishek Patil</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solidFill>
                            <a:schemeClr val="tx1"/>
                          </a:solidFill>
                        </a:rPr>
                        <a:t>Qualcomm Inc.</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solidFill>
                            <a:schemeClr val="tx1"/>
                          </a:solidFill>
                        </a:rPr>
                        <a:t>appatil@qti.qualcomm.com</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83848554"/>
                  </a:ext>
                </a:extLst>
              </a:tr>
              <a:tr h="264132">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dirty="0">
                          <a:solidFill>
                            <a:schemeClr val="tx1"/>
                          </a:solidFill>
                        </a:rPr>
                        <a:t>Duncan Ho</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solidFill>
                            <a:schemeClr val="tx1"/>
                          </a:solidFill>
                        </a:rPr>
                        <a:t>Qualcomm Inc.</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35697882"/>
                  </a:ext>
                </a:extLst>
              </a:tr>
              <a:tr h="264132">
                <a:tc>
                  <a:txBody>
                    <a:bodyPr/>
                    <a:lstStyle/>
                    <a:p>
                      <a:pPr algn="ctr"/>
                      <a:r>
                        <a:rPr lang="en-US" sz="1600" dirty="0">
                          <a:solidFill>
                            <a:schemeClr val="tx1"/>
                          </a:solidFill>
                        </a:rPr>
                        <a:t>George Cherian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solidFill>
                            <a:schemeClr val="tx1"/>
                          </a:solidFill>
                        </a:rPr>
                        <a:t>Qualcomm Inc.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68835117"/>
                  </a:ext>
                </a:extLst>
              </a:tr>
              <a:tr h="264132">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dirty="0">
                          <a:solidFill>
                            <a:schemeClr val="tx1"/>
                          </a:solidFill>
                        </a:rPr>
                        <a:t>Alfred Asterjadhi</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solidFill>
                            <a:schemeClr val="tx1"/>
                          </a:solidFill>
                        </a:rPr>
                        <a:t>Qualcomm Inc.</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360516509"/>
                  </a:ext>
                </a:extLst>
              </a:tr>
              <a:tr h="264132">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dirty="0">
                          <a:solidFill>
                            <a:schemeClr val="tx1"/>
                          </a:solidFill>
                        </a:rPr>
                        <a:t>Yanjun Sun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dirty="0">
                          <a:solidFill>
                            <a:schemeClr val="tx1"/>
                          </a:solidFill>
                        </a:rPr>
                        <a:t>Qualcomm Inc.</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24194773"/>
                  </a:ext>
                </a:extLst>
              </a:tr>
            </a:tbl>
          </a:graphicData>
        </a:graphic>
      </p:graphicFrame>
      <p:sp>
        <p:nvSpPr>
          <p:cNvPr id="2" name="Title 1"/>
          <p:cNvSpPr>
            <a:spLocks noGrp="1"/>
          </p:cNvSpPr>
          <p:nvPr>
            <p:ph type="title"/>
          </p:nvPr>
        </p:nvSpPr>
        <p:spPr>
          <a:xfrm>
            <a:off x="685800" y="615636"/>
            <a:ext cx="7772400" cy="1294216"/>
          </a:xfrm>
        </p:spPr>
        <p:txBody>
          <a:bodyPr/>
          <a:lstStyle/>
          <a:p>
            <a:r>
              <a:rPr lang="en-US" dirty="0">
                <a:solidFill>
                  <a:schemeClr val="tx1"/>
                </a:solidFill>
              </a:rPr>
              <a:t>MLO Indication of Critical Updates</a:t>
            </a:r>
          </a:p>
        </p:txBody>
      </p:sp>
      <p:sp>
        <p:nvSpPr>
          <p:cNvPr id="13" name="Rectangle 6"/>
          <p:cNvSpPr txBox="1">
            <a:spLocks noChangeArrowheads="1"/>
          </p:cNvSpPr>
          <p:nvPr/>
        </p:nvSpPr>
        <p:spPr bwMode="auto">
          <a:xfrm>
            <a:off x="533400" y="1909852"/>
            <a:ext cx="7772400" cy="3810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ctr">
              <a:buFontTx/>
              <a:buNone/>
            </a:pPr>
            <a:r>
              <a:rPr lang="en-US" sz="2000" dirty="0"/>
              <a:t>Date:</a:t>
            </a:r>
            <a:r>
              <a:rPr lang="en-US" sz="2000" b="0" dirty="0"/>
              <a:t> 2020-04-15</a:t>
            </a:r>
          </a:p>
        </p:txBody>
      </p:sp>
      <p:sp>
        <p:nvSpPr>
          <p:cNvPr id="7" name="Footer Placeholder 4"/>
          <p:cNvSpPr>
            <a:spLocks noGrp="1"/>
          </p:cNvSpPr>
          <p:nvPr>
            <p:ph type="ftr" sz="quarter" idx="3"/>
          </p:nvPr>
        </p:nvSpPr>
        <p:spPr>
          <a:xfrm flipH="1">
            <a:off x="5791199" y="6475413"/>
            <a:ext cx="2752661" cy="184666"/>
          </a:xfrm>
        </p:spPr>
        <p:txBody>
          <a:bodyPr/>
          <a:lstStyle/>
          <a:p>
            <a:pPr>
              <a:defRPr/>
            </a:pPr>
            <a:r>
              <a:rPr lang="en-US" dirty="0"/>
              <a:t>Abhishek P (Qualcomm), et. al.,</a:t>
            </a:r>
          </a:p>
        </p:txBody>
      </p:sp>
    </p:spTree>
    <p:extLst>
      <p:ext uri="{BB962C8B-B14F-4D97-AF65-F5344CB8AC3E}">
        <p14:creationId xmlns:p14="http://schemas.microsoft.com/office/powerpoint/2010/main" val="96294089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E9D26801-DA89-4D65-8567-9D23AAFD35D7}"/>
              </a:ext>
            </a:extLst>
          </p:cNvPr>
          <p:cNvSpPr>
            <a:spLocks noGrp="1"/>
          </p:cNvSpPr>
          <p:nvPr>
            <p:ph idx="1"/>
          </p:nvPr>
        </p:nvSpPr>
        <p:spPr>
          <a:xfrm>
            <a:off x="685800" y="1981200"/>
            <a:ext cx="7858060" cy="4419600"/>
          </a:xfrm>
        </p:spPr>
        <p:txBody>
          <a:bodyPr>
            <a:normAutofit/>
          </a:bodyPr>
          <a:lstStyle/>
          <a:p>
            <a:r>
              <a:rPr lang="en-US" dirty="0"/>
              <a:t>This contribution provides a mechanism by which a non-AP MLD can gather critical updates for any link of an AP MLD without requiring to monitor each link.</a:t>
            </a:r>
          </a:p>
          <a:p>
            <a:pPr lvl="1"/>
            <a:r>
              <a:rPr lang="en-US" dirty="0"/>
              <a:t>Proposes to add a bit to signal silencing of a reported AP</a:t>
            </a:r>
          </a:p>
          <a:p>
            <a:pPr lvl="1"/>
            <a:r>
              <a:rPr lang="en-US" dirty="0"/>
              <a:t>Proposes to define a sequence counter affiliated with critical parameters for each AP of an MLD</a:t>
            </a:r>
          </a:p>
          <a:p>
            <a:pPr lvl="2"/>
            <a:r>
              <a:rPr lang="en-US" dirty="0"/>
              <a:t>The counter is carried in an AP’s Beacon frame and incremented each time there is an update to critical parameter set.</a:t>
            </a:r>
          </a:p>
          <a:p>
            <a:pPr lvl="2"/>
            <a:r>
              <a:rPr lang="en-US" dirty="0"/>
              <a:t>The counter value is also advertised by other APs of the MLD</a:t>
            </a:r>
          </a:p>
          <a:p>
            <a:pPr lvl="1"/>
            <a:r>
              <a:rPr lang="en-US" dirty="0"/>
              <a:t>Aids power-save by enabling a non-AP MLD retrieve BSS parameter updates of any AP of the MLD on the link where the non-AP is performing basic BSS operation</a:t>
            </a:r>
          </a:p>
        </p:txBody>
      </p:sp>
      <p:sp>
        <p:nvSpPr>
          <p:cNvPr id="3" name="Slide Number Placeholder 2">
            <a:extLst>
              <a:ext uri="{FF2B5EF4-FFF2-40B4-BE49-F238E27FC236}">
                <a16:creationId xmlns:a16="http://schemas.microsoft.com/office/drawing/2014/main" id="{61C4A139-D167-4327-A3A5-89BBED16016D}"/>
              </a:ext>
            </a:extLst>
          </p:cNvPr>
          <p:cNvSpPr>
            <a:spLocks noGrp="1"/>
          </p:cNvSpPr>
          <p:nvPr>
            <p:ph type="sldNum" sz="quarter" idx="11"/>
          </p:nvPr>
        </p:nvSpPr>
        <p:spPr/>
        <p:txBody>
          <a:bodyPr/>
          <a:lstStyle/>
          <a:p>
            <a:r>
              <a:rPr lang="en-US"/>
              <a:t>Slide </a:t>
            </a:r>
            <a:fld id="{3099D1E7-2CFE-4362-BB72-AF97192842EA}" type="slidenum">
              <a:rPr lang="en-US" smtClean="0"/>
              <a:pPr/>
              <a:t>10</a:t>
            </a:fld>
            <a:endParaRPr lang="en-US" dirty="0"/>
          </a:p>
        </p:txBody>
      </p:sp>
      <p:sp>
        <p:nvSpPr>
          <p:cNvPr id="4" name="Footer Placeholder 3">
            <a:extLst>
              <a:ext uri="{FF2B5EF4-FFF2-40B4-BE49-F238E27FC236}">
                <a16:creationId xmlns:a16="http://schemas.microsoft.com/office/drawing/2014/main" id="{A996EE98-7A69-46F7-ADCE-699140348538}"/>
              </a:ext>
            </a:extLst>
          </p:cNvPr>
          <p:cNvSpPr>
            <a:spLocks noGrp="1"/>
          </p:cNvSpPr>
          <p:nvPr>
            <p:ph type="ftr" sz="quarter" idx="3"/>
          </p:nvPr>
        </p:nvSpPr>
        <p:spPr/>
        <p:txBody>
          <a:bodyPr/>
          <a:lstStyle/>
          <a:p>
            <a:r>
              <a:rPr lang="en-US"/>
              <a:t>Abhishek P (Qualcomm), et. al.,</a:t>
            </a:r>
            <a:endParaRPr lang="en-US" dirty="0"/>
          </a:p>
        </p:txBody>
      </p:sp>
      <p:sp>
        <p:nvSpPr>
          <p:cNvPr id="5" name="Title 4">
            <a:extLst>
              <a:ext uri="{FF2B5EF4-FFF2-40B4-BE49-F238E27FC236}">
                <a16:creationId xmlns:a16="http://schemas.microsoft.com/office/drawing/2014/main" id="{8AEE5CAC-97B2-412D-816A-99BF1A2703C2}"/>
              </a:ext>
            </a:extLst>
          </p:cNvPr>
          <p:cNvSpPr>
            <a:spLocks noGrp="1"/>
          </p:cNvSpPr>
          <p:nvPr>
            <p:ph type="title"/>
          </p:nvPr>
        </p:nvSpPr>
        <p:spPr/>
        <p:txBody>
          <a:bodyPr/>
          <a:lstStyle/>
          <a:p>
            <a:r>
              <a:rPr lang="en-US" dirty="0"/>
              <a:t>Summary</a:t>
            </a:r>
          </a:p>
        </p:txBody>
      </p:sp>
    </p:spTree>
    <p:extLst>
      <p:ext uri="{BB962C8B-B14F-4D97-AF65-F5344CB8AC3E}">
        <p14:creationId xmlns:p14="http://schemas.microsoft.com/office/powerpoint/2010/main" val="109574079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4ACDB503-7AB0-4FE3-9BC5-B7668D58F8E6}"/>
              </a:ext>
            </a:extLst>
          </p:cNvPr>
          <p:cNvSpPr>
            <a:spLocks noGrp="1"/>
          </p:cNvSpPr>
          <p:nvPr>
            <p:ph idx="1"/>
          </p:nvPr>
        </p:nvSpPr>
        <p:spPr>
          <a:xfrm>
            <a:off x="685800" y="1981199"/>
            <a:ext cx="7772400" cy="4428309"/>
          </a:xfrm>
        </p:spPr>
        <p:txBody>
          <a:bodyPr>
            <a:normAutofit/>
          </a:bodyPr>
          <a:lstStyle/>
          <a:p>
            <a:r>
              <a:rPr lang="en-US" dirty="0"/>
              <a:t>Do you agree that an AP of an AP MLD shall signal a do-not-transmit (DNT) bit affiliated with another AP of its MLD to indicate that the BSS of the reported AP is in silence mode (i.e., no transmissions are permitted on the channel where the reported AP resides).</a:t>
            </a:r>
          </a:p>
          <a:p>
            <a:pPr lvl="1"/>
            <a:endParaRPr lang="en-US" dirty="0"/>
          </a:p>
          <a:p>
            <a:pPr lvl="1"/>
            <a:r>
              <a:rPr lang="en-US" dirty="0"/>
              <a:t>Y:</a:t>
            </a:r>
          </a:p>
          <a:p>
            <a:pPr lvl="1"/>
            <a:r>
              <a:rPr lang="en-US" dirty="0"/>
              <a:t>N:</a:t>
            </a:r>
          </a:p>
          <a:p>
            <a:pPr lvl="1"/>
            <a:r>
              <a:rPr lang="en-US" dirty="0"/>
              <a:t>A:</a:t>
            </a:r>
          </a:p>
          <a:p>
            <a:endParaRPr lang="en-US" dirty="0"/>
          </a:p>
        </p:txBody>
      </p:sp>
      <p:sp>
        <p:nvSpPr>
          <p:cNvPr id="3" name="Slide Number Placeholder 2">
            <a:extLst>
              <a:ext uri="{FF2B5EF4-FFF2-40B4-BE49-F238E27FC236}">
                <a16:creationId xmlns:a16="http://schemas.microsoft.com/office/drawing/2014/main" id="{4ED0B353-E7C1-420A-AA33-A511BEF31CE6}"/>
              </a:ext>
            </a:extLst>
          </p:cNvPr>
          <p:cNvSpPr>
            <a:spLocks noGrp="1"/>
          </p:cNvSpPr>
          <p:nvPr>
            <p:ph type="sldNum" sz="quarter" idx="11"/>
          </p:nvPr>
        </p:nvSpPr>
        <p:spPr/>
        <p:txBody>
          <a:bodyPr/>
          <a:lstStyle/>
          <a:p>
            <a:pPr>
              <a:defRPr/>
            </a:pPr>
            <a:r>
              <a:rPr lang="en-US"/>
              <a:t>Slide </a:t>
            </a:r>
            <a:fld id="{3099D1E7-2CFE-4362-BB72-AF97192842EA}" type="slidenum">
              <a:rPr lang="en-US" smtClean="0"/>
              <a:pPr>
                <a:defRPr/>
              </a:pPr>
              <a:t>11</a:t>
            </a:fld>
            <a:endParaRPr lang="en-US" dirty="0"/>
          </a:p>
        </p:txBody>
      </p:sp>
      <p:sp>
        <p:nvSpPr>
          <p:cNvPr id="4" name="Footer Placeholder 3">
            <a:extLst>
              <a:ext uri="{FF2B5EF4-FFF2-40B4-BE49-F238E27FC236}">
                <a16:creationId xmlns:a16="http://schemas.microsoft.com/office/drawing/2014/main" id="{6D682CDB-7623-4692-A6A2-2DD73FC4311F}"/>
              </a:ext>
            </a:extLst>
          </p:cNvPr>
          <p:cNvSpPr>
            <a:spLocks noGrp="1"/>
          </p:cNvSpPr>
          <p:nvPr>
            <p:ph type="ftr" sz="quarter" idx="3"/>
          </p:nvPr>
        </p:nvSpPr>
        <p:spPr/>
        <p:txBody>
          <a:bodyPr/>
          <a:lstStyle/>
          <a:p>
            <a:pPr>
              <a:defRPr/>
            </a:pPr>
            <a:r>
              <a:rPr lang="en-US"/>
              <a:t>Abhishek P (Qualcomm), et. al.,</a:t>
            </a:r>
            <a:endParaRPr lang="en-US" dirty="0"/>
          </a:p>
        </p:txBody>
      </p:sp>
      <p:sp>
        <p:nvSpPr>
          <p:cNvPr id="5" name="Title 4">
            <a:extLst>
              <a:ext uri="{FF2B5EF4-FFF2-40B4-BE49-F238E27FC236}">
                <a16:creationId xmlns:a16="http://schemas.microsoft.com/office/drawing/2014/main" id="{AF1A65F2-FC3F-4014-BDD2-8AD64F07BA15}"/>
              </a:ext>
            </a:extLst>
          </p:cNvPr>
          <p:cNvSpPr>
            <a:spLocks noGrp="1"/>
          </p:cNvSpPr>
          <p:nvPr>
            <p:ph type="title"/>
          </p:nvPr>
        </p:nvSpPr>
        <p:spPr/>
        <p:txBody>
          <a:bodyPr/>
          <a:lstStyle/>
          <a:p>
            <a:r>
              <a:rPr lang="en-US" dirty="0"/>
              <a:t>SP #1</a:t>
            </a:r>
          </a:p>
        </p:txBody>
      </p:sp>
    </p:spTree>
    <p:extLst>
      <p:ext uri="{BB962C8B-B14F-4D97-AF65-F5344CB8AC3E}">
        <p14:creationId xmlns:p14="http://schemas.microsoft.com/office/powerpoint/2010/main" val="25965634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E654E7FB-892C-4606-A633-2C34F7BD953C}"/>
              </a:ext>
            </a:extLst>
          </p:cNvPr>
          <p:cNvSpPr>
            <a:spLocks noGrp="1"/>
          </p:cNvSpPr>
          <p:nvPr>
            <p:ph idx="1"/>
          </p:nvPr>
        </p:nvSpPr>
        <p:spPr>
          <a:xfrm>
            <a:off x="142613" y="1258349"/>
            <a:ext cx="8883941" cy="5217064"/>
          </a:xfrm>
        </p:spPr>
        <p:txBody>
          <a:bodyPr>
            <a:normAutofit fontScale="85000" lnSpcReduction="10000"/>
          </a:bodyPr>
          <a:lstStyle/>
          <a:p>
            <a:pPr lvl="0"/>
            <a:r>
              <a:rPr lang="en-US" sz="1600" dirty="0"/>
              <a:t>Do you agree to update the text in SFD (Motion #115, #SP77) as following:</a:t>
            </a:r>
            <a:endParaRPr lang="en-US" sz="1400" dirty="0"/>
          </a:p>
          <a:p>
            <a:endParaRPr lang="en-US" sz="1400" dirty="0"/>
          </a:p>
          <a:p>
            <a:pPr marL="742950" marR="0" lvl="1" indent="-285750" fontAlgn="base" hangingPunct="0">
              <a:spcBef>
                <a:spcPts val="0"/>
              </a:spcBef>
              <a:spcAft>
                <a:spcPts val="0"/>
              </a:spcAft>
              <a:buFont typeface="Calibri" panose="020F0502020204030204" pitchFamily="34" charset="0"/>
              <a:buChar char="–"/>
              <a:tabLst>
                <a:tab pos="914400" algn="l"/>
              </a:tabLst>
            </a:pPr>
            <a:r>
              <a:rPr lang="en-GB" sz="1800" dirty="0">
                <a:solidFill>
                  <a:srgbClr val="000000"/>
                </a:solidFill>
                <a:effectLst/>
                <a:ea typeface="Times New Roman" panose="02020603050405020304" pitchFamily="18" charset="0"/>
                <a:cs typeface="Times New Roman" panose="02020603050405020304" pitchFamily="18" charset="0"/>
              </a:rPr>
              <a:t>Do you support that an AP within an AP MLD shall include in the Beacon and Probe Response frames it transmits the Change Sequence fields that indicate changes of system information for</a:t>
            </a:r>
            <a:r>
              <a:rPr lang="en-GB" sz="1800" u="sng" dirty="0">
                <a:solidFill>
                  <a:srgbClr val="000000"/>
                </a:solidFill>
                <a:effectLst/>
                <a:ea typeface="Times New Roman" panose="02020603050405020304" pitchFamily="18" charset="0"/>
                <a:cs typeface="Times New Roman" panose="02020603050405020304" pitchFamily="18" charset="0"/>
              </a:rPr>
              <a:t> the transmitting AP and</a:t>
            </a:r>
            <a:r>
              <a:rPr lang="en-GB" sz="1800" dirty="0">
                <a:solidFill>
                  <a:srgbClr val="000000"/>
                </a:solidFill>
                <a:effectLst/>
                <a:ea typeface="Times New Roman" panose="02020603050405020304" pitchFamily="18" charset="0"/>
                <a:cs typeface="Times New Roman" panose="02020603050405020304" pitchFamily="18" charset="0"/>
              </a:rPr>
              <a:t> other APs within the same AP MLD, where the change sequence field value for </a:t>
            </a:r>
            <a:r>
              <a:rPr lang="en-GB" sz="1800" strike="sngStrike" dirty="0">
                <a:solidFill>
                  <a:srgbClr val="000000"/>
                </a:solidFill>
                <a:effectLst/>
                <a:ea typeface="Times New Roman" panose="02020603050405020304" pitchFamily="18" charset="0"/>
                <a:cs typeface="Times New Roman" panose="02020603050405020304" pitchFamily="18" charset="0"/>
              </a:rPr>
              <a:t>the reported</a:t>
            </a:r>
            <a:r>
              <a:rPr lang="en-GB" sz="1800" dirty="0">
                <a:solidFill>
                  <a:srgbClr val="000000"/>
                </a:solidFill>
                <a:effectLst/>
                <a:ea typeface="Times New Roman" panose="02020603050405020304" pitchFamily="18" charset="0"/>
                <a:cs typeface="Times New Roman" panose="02020603050405020304" pitchFamily="18" charset="0"/>
              </a:rPr>
              <a:t> </a:t>
            </a:r>
            <a:r>
              <a:rPr lang="en-GB" sz="1800" u="sng" dirty="0">
                <a:solidFill>
                  <a:srgbClr val="000000"/>
                </a:solidFill>
                <a:effectLst/>
                <a:ea typeface="Times New Roman" panose="02020603050405020304" pitchFamily="18" charset="0"/>
                <a:cs typeface="Times New Roman" panose="02020603050405020304" pitchFamily="18" charset="0"/>
              </a:rPr>
              <a:t>each </a:t>
            </a:r>
            <a:r>
              <a:rPr lang="en-GB" sz="1800" dirty="0">
                <a:solidFill>
                  <a:srgbClr val="000000"/>
                </a:solidFill>
                <a:effectLst/>
                <a:ea typeface="Times New Roman" panose="02020603050405020304" pitchFamily="18" charset="0"/>
                <a:cs typeface="Times New Roman" panose="02020603050405020304" pitchFamily="18" charset="0"/>
              </a:rPr>
              <a:t>AP is initialized to 0,</a:t>
            </a:r>
            <a:r>
              <a:rPr lang="en-GB" sz="1800" u="sng" dirty="0">
                <a:solidFill>
                  <a:srgbClr val="000000"/>
                </a:solidFill>
                <a:effectLst/>
                <a:ea typeface="Times New Roman" panose="02020603050405020304" pitchFamily="18" charset="0"/>
                <a:cs typeface="Times New Roman" panose="02020603050405020304" pitchFamily="18" charset="0"/>
              </a:rPr>
              <a:t> and is</a:t>
            </a:r>
            <a:r>
              <a:rPr lang="en-GB" sz="1800" dirty="0">
                <a:solidFill>
                  <a:srgbClr val="000000"/>
                </a:solidFill>
                <a:effectLst/>
                <a:ea typeface="Times New Roman" panose="02020603050405020304" pitchFamily="18" charset="0"/>
                <a:cs typeface="Times New Roman" panose="02020603050405020304" pitchFamily="18" charset="0"/>
              </a:rPr>
              <a:t> </a:t>
            </a:r>
            <a:r>
              <a:rPr lang="en-GB" sz="1800" strike="sngStrike" dirty="0">
                <a:solidFill>
                  <a:srgbClr val="000000"/>
                </a:solidFill>
                <a:effectLst/>
                <a:ea typeface="Times New Roman" panose="02020603050405020304" pitchFamily="18" charset="0"/>
                <a:cs typeface="Times New Roman" panose="02020603050405020304" pitchFamily="18" charset="0"/>
              </a:rPr>
              <a:t>that increments</a:t>
            </a:r>
            <a:r>
              <a:rPr lang="en-GB" sz="1800" u="sng" dirty="0">
                <a:solidFill>
                  <a:srgbClr val="000000"/>
                </a:solidFill>
                <a:effectLst/>
                <a:ea typeface="Times New Roman" panose="02020603050405020304" pitchFamily="18" charset="0"/>
                <a:cs typeface="Times New Roman" panose="02020603050405020304" pitchFamily="18" charset="0"/>
              </a:rPr>
              <a:t> incremented when there is a</a:t>
            </a:r>
            <a:r>
              <a:rPr lang="en-GB" sz="1800" strike="sngStrike" dirty="0">
                <a:solidFill>
                  <a:srgbClr val="000000"/>
                </a:solidFill>
                <a:effectLst/>
                <a:ea typeface="Times New Roman" panose="02020603050405020304" pitchFamily="18" charset="0"/>
                <a:cs typeface="Times New Roman" panose="02020603050405020304" pitchFamily="18" charset="0"/>
              </a:rPr>
              <a:t> as the </a:t>
            </a:r>
            <a:r>
              <a:rPr lang="en-GB" sz="1800" dirty="0">
                <a:solidFill>
                  <a:srgbClr val="000000"/>
                </a:solidFill>
                <a:effectLst/>
                <a:ea typeface="Times New Roman" panose="02020603050405020304" pitchFamily="18" charset="0"/>
                <a:cs typeface="Times New Roman" panose="02020603050405020304" pitchFamily="18" charset="0"/>
              </a:rPr>
              <a:t>critical update </a:t>
            </a:r>
            <a:r>
              <a:rPr lang="en-GB" sz="1800" u="sng" dirty="0">
                <a:solidFill>
                  <a:srgbClr val="000000"/>
                </a:solidFill>
                <a:effectLst/>
                <a:ea typeface="Times New Roman" panose="02020603050405020304" pitchFamily="18" charset="0"/>
                <a:cs typeface="Times New Roman" panose="02020603050405020304" pitchFamily="18" charset="0"/>
              </a:rPr>
              <a:t>to the operational parameters for that </a:t>
            </a:r>
            <a:r>
              <a:rPr lang="en-GB" sz="1800" strike="sngStrike" dirty="0">
                <a:solidFill>
                  <a:srgbClr val="000000"/>
                </a:solidFill>
                <a:effectLst/>
                <a:ea typeface="Times New Roman" panose="02020603050405020304" pitchFamily="18" charset="0"/>
                <a:cs typeface="Times New Roman" panose="02020603050405020304" pitchFamily="18" charset="0"/>
              </a:rPr>
              <a:t>of the reported </a:t>
            </a:r>
            <a:r>
              <a:rPr lang="en-GB" sz="1800" dirty="0">
                <a:solidFill>
                  <a:srgbClr val="000000"/>
                </a:solidFill>
                <a:effectLst/>
                <a:ea typeface="Times New Roman" panose="02020603050405020304" pitchFamily="18" charset="0"/>
                <a:cs typeface="Times New Roman" panose="02020603050405020304" pitchFamily="18" charset="0"/>
              </a:rPr>
              <a:t>AP </a:t>
            </a:r>
            <a:r>
              <a:rPr lang="en-GB" sz="1800" strike="sngStrike" dirty="0">
                <a:solidFill>
                  <a:srgbClr val="000000"/>
                </a:solidFill>
                <a:effectLst/>
                <a:ea typeface="Times New Roman" panose="02020603050405020304" pitchFamily="18" charset="0"/>
                <a:cs typeface="Times New Roman" panose="02020603050405020304" pitchFamily="18" charset="0"/>
              </a:rPr>
              <a:t>is occurred</a:t>
            </a:r>
            <a:r>
              <a:rPr lang="en-GB" sz="1800" dirty="0">
                <a:solidFill>
                  <a:srgbClr val="000000"/>
                </a:solidFill>
                <a:effectLst/>
                <a:ea typeface="Times New Roman" panose="02020603050405020304" pitchFamily="18" charset="0"/>
                <a:cs typeface="Times New Roman" panose="02020603050405020304" pitchFamily="18" charset="0"/>
              </a:rPr>
              <a:t>? </a:t>
            </a:r>
            <a:endParaRPr lang="en-US" sz="1600" dirty="0">
              <a:effectLst/>
              <a:ea typeface="Calibri" panose="020F0502020204030204" pitchFamily="34" charset="0"/>
              <a:cs typeface="Times New Roman" panose="02020603050405020304" pitchFamily="18" charset="0"/>
            </a:endParaRPr>
          </a:p>
          <a:p>
            <a:pPr marL="1143000" marR="0" lvl="2" indent="-228600" fontAlgn="base" hangingPunct="0">
              <a:spcBef>
                <a:spcPts val="0"/>
              </a:spcBef>
              <a:spcAft>
                <a:spcPts val="0"/>
              </a:spcAft>
              <a:buFont typeface="Calibri" panose="020F0502020204030204" pitchFamily="34" charset="0"/>
              <a:buChar char="•"/>
              <a:tabLst>
                <a:tab pos="1371600" algn="l"/>
              </a:tabLst>
            </a:pPr>
            <a:r>
              <a:rPr lang="en-US" sz="1600" u="sng" dirty="0">
                <a:solidFill>
                  <a:srgbClr val="000000"/>
                </a:solidFill>
                <a:effectLst/>
                <a:ea typeface="Times New Roman" panose="02020603050405020304" pitchFamily="18" charset="0"/>
                <a:cs typeface="Times New Roman" panose="02020603050405020304" pitchFamily="18" charset="0"/>
              </a:rPr>
              <a:t>TBD field(s) to carry the change sequence(s) of the transmitting AP and of non-transmitted BSSIDs (if any)</a:t>
            </a:r>
            <a:endParaRPr lang="en-US" sz="1600" dirty="0">
              <a:effectLst/>
              <a:ea typeface="Calibri" panose="020F0502020204030204" pitchFamily="34" charset="0"/>
              <a:cs typeface="Times New Roman" panose="02020603050405020304" pitchFamily="18" charset="0"/>
            </a:endParaRPr>
          </a:p>
          <a:p>
            <a:pPr marL="1143000" marR="0" lvl="2" indent="-228600" fontAlgn="base" hangingPunct="0">
              <a:spcBef>
                <a:spcPts val="0"/>
              </a:spcBef>
              <a:spcAft>
                <a:spcPts val="0"/>
              </a:spcAft>
              <a:buFont typeface="Calibri" panose="020F0502020204030204" pitchFamily="34" charset="0"/>
              <a:buChar char="•"/>
              <a:tabLst>
                <a:tab pos="1371600" algn="l"/>
              </a:tabLst>
            </a:pPr>
            <a:r>
              <a:rPr lang="en-US" sz="1600" u="sng" dirty="0">
                <a:solidFill>
                  <a:srgbClr val="000000"/>
                </a:solidFill>
                <a:effectLst/>
                <a:ea typeface="Times New Roman" panose="02020603050405020304" pitchFamily="18" charset="0"/>
                <a:cs typeface="Times New Roman" panose="02020603050405020304" pitchFamily="18" charset="0"/>
              </a:rPr>
              <a:t>The change sequence information for another AP of the MLD shall be carried in a field in the TBTT Information field of the Reduced Neighbor Report element corresponding to that AP.</a:t>
            </a:r>
            <a:endParaRPr lang="en-US" sz="1600" dirty="0">
              <a:effectLst/>
              <a:ea typeface="Calibri" panose="020F0502020204030204" pitchFamily="34" charset="0"/>
              <a:cs typeface="Times New Roman" panose="02020603050405020304" pitchFamily="18" charset="0"/>
            </a:endParaRPr>
          </a:p>
          <a:p>
            <a:pPr marL="1143000" marR="0" lvl="2" indent="-228600" fontAlgn="base" hangingPunct="0">
              <a:spcBef>
                <a:spcPts val="0"/>
              </a:spcBef>
              <a:spcAft>
                <a:spcPts val="0"/>
              </a:spcAft>
              <a:buFont typeface="Calibri" panose="020F0502020204030204" pitchFamily="34" charset="0"/>
              <a:buChar char="•"/>
              <a:tabLst>
                <a:tab pos="1371600" algn="l"/>
              </a:tabLst>
            </a:pPr>
            <a:r>
              <a:rPr lang="en-US" sz="1600" u="sng" dirty="0">
                <a:solidFill>
                  <a:srgbClr val="000000"/>
                </a:solidFill>
                <a:effectLst/>
                <a:ea typeface="Times New Roman" panose="02020603050405020304" pitchFamily="18" charset="0"/>
                <a:cs typeface="Times New Roman" panose="02020603050405020304" pitchFamily="18" charset="0"/>
              </a:rPr>
              <a:t>A TBD subfield in the Capability Information field of the Beacon frame shall provide an early indication of an update to change sequence information in the RNR for any AP of the reporting AP’s MLD.</a:t>
            </a:r>
            <a:endParaRPr lang="en-US" sz="1600" dirty="0">
              <a:effectLst/>
              <a:ea typeface="Calibri" panose="020F0502020204030204" pitchFamily="34" charset="0"/>
              <a:cs typeface="Times New Roman" panose="02020603050405020304" pitchFamily="18" charset="0"/>
            </a:endParaRPr>
          </a:p>
          <a:p>
            <a:pPr marL="1485900" lvl="3">
              <a:spcBef>
                <a:spcPts val="0"/>
              </a:spcBef>
              <a:spcAft>
                <a:spcPts val="0"/>
              </a:spcAft>
              <a:buFont typeface="Calibri" panose="020F0502020204030204" pitchFamily="34" charset="0"/>
              <a:buChar char="•"/>
              <a:tabLst>
                <a:tab pos="1371600" algn="l"/>
              </a:tabLst>
            </a:pPr>
            <a:r>
              <a:rPr lang="en-US" sz="1400" u="sng" dirty="0">
                <a:solidFill>
                  <a:srgbClr val="000000"/>
                </a:solidFill>
                <a:cs typeface="Times New Roman" panose="02020603050405020304" pitchFamily="18" charset="0"/>
              </a:rPr>
              <a:t>NOTE: For </a:t>
            </a:r>
            <a:r>
              <a:rPr lang="en-US" sz="1400" u="sng" dirty="0">
                <a:solidFill>
                  <a:srgbClr val="000000"/>
                </a:solidFill>
                <a:effectLst/>
                <a:ea typeface="Times New Roman" panose="02020603050405020304" pitchFamily="18" charset="0"/>
                <a:cs typeface="Times New Roman" panose="02020603050405020304" pitchFamily="18" charset="0"/>
              </a:rPr>
              <a:t>an AP corresponding to </a:t>
            </a:r>
            <a:r>
              <a:rPr lang="en-US" sz="1400" u="sng" dirty="0" err="1">
                <a:solidFill>
                  <a:srgbClr val="000000"/>
                </a:solidFill>
                <a:effectLst/>
                <a:ea typeface="Times New Roman" panose="02020603050405020304" pitchFamily="18" charset="0"/>
                <a:cs typeface="Times New Roman" panose="02020603050405020304" pitchFamily="18" charset="0"/>
              </a:rPr>
              <a:t>nontransmitted</a:t>
            </a:r>
            <a:r>
              <a:rPr lang="en-US" sz="1400" u="sng" dirty="0">
                <a:solidFill>
                  <a:srgbClr val="000000"/>
                </a:solidFill>
                <a:effectLst/>
                <a:ea typeface="Times New Roman" panose="02020603050405020304" pitchFamily="18" charset="0"/>
                <a:cs typeface="Times New Roman" panose="02020603050405020304" pitchFamily="18" charset="0"/>
              </a:rPr>
              <a:t> BSSID in a multiple BSSID set, the early indication is carried in the Nontransmitted BSSID Capability field (which has the same structure as the Capability Information field) and signals the update to change sequence information in RNR for APs corresponding to the MLD to which the </a:t>
            </a:r>
            <a:r>
              <a:rPr lang="en-US" sz="1400" u="sng" dirty="0" err="1">
                <a:solidFill>
                  <a:srgbClr val="000000"/>
                </a:solidFill>
                <a:effectLst/>
                <a:ea typeface="Times New Roman" panose="02020603050405020304" pitchFamily="18" charset="0"/>
                <a:cs typeface="Times New Roman" panose="02020603050405020304" pitchFamily="18" charset="0"/>
              </a:rPr>
              <a:t>nontransmitted</a:t>
            </a:r>
            <a:r>
              <a:rPr lang="en-US" sz="1400" u="sng" dirty="0">
                <a:solidFill>
                  <a:srgbClr val="000000"/>
                </a:solidFill>
                <a:effectLst/>
                <a:ea typeface="Times New Roman" panose="02020603050405020304" pitchFamily="18" charset="0"/>
                <a:cs typeface="Times New Roman" panose="02020603050405020304" pitchFamily="18" charset="0"/>
              </a:rPr>
              <a:t> BSSID is affiliated with.</a:t>
            </a:r>
            <a:endParaRPr lang="en-US" sz="1400" dirty="0">
              <a:effectLst/>
              <a:ea typeface="Calibri" panose="020F0502020204030204" pitchFamily="34" charset="0"/>
              <a:cs typeface="Times New Roman" panose="02020603050405020304" pitchFamily="18" charset="0"/>
            </a:endParaRPr>
          </a:p>
          <a:p>
            <a:pPr marL="1143000" marR="0" lvl="2" indent="-228600" fontAlgn="base" hangingPunct="0">
              <a:spcBef>
                <a:spcPts val="0"/>
              </a:spcBef>
              <a:spcAft>
                <a:spcPts val="0"/>
              </a:spcAft>
              <a:buFont typeface="Calibri" panose="020F0502020204030204" pitchFamily="34" charset="0"/>
              <a:buChar char="•"/>
              <a:tabLst>
                <a:tab pos="1371600" algn="l"/>
              </a:tabLst>
            </a:pPr>
            <a:r>
              <a:rPr lang="en-GB" sz="1600" strike="sngStrike" dirty="0">
                <a:solidFill>
                  <a:srgbClr val="000000"/>
                </a:solidFill>
                <a:effectLst/>
                <a:ea typeface="Times New Roman" panose="02020603050405020304" pitchFamily="18" charset="0"/>
                <a:cs typeface="Times New Roman" panose="02020603050405020304" pitchFamily="18" charset="0"/>
              </a:rPr>
              <a:t>The </a:t>
            </a:r>
            <a:r>
              <a:rPr lang="en-GB" sz="1600" strike="sngStrike" dirty="0" err="1">
                <a:solidFill>
                  <a:srgbClr val="000000"/>
                </a:solidFill>
                <a:effectLst/>
                <a:ea typeface="Times New Roman" panose="02020603050405020304" pitchFamily="18" charset="0"/>
                <a:cs typeface="Times New Roman" panose="02020603050405020304" pitchFamily="18" charset="0"/>
              </a:rPr>
              <a:t>signaling</a:t>
            </a:r>
            <a:r>
              <a:rPr lang="en-GB" sz="1600" strike="sngStrike" dirty="0">
                <a:solidFill>
                  <a:srgbClr val="000000"/>
                </a:solidFill>
                <a:effectLst/>
                <a:ea typeface="Times New Roman" panose="02020603050405020304" pitchFamily="18" charset="0"/>
                <a:cs typeface="Times New Roman" panose="02020603050405020304" pitchFamily="18" charset="0"/>
              </a:rPr>
              <a:t> of the Change Sequence field is TBD.</a:t>
            </a:r>
            <a:endParaRPr lang="en-US" sz="1600" dirty="0">
              <a:effectLst/>
              <a:ea typeface="Calibri" panose="020F0502020204030204" pitchFamily="34" charset="0"/>
              <a:cs typeface="Times New Roman" panose="02020603050405020304" pitchFamily="18" charset="0"/>
            </a:endParaRPr>
          </a:p>
          <a:p>
            <a:pPr marL="1143000" marR="0" lvl="2" indent="-228600" fontAlgn="base" hangingPunct="0">
              <a:spcBef>
                <a:spcPts val="0"/>
              </a:spcBef>
              <a:spcAft>
                <a:spcPts val="0"/>
              </a:spcAft>
              <a:buFont typeface="Calibri" panose="020F0502020204030204" pitchFamily="34" charset="0"/>
              <a:buChar char="•"/>
              <a:tabLst>
                <a:tab pos="1371600" algn="l"/>
              </a:tabLst>
            </a:pPr>
            <a:r>
              <a:rPr lang="en-GB" sz="1600" dirty="0">
                <a:solidFill>
                  <a:srgbClr val="000000"/>
                </a:solidFill>
                <a:effectLst/>
                <a:ea typeface="Times New Roman" panose="02020603050405020304" pitchFamily="18" charset="0"/>
                <a:cs typeface="Times New Roman" panose="02020603050405020304" pitchFamily="18" charset="0"/>
              </a:rPr>
              <a:t>The critical updates are defined in 11.2.3.15 (TIM Broadcast) and the additional update can be added if needed.</a:t>
            </a:r>
            <a:endParaRPr lang="en-US" sz="1600" dirty="0">
              <a:effectLst/>
              <a:ea typeface="Calibri" panose="020F0502020204030204" pitchFamily="34" charset="0"/>
              <a:cs typeface="Times New Roman" panose="02020603050405020304" pitchFamily="18" charset="0"/>
            </a:endParaRPr>
          </a:p>
          <a:p>
            <a:pPr marL="1143000" marR="0" lvl="2" indent="-228600" fontAlgn="base" hangingPunct="0">
              <a:spcBef>
                <a:spcPts val="0"/>
              </a:spcBef>
              <a:spcAft>
                <a:spcPts val="0"/>
              </a:spcAft>
              <a:buFont typeface="Calibri" panose="020F0502020204030204" pitchFamily="34" charset="0"/>
              <a:buChar char="•"/>
              <a:tabLst>
                <a:tab pos="1371600" algn="l"/>
              </a:tabLst>
            </a:pPr>
            <a:r>
              <a:rPr lang="en-GB" sz="1600" u="sng" dirty="0">
                <a:solidFill>
                  <a:srgbClr val="000000"/>
                </a:solidFill>
                <a:effectLst/>
                <a:ea typeface="Times New Roman" panose="02020603050405020304" pitchFamily="18" charset="0"/>
                <a:cs typeface="Times New Roman" panose="02020603050405020304" pitchFamily="18" charset="0"/>
              </a:rPr>
              <a:t>The field is at most 1 octet in length and the value carried in the field is modulo of the maximum value</a:t>
            </a:r>
          </a:p>
          <a:p>
            <a:pPr marL="1143000" marR="0" lvl="2" indent="-228600" fontAlgn="base" hangingPunct="0">
              <a:spcBef>
                <a:spcPts val="0"/>
              </a:spcBef>
              <a:spcAft>
                <a:spcPts val="0"/>
              </a:spcAft>
              <a:buFont typeface="Calibri" panose="020F0502020204030204" pitchFamily="34" charset="0"/>
              <a:buChar char="•"/>
              <a:tabLst>
                <a:tab pos="1371600" algn="l"/>
              </a:tabLst>
            </a:pPr>
            <a:r>
              <a:rPr lang="en-GB" sz="1500" u="sng" dirty="0">
                <a:solidFill>
                  <a:srgbClr val="000000"/>
                </a:solidFill>
                <a:ea typeface="Calibri" panose="020F0502020204030204" pitchFamily="34" charset="0"/>
                <a:cs typeface="Times New Roman" panose="02020603050405020304" pitchFamily="18" charset="0"/>
              </a:rPr>
              <a:t>NOTE: It is optional for non-AP MLD to decode the subfield in the Capability Information field carrying the early indication</a:t>
            </a:r>
            <a:endParaRPr lang="en-US" sz="1500" dirty="0">
              <a:effectLst/>
              <a:ea typeface="Calibri" panose="020F0502020204030204" pitchFamily="34" charset="0"/>
              <a:cs typeface="Times New Roman" panose="02020603050405020304" pitchFamily="18" charset="0"/>
            </a:endParaRPr>
          </a:p>
          <a:p>
            <a:pPr lvl="1"/>
            <a:endParaRPr lang="en-US" sz="1600" u="sng" dirty="0"/>
          </a:p>
          <a:p>
            <a:pPr lvl="1"/>
            <a:r>
              <a:rPr lang="en-US" sz="1600" dirty="0"/>
              <a:t>Y: </a:t>
            </a:r>
            <a:r>
              <a:rPr lang="en-US" sz="1400" dirty="0"/>
              <a:t>N: A:</a:t>
            </a:r>
            <a:endParaRPr lang="en-US" sz="1100" dirty="0"/>
          </a:p>
        </p:txBody>
      </p:sp>
      <p:sp>
        <p:nvSpPr>
          <p:cNvPr id="3" name="Slide Number Placeholder 2">
            <a:extLst>
              <a:ext uri="{FF2B5EF4-FFF2-40B4-BE49-F238E27FC236}">
                <a16:creationId xmlns:a16="http://schemas.microsoft.com/office/drawing/2014/main" id="{8E2DD1D2-0C34-4F9F-A98B-4235A667987D}"/>
              </a:ext>
            </a:extLst>
          </p:cNvPr>
          <p:cNvSpPr>
            <a:spLocks noGrp="1"/>
          </p:cNvSpPr>
          <p:nvPr>
            <p:ph type="sldNum" sz="quarter" idx="11"/>
          </p:nvPr>
        </p:nvSpPr>
        <p:spPr/>
        <p:txBody>
          <a:bodyPr/>
          <a:lstStyle/>
          <a:p>
            <a:pPr>
              <a:defRPr/>
            </a:pPr>
            <a:r>
              <a:rPr lang="en-US"/>
              <a:t>Slide </a:t>
            </a:r>
            <a:fld id="{3099D1E7-2CFE-4362-BB72-AF97192842EA}" type="slidenum">
              <a:rPr lang="en-US" smtClean="0"/>
              <a:pPr>
                <a:defRPr/>
              </a:pPr>
              <a:t>12</a:t>
            </a:fld>
            <a:endParaRPr lang="en-US" dirty="0"/>
          </a:p>
        </p:txBody>
      </p:sp>
      <p:sp>
        <p:nvSpPr>
          <p:cNvPr id="4" name="Footer Placeholder 3">
            <a:extLst>
              <a:ext uri="{FF2B5EF4-FFF2-40B4-BE49-F238E27FC236}">
                <a16:creationId xmlns:a16="http://schemas.microsoft.com/office/drawing/2014/main" id="{C000E1ED-49FC-4DD7-9B14-9F36E5AD5328}"/>
              </a:ext>
            </a:extLst>
          </p:cNvPr>
          <p:cNvSpPr>
            <a:spLocks noGrp="1"/>
          </p:cNvSpPr>
          <p:nvPr>
            <p:ph type="ftr" sz="quarter" idx="3"/>
          </p:nvPr>
        </p:nvSpPr>
        <p:spPr/>
        <p:txBody>
          <a:bodyPr/>
          <a:lstStyle/>
          <a:p>
            <a:pPr>
              <a:defRPr/>
            </a:pPr>
            <a:r>
              <a:rPr lang="en-US"/>
              <a:t>Abhishek P (Qualcomm), et. al.,</a:t>
            </a:r>
            <a:endParaRPr lang="en-US" dirty="0"/>
          </a:p>
        </p:txBody>
      </p:sp>
      <p:sp>
        <p:nvSpPr>
          <p:cNvPr id="5" name="Title 4">
            <a:extLst>
              <a:ext uri="{FF2B5EF4-FFF2-40B4-BE49-F238E27FC236}">
                <a16:creationId xmlns:a16="http://schemas.microsoft.com/office/drawing/2014/main" id="{E26F74B9-4A3F-4E17-AAD7-29C533AF5D42}"/>
              </a:ext>
            </a:extLst>
          </p:cNvPr>
          <p:cNvSpPr>
            <a:spLocks noGrp="1"/>
          </p:cNvSpPr>
          <p:nvPr>
            <p:ph type="title"/>
          </p:nvPr>
        </p:nvSpPr>
        <p:spPr>
          <a:xfrm>
            <a:off x="685800" y="685800"/>
            <a:ext cx="7772400" cy="404769"/>
          </a:xfrm>
        </p:spPr>
        <p:txBody>
          <a:bodyPr/>
          <a:lstStyle/>
          <a:p>
            <a:r>
              <a:rPr lang="en-US" dirty="0"/>
              <a:t>SP #2</a:t>
            </a:r>
          </a:p>
        </p:txBody>
      </p:sp>
    </p:spTree>
    <p:extLst>
      <p:ext uri="{BB962C8B-B14F-4D97-AF65-F5344CB8AC3E}">
        <p14:creationId xmlns:p14="http://schemas.microsoft.com/office/powerpoint/2010/main" val="16540884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4ACDB503-7AB0-4FE3-9BC5-B7668D58F8E6}"/>
              </a:ext>
            </a:extLst>
          </p:cNvPr>
          <p:cNvSpPr>
            <a:spLocks noGrp="1"/>
          </p:cNvSpPr>
          <p:nvPr>
            <p:ph idx="1"/>
          </p:nvPr>
        </p:nvSpPr>
        <p:spPr>
          <a:xfrm>
            <a:off x="685800" y="1981199"/>
            <a:ext cx="7772400" cy="4428309"/>
          </a:xfrm>
        </p:spPr>
        <p:txBody>
          <a:bodyPr>
            <a:normAutofit/>
          </a:bodyPr>
          <a:lstStyle/>
          <a:p>
            <a:r>
              <a:rPr lang="en-US" dirty="0"/>
              <a:t>Do you agree that the AP of an AP MLD shall advertise a change sequence counter (CSN) field affiliated with another AP of its MLD and the value of the field shall be the same as the change sequence counter (CSN) field carried in the beacon of the reported AP. </a:t>
            </a:r>
          </a:p>
          <a:p>
            <a:pPr lvl="1"/>
            <a:r>
              <a:rPr lang="en-US" dirty="0"/>
              <a:t>Note: The name, size, and signaling of the sequence counter is TBD.</a:t>
            </a:r>
          </a:p>
          <a:p>
            <a:pPr lvl="1"/>
            <a:endParaRPr lang="en-US" dirty="0"/>
          </a:p>
          <a:p>
            <a:pPr lvl="1"/>
            <a:r>
              <a:rPr lang="en-US" dirty="0"/>
              <a:t>Y:</a:t>
            </a:r>
          </a:p>
          <a:p>
            <a:pPr lvl="1"/>
            <a:r>
              <a:rPr lang="en-US" dirty="0"/>
              <a:t>N:</a:t>
            </a:r>
          </a:p>
          <a:p>
            <a:pPr lvl="1"/>
            <a:r>
              <a:rPr lang="en-US" dirty="0"/>
              <a:t>A:</a:t>
            </a:r>
          </a:p>
        </p:txBody>
      </p:sp>
      <p:sp>
        <p:nvSpPr>
          <p:cNvPr id="3" name="Slide Number Placeholder 2">
            <a:extLst>
              <a:ext uri="{FF2B5EF4-FFF2-40B4-BE49-F238E27FC236}">
                <a16:creationId xmlns:a16="http://schemas.microsoft.com/office/drawing/2014/main" id="{4ED0B353-E7C1-420A-AA33-A511BEF31CE6}"/>
              </a:ext>
            </a:extLst>
          </p:cNvPr>
          <p:cNvSpPr>
            <a:spLocks noGrp="1"/>
          </p:cNvSpPr>
          <p:nvPr>
            <p:ph type="sldNum" sz="quarter" idx="11"/>
          </p:nvPr>
        </p:nvSpPr>
        <p:spPr/>
        <p:txBody>
          <a:bodyPr/>
          <a:lstStyle/>
          <a:p>
            <a:pPr>
              <a:defRPr/>
            </a:pPr>
            <a:r>
              <a:rPr lang="en-US"/>
              <a:t>Slide </a:t>
            </a:r>
            <a:fld id="{3099D1E7-2CFE-4362-BB72-AF97192842EA}" type="slidenum">
              <a:rPr lang="en-US" smtClean="0"/>
              <a:pPr>
                <a:defRPr/>
              </a:pPr>
              <a:t>13</a:t>
            </a:fld>
            <a:endParaRPr lang="en-US" dirty="0"/>
          </a:p>
        </p:txBody>
      </p:sp>
      <p:sp>
        <p:nvSpPr>
          <p:cNvPr id="4" name="Footer Placeholder 3">
            <a:extLst>
              <a:ext uri="{FF2B5EF4-FFF2-40B4-BE49-F238E27FC236}">
                <a16:creationId xmlns:a16="http://schemas.microsoft.com/office/drawing/2014/main" id="{6D682CDB-7623-4692-A6A2-2DD73FC4311F}"/>
              </a:ext>
            </a:extLst>
          </p:cNvPr>
          <p:cNvSpPr>
            <a:spLocks noGrp="1"/>
          </p:cNvSpPr>
          <p:nvPr>
            <p:ph type="ftr" sz="quarter" idx="3"/>
          </p:nvPr>
        </p:nvSpPr>
        <p:spPr/>
        <p:txBody>
          <a:bodyPr/>
          <a:lstStyle/>
          <a:p>
            <a:pPr>
              <a:defRPr/>
            </a:pPr>
            <a:r>
              <a:rPr lang="en-US"/>
              <a:t>Abhishek P (Qualcomm), et. al.,</a:t>
            </a:r>
            <a:endParaRPr lang="en-US" dirty="0"/>
          </a:p>
        </p:txBody>
      </p:sp>
      <p:sp>
        <p:nvSpPr>
          <p:cNvPr id="5" name="Title 4">
            <a:extLst>
              <a:ext uri="{FF2B5EF4-FFF2-40B4-BE49-F238E27FC236}">
                <a16:creationId xmlns:a16="http://schemas.microsoft.com/office/drawing/2014/main" id="{AF1A65F2-FC3F-4014-BDD2-8AD64F07BA15}"/>
              </a:ext>
            </a:extLst>
          </p:cNvPr>
          <p:cNvSpPr>
            <a:spLocks noGrp="1"/>
          </p:cNvSpPr>
          <p:nvPr>
            <p:ph type="title"/>
          </p:nvPr>
        </p:nvSpPr>
        <p:spPr/>
        <p:txBody>
          <a:bodyPr/>
          <a:lstStyle/>
          <a:p>
            <a:r>
              <a:rPr lang="en-US" dirty="0"/>
              <a:t>SP #3</a:t>
            </a:r>
          </a:p>
        </p:txBody>
      </p:sp>
    </p:spTree>
    <p:extLst>
      <p:ext uri="{BB962C8B-B14F-4D97-AF65-F5344CB8AC3E}">
        <p14:creationId xmlns:p14="http://schemas.microsoft.com/office/powerpoint/2010/main" val="307878989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4ACDB503-7AB0-4FE3-9BC5-B7668D58F8E6}"/>
              </a:ext>
            </a:extLst>
          </p:cNvPr>
          <p:cNvSpPr>
            <a:spLocks noGrp="1"/>
          </p:cNvSpPr>
          <p:nvPr>
            <p:ph idx="1"/>
          </p:nvPr>
        </p:nvSpPr>
        <p:spPr>
          <a:xfrm>
            <a:off x="685800" y="1981199"/>
            <a:ext cx="7772400" cy="4428309"/>
          </a:xfrm>
        </p:spPr>
        <p:txBody>
          <a:bodyPr>
            <a:normAutofit/>
          </a:bodyPr>
          <a:lstStyle/>
          <a:p>
            <a:r>
              <a:rPr lang="en-US" dirty="0"/>
              <a:t>Do you agree that a non-AP MLD that has performed ML setup with an AP MLD shall acquire the most recent BSS parameters for an AP of that AP MLD before the non-AP MLD’s STA on that link transmits a frame on that link?</a:t>
            </a:r>
          </a:p>
          <a:p>
            <a:pPr lvl="1"/>
            <a:endParaRPr lang="en-US" dirty="0"/>
          </a:p>
          <a:p>
            <a:pPr lvl="1"/>
            <a:r>
              <a:rPr lang="en-US" dirty="0"/>
              <a:t>Y:</a:t>
            </a:r>
          </a:p>
          <a:p>
            <a:pPr lvl="1"/>
            <a:r>
              <a:rPr lang="en-US" dirty="0"/>
              <a:t>N:</a:t>
            </a:r>
          </a:p>
          <a:p>
            <a:pPr lvl="1"/>
            <a:r>
              <a:rPr lang="en-US" dirty="0"/>
              <a:t>A:</a:t>
            </a:r>
          </a:p>
          <a:p>
            <a:endParaRPr lang="en-US" dirty="0"/>
          </a:p>
        </p:txBody>
      </p:sp>
      <p:sp>
        <p:nvSpPr>
          <p:cNvPr id="3" name="Slide Number Placeholder 2">
            <a:extLst>
              <a:ext uri="{FF2B5EF4-FFF2-40B4-BE49-F238E27FC236}">
                <a16:creationId xmlns:a16="http://schemas.microsoft.com/office/drawing/2014/main" id="{4ED0B353-E7C1-420A-AA33-A511BEF31CE6}"/>
              </a:ext>
            </a:extLst>
          </p:cNvPr>
          <p:cNvSpPr>
            <a:spLocks noGrp="1"/>
          </p:cNvSpPr>
          <p:nvPr>
            <p:ph type="sldNum" sz="quarter" idx="11"/>
          </p:nvPr>
        </p:nvSpPr>
        <p:spPr/>
        <p:txBody>
          <a:bodyPr/>
          <a:lstStyle/>
          <a:p>
            <a:pPr>
              <a:defRPr/>
            </a:pPr>
            <a:r>
              <a:rPr lang="en-US"/>
              <a:t>Slide </a:t>
            </a:r>
            <a:fld id="{3099D1E7-2CFE-4362-BB72-AF97192842EA}" type="slidenum">
              <a:rPr lang="en-US" smtClean="0"/>
              <a:pPr>
                <a:defRPr/>
              </a:pPr>
              <a:t>14</a:t>
            </a:fld>
            <a:endParaRPr lang="en-US" dirty="0"/>
          </a:p>
        </p:txBody>
      </p:sp>
      <p:sp>
        <p:nvSpPr>
          <p:cNvPr id="4" name="Footer Placeholder 3">
            <a:extLst>
              <a:ext uri="{FF2B5EF4-FFF2-40B4-BE49-F238E27FC236}">
                <a16:creationId xmlns:a16="http://schemas.microsoft.com/office/drawing/2014/main" id="{6D682CDB-7623-4692-A6A2-2DD73FC4311F}"/>
              </a:ext>
            </a:extLst>
          </p:cNvPr>
          <p:cNvSpPr>
            <a:spLocks noGrp="1"/>
          </p:cNvSpPr>
          <p:nvPr>
            <p:ph type="ftr" sz="quarter" idx="3"/>
          </p:nvPr>
        </p:nvSpPr>
        <p:spPr/>
        <p:txBody>
          <a:bodyPr/>
          <a:lstStyle/>
          <a:p>
            <a:pPr>
              <a:defRPr/>
            </a:pPr>
            <a:r>
              <a:rPr lang="en-US"/>
              <a:t>Abhishek P (Qualcomm), et. al.,</a:t>
            </a:r>
            <a:endParaRPr lang="en-US" dirty="0"/>
          </a:p>
        </p:txBody>
      </p:sp>
      <p:sp>
        <p:nvSpPr>
          <p:cNvPr id="5" name="Title 4">
            <a:extLst>
              <a:ext uri="{FF2B5EF4-FFF2-40B4-BE49-F238E27FC236}">
                <a16:creationId xmlns:a16="http://schemas.microsoft.com/office/drawing/2014/main" id="{AF1A65F2-FC3F-4014-BDD2-8AD64F07BA15}"/>
              </a:ext>
            </a:extLst>
          </p:cNvPr>
          <p:cNvSpPr>
            <a:spLocks noGrp="1"/>
          </p:cNvSpPr>
          <p:nvPr>
            <p:ph type="title"/>
          </p:nvPr>
        </p:nvSpPr>
        <p:spPr/>
        <p:txBody>
          <a:bodyPr/>
          <a:lstStyle/>
          <a:p>
            <a:r>
              <a:rPr lang="en-US" dirty="0"/>
              <a:t>SP #4</a:t>
            </a:r>
          </a:p>
        </p:txBody>
      </p:sp>
    </p:spTree>
    <p:extLst>
      <p:ext uri="{BB962C8B-B14F-4D97-AF65-F5344CB8AC3E}">
        <p14:creationId xmlns:p14="http://schemas.microsoft.com/office/powerpoint/2010/main" val="331930524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4ACDB503-7AB0-4FE3-9BC5-B7668D58F8E6}"/>
              </a:ext>
            </a:extLst>
          </p:cNvPr>
          <p:cNvSpPr>
            <a:spLocks noGrp="1"/>
          </p:cNvSpPr>
          <p:nvPr>
            <p:ph idx="1"/>
          </p:nvPr>
        </p:nvSpPr>
        <p:spPr>
          <a:xfrm>
            <a:off x="685800" y="1981199"/>
            <a:ext cx="7772400" cy="4428309"/>
          </a:xfrm>
        </p:spPr>
        <p:txBody>
          <a:bodyPr>
            <a:normAutofit/>
          </a:bodyPr>
          <a:lstStyle/>
          <a:p>
            <a:r>
              <a:rPr lang="en-US" dirty="0"/>
              <a:t>Do you agree that a STA of a non-AP MLD may send an individually addressed Probe Request frame to the peer AP on its link, to gather updates to the operational parameter(s) of another AP of the AP MLD with which the non-AP MLD has setup ML setup.</a:t>
            </a:r>
          </a:p>
          <a:p>
            <a:pPr lvl="1"/>
            <a:endParaRPr lang="en-US" dirty="0"/>
          </a:p>
          <a:p>
            <a:pPr lvl="1"/>
            <a:r>
              <a:rPr lang="en-US" dirty="0"/>
              <a:t>Y:</a:t>
            </a:r>
          </a:p>
          <a:p>
            <a:pPr lvl="1"/>
            <a:r>
              <a:rPr lang="en-US" dirty="0"/>
              <a:t>N:</a:t>
            </a:r>
          </a:p>
          <a:p>
            <a:pPr lvl="1"/>
            <a:r>
              <a:rPr lang="en-US" dirty="0"/>
              <a:t>A:</a:t>
            </a:r>
          </a:p>
          <a:p>
            <a:endParaRPr lang="en-US" dirty="0"/>
          </a:p>
        </p:txBody>
      </p:sp>
      <p:sp>
        <p:nvSpPr>
          <p:cNvPr id="3" name="Slide Number Placeholder 2">
            <a:extLst>
              <a:ext uri="{FF2B5EF4-FFF2-40B4-BE49-F238E27FC236}">
                <a16:creationId xmlns:a16="http://schemas.microsoft.com/office/drawing/2014/main" id="{4ED0B353-E7C1-420A-AA33-A511BEF31CE6}"/>
              </a:ext>
            </a:extLst>
          </p:cNvPr>
          <p:cNvSpPr>
            <a:spLocks noGrp="1"/>
          </p:cNvSpPr>
          <p:nvPr>
            <p:ph type="sldNum" sz="quarter" idx="11"/>
          </p:nvPr>
        </p:nvSpPr>
        <p:spPr/>
        <p:txBody>
          <a:bodyPr/>
          <a:lstStyle/>
          <a:p>
            <a:pPr>
              <a:defRPr/>
            </a:pPr>
            <a:r>
              <a:rPr lang="en-US"/>
              <a:t>Slide </a:t>
            </a:r>
            <a:fld id="{3099D1E7-2CFE-4362-BB72-AF97192842EA}" type="slidenum">
              <a:rPr lang="en-US" smtClean="0"/>
              <a:pPr>
                <a:defRPr/>
              </a:pPr>
              <a:t>15</a:t>
            </a:fld>
            <a:endParaRPr lang="en-US" dirty="0"/>
          </a:p>
        </p:txBody>
      </p:sp>
      <p:sp>
        <p:nvSpPr>
          <p:cNvPr id="4" name="Footer Placeholder 3">
            <a:extLst>
              <a:ext uri="{FF2B5EF4-FFF2-40B4-BE49-F238E27FC236}">
                <a16:creationId xmlns:a16="http://schemas.microsoft.com/office/drawing/2014/main" id="{6D682CDB-7623-4692-A6A2-2DD73FC4311F}"/>
              </a:ext>
            </a:extLst>
          </p:cNvPr>
          <p:cNvSpPr>
            <a:spLocks noGrp="1"/>
          </p:cNvSpPr>
          <p:nvPr>
            <p:ph type="ftr" sz="quarter" idx="3"/>
          </p:nvPr>
        </p:nvSpPr>
        <p:spPr/>
        <p:txBody>
          <a:bodyPr/>
          <a:lstStyle/>
          <a:p>
            <a:pPr>
              <a:defRPr/>
            </a:pPr>
            <a:r>
              <a:rPr lang="en-US"/>
              <a:t>Abhishek P (Qualcomm), et. al.,</a:t>
            </a:r>
            <a:endParaRPr lang="en-US" dirty="0"/>
          </a:p>
        </p:txBody>
      </p:sp>
      <p:sp>
        <p:nvSpPr>
          <p:cNvPr id="5" name="Title 4">
            <a:extLst>
              <a:ext uri="{FF2B5EF4-FFF2-40B4-BE49-F238E27FC236}">
                <a16:creationId xmlns:a16="http://schemas.microsoft.com/office/drawing/2014/main" id="{AF1A65F2-FC3F-4014-BDD2-8AD64F07BA15}"/>
              </a:ext>
            </a:extLst>
          </p:cNvPr>
          <p:cNvSpPr>
            <a:spLocks noGrp="1"/>
          </p:cNvSpPr>
          <p:nvPr>
            <p:ph type="title"/>
          </p:nvPr>
        </p:nvSpPr>
        <p:spPr/>
        <p:txBody>
          <a:bodyPr/>
          <a:lstStyle/>
          <a:p>
            <a:r>
              <a:rPr lang="en-US" dirty="0"/>
              <a:t>SP #5</a:t>
            </a:r>
          </a:p>
        </p:txBody>
      </p:sp>
    </p:spTree>
    <p:extLst>
      <p:ext uri="{BB962C8B-B14F-4D97-AF65-F5344CB8AC3E}">
        <p14:creationId xmlns:p14="http://schemas.microsoft.com/office/powerpoint/2010/main" val="217733731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4ACDB503-7AB0-4FE3-9BC5-B7668D58F8E6}"/>
              </a:ext>
            </a:extLst>
          </p:cNvPr>
          <p:cNvSpPr>
            <a:spLocks noGrp="1"/>
          </p:cNvSpPr>
          <p:nvPr>
            <p:ph idx="1"/>
          </p:nvPr>
        </p:nvSpPr>
        <p:spPr>
          <a:xfrm>
            <a:off x="685800" y="1981199"/>
            <a:ext cx="7772400" cy="4428309"/>
          </a:xfrm>
        </p:spPr>
        <p:txBody>
          <a:bodyPr>
            <a:normAutofit/>
          </a:bodyPr>
          <a:lstStyle/>
          <a:p>
            <a:r>
              <a:rPr lang="en-US" dirty="0"/>
              <a:t>Do you agree that an AP of an AP MLD should send a broadcast Probe Response frame in response to a Probe Request frame requesting information of another AP of the AP MLD when the request frame is received from a STA of a non-AP MLD with which the AP MLD has performed ML setup? </a:t>
            </a:r>
          </a:p>
          <a:p>
            <a:pPr lvl="1"/>
            <a:endParaRPr lang="en-US" dirty="0"/>
          </a:p>
          <a:p>
            <a:pPr lvl="1"/>
            <a:r>
              <a:rPr lang="en-US" dirty="0"/>
              <a:t>Y:</a:t>
            </a:r>
          </a:p>
          <a:p>
            <a:pPr lvl="1"/>
            <a:r>
              <a:rPr lang="en-US" dirty="0"/>
              <a:t>N:</a:t>
            </a:r>
          </a:p>
          <a:p>
            <a:pPr lvl="1"/>
            <a:r>
              <a:rPr lang="en-US" dirty="0"/>
              <a:t>A:</a:t>
            </a:r>
          </a:p>
          <a:p>
            <a:endParaRPr lang="en-US" dirty="0"/>
          </a:p>
        </p:txBody>
      </p:sp>
      <p:sp>
        <p:nvSpPr>
          <p:cNvPr id="3" name="Slide Number Placeholder 2">
            <a:extLst>
              <a:ext uri="{FF2B5EF4-FFF2-40B4-BE49-F238E27FC236}">
                <a16:creationId xmlns:a16="http://schemas.microsoft.com/office/drawing/2014/main" id="{4ED0B353-E7C1-420A-AA33-A511BEF31CE6}"/>
              </a:ext>
            </a:extLst>
          </p:cNvPr>
          <p:cNvSpPr>
            <a:spLocks noGrp="1"/>
          </p:cNvSpPr>
          <p:nvPr>
            <p:ph type="sldNum" sz="quarter" idx="11"/>
          </p:nvPr>
        </p:nvSpPr>
        <p:spPr/>
        <p:txBody>
          <a:bodyPr/>
          <a:lstStyle/>
          <a:p>
            <a:pPr>
              <a:defRPr/>
            </a:pPr>
            <a:r>
              <a:rPr lang="en-US"/>
              <a:t>Slide </a:t>
            </a:r>
            <a:fld id="{3099D1E7-2CFE-4362-BB72-AF97192842EA}" type="slidenum">
              <a:rPr lang="en-US" smtClean="0"/>
              <a:pPr>
                <a:defRPr/>
              </a:pPr>
              <a:t>16</a:t>
            </a:fld>
            <a:endParaRPr lang="en-US" dirty="0"/>
          </a:p>
        </p:txBody>
      </p:sp>
      <p:sp>
        <p:nvSpPr>
          <p:cNvPr id="4" name="Footer Placeholder 3">
            <a:extLst>
              <a:ext uri="{FF2B5EF4-FFF2-40B4-BE49-F238E27FC236}">
                <a16:creationId xmlns:a16="http://schemas.microsoft.com/office/drawing/2014/main" id="{6D682CDB-7623-4692-A6A2-2DD73FC4311F}"/>
              </a:ext>
            </a:extLst>
          </p:cNvPr>
          <p:cNvSpPr>
            <a:spLocks noGrp="1"/>
          </p:cNvSpPr>
          <p:nvPr>
            <p:ph type="ftr" sz="quarter" idx="3"/>
          </p:nvPr>
        </p:nvSpPr>
        <p:spPr/>
        <p:txBody>
          <a:bodyPr/>
          <a:lstStyle/>
          <a:p>
            <a:pPr>
              <a:defRPr/>
            </a:pPr>
            <a:r>
              <a:rPr lang="en-US"/>
              <a:t>Abhishek P (Qualcomm), et. al.,</a:t>
            </a:r>
            <a:endParaRPr lang="en-US" dirty="0"/>
          </a:p>
        </p:txBody>
      </p:sp>
      <p:sp>
        <p:nvSpPr>
          <p:cNvPr id="5" name="Title 4">
            <a:extLst>
              <a:ext uri="{FF2B5EF4-FFF2-40B4-BE49-F238E27FC236}">
                <a16:creationId xmlns:a16="http://schemas.microsoft.com/office/drawing/2014/main" id="{AF1A65F2-FC3F-4014-BDD2-8AD64F07BA15}"/>
              </a:ext>
            </a:extLst>
          </p:cNvPr>
          <p:cNvSpPr>
            <a:spLocks noGrp="1"/>
          </p:cNvSpPr>
          <p:nvPr>
            <p:ph type="title"/>
          </p:nvPr>
        </p:nvSpPr>
        <p:spPr/>
        <p:txBody>
          <a:bodyPr/>
          <a:lstStyle/>
          <a:p>
            <a:r>
              <a:rPr lang="en-US" dirty="0"/>
              <a:t>SP #6</a:t>
            </a:r>
          </a:p>
        </p:txBody>
      </p:sp>
    </p:spTree>
    <p:extLst>
      <p:ext uri="{BB962C8B-B14F-4D97-AF65-F5344CB8AC3E}">
        <p14:creationId xmlns:p14="http://schemas.microsoft.com/office/powerpoint/2010/main" val="51489896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817D8A13-22FF-4A16-970F-2BBB1815AEC7}"/>
              </a:ext>
            </a:extLst>
          </p:cNvPr>
          <p:cNvSpPr>
            <a:spLocks noGrp="1"/>
          </p:cNvSpPr>
          <p:nvPr>
            <p:ph type="title"/>
          </p:nvPr>
        </p:nvSpPr>
        <p:spPr/>
        <p:txBody>
          <a:bodyPr/>
          <a:lstStyle/>
          <a:p>
            <a:r>
              <a:rPr lang="en-US" dirty="0"/>
              <a:t>Appendix</a:t>
            </a:r>
          </a:p>
        </p:txBody>
      </p:sp>
      <p:sp>
        <p:nvSpPr>
          <p:cNvPr id="7" name="Text Placeholder 6">
            <a:extLst>
              <a:ext uri="{FF2B5EF4-FFF2-40B4-BE49-F238E27FC236}">
                <a16:creationId xmlns:a16="http://schemas.microsoft.com/office/drawing/2014/main" id="{ED1E268F-D1F1-4E82-A4AA-DD2460620688}"/>
              </a:ext>
            </a:extLst>
          </p:cNvPr>
          <p:cNvSpPr>
            <a:spLocks noGrp="1"/>
          </p:cNvSpPr>
          <p:nvPr>
            <p:ph type="body" idx="1"/>
          </p:nvPr>
        </p:nvSpPr>
        <p:spPr/>
        <p:txBody>
          <a:bodyPr/>
          <a:lstStyle/>
          <a:p>
            <a:endParaRPr lang="en-US"/>
          </a:p>
        </p:txBody>
      </p:sp>
      <p:sp>
        <p:nvSpPr>
          <p:cNvPr id="3" name="Slide Number Placeholder 2">
            <a:extLst>
              <a:ext uri="{FF2B5EF4-FFF2-40B4-BE49-F238E27FC236}">
                <a16:creationId xmlns:a16="http://schemas.microsoft.com/office/drawing/2014/main" id="{DC381814-9584-44D4-85D3-67B38431C8AD}"/>
              </a:ext>
            </a:extLst>
          </p:cNvPr>
          <p:cNvSpPr>
            <a:spLocks noGrp="1"/>
          </p:cNvSpPr>
          <p:nvPr>
            <p:ph type="sldNum" sz="quarter" idx="11"/>
          </p:nvPr>
        </p:nvSpPr>
        <p:spPr/>
        <p:txBody>
          <a:bodyPr/>
          <a:lstStyle/>
          <a:p>
            <a:pPr>
              <a:defRPr/>
            </a:pPr>
            <a:r>
              <a:rPr lang="en-US"/>
              <a:t>Slide </a:t>
            </a:r>
            <a:fld id="{3099D1E7-2CFE-4362-BB72-AF97192842EA}" type="slidenum">
              <a:rPr lang="en-US" smtClean="0"/>
              <a:pPr>
                <a:defRPr/>
              </a:pPr>
              <a:t>17</a:t>
            </a:fld>
            <a:endParaRPr lang="en-US" dirty="0"/>
          </a:p>
        </p:txBody>
      </p:sp>
      <p:sp>
        <p:nvSpPr>
          <p:cNvPr id="4" name="Footer Placeholder 3">
            <a:extLst>
              <a:ext uri="{FF2B5EF4-FFF2-40B4-BE49-F238E27FC236}">
                <a16:creationId xmlns:a16="http://schemas.microsoft.com/office/drawing/2014/main" id="{9BB6C971-BE85-4331-B5DF-311055122143}"/>
              </a:ext>
            </a:extLst>
          </p:cNvPr>
          <p:cNvSpPr>
            <a:spLocks noGrp="1"/>
          </p:cNvSpPr>
          <p:nvPr>
            <p:ph type="ftr" sz="quarter" idx="3"/>
          </p:nvPr>
        </p:nvSpPr>
        <p:spPr/>
        <p:txBody>
          <a:bodyPr/>
          <a:lstStyle/>
          <a:p>
            <a:pPr>
              <a:defRPr/>
            </a:pPr>
            <a:r>
              <a:rPr lang="en-US"/>
              <a:t>Abhishek P (Qualcomm), et. al.,</a:t>
            </a:r>
            <a:endParaRPr lang="en-US" dirty="0"/>
          </a:p>
        </p:txBody>
      </p:sp>
    </p:spTree>
    <p:extLst>
      <p:ext uri="{BB962C8B-B14F-4D97-AF65-F5344CB8AC3E}">
        <p14:creationId xmlns:p14="http://schemas.microsoft.com/office/powerpoint/2010/main" val="297255369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a:extLst>
              <a:ext uri="{FF2B5EF4-FFF2-40B4-BE49-F238E27FC236}">
                <a16:creationId xmlns:a16="http://schemas.microsoft.com/office/drawing/2014/main" id="{343177A3-3D88-4EA6-9321-C34419A1BE5D}"/>
              </a:ext>
            </a:extLst>
          </p:cNvPr>
          <p:cNvSpPr>
            <a:spLocks noGrp="1"/>
          </p:cNvSpPr>
          <p:nvPr>
            <p:ph idx="1"/>
          </p:nvPr>
        </p:nvSpPr>
        <p:spPr/>
        <p:txBody>
          <a:bodyPr/>
          <a:lstStyle/>
          <a:p>
            <a:pPr marL="0" indent="0">
              <a:buNone/>
            </a:pPr>
            <a:r>
              <a:rPr lang="en-US" sz="1800" dirty="0"/>
              <a:t>[1]: 11-19-1526 Multi-link Power-save (Abhishek, Qualcomm)</a:t>
            </a:r>
          </a:p>
          <a:p>
            <a:pPr marL="0" indent="0">
              <a:buNone/>
            </a:pPr>
            <a:r>
              <a:rPr lang="en-US" sz="1800" dirty="0"/>
              <a:t>[2]: 11-20/070 Multi-link power saving operation (Yonggang, ZTE)</a:t>
            </a:r>
          </a:p>
          <a:p>
            <a:pPr marL="0" indent="0">
              <a:buNone/>
            </a:pPr>
            <a:r>
              <a:rPr lang="en-US" sz="1800" dirty="0"/>
              <a:t>[3]: 11-19/1988 Power Save for Multi-link (Ming, Huawei)</a:t>
            </a:r>
          </a:p>
          <a:p>
            <a:pPr marL="0" indent="0">
              <a:buNone/>
            </a:pPr>
            <a:r>
              <a:rPr lang="en-US" sz="1800" dirty="0"/>
              <a:t>[4]: 11-20/370 Multi-link Power Save Discussion (Sharan</a:t>
            </a:r>
            <a:r>
              <a:rPr lang="en-US" sz="1800"/>
              <a:t>, Samsung)</a:t>
            </a:r>
          </a:p>
          <a:p>
            <a:pPr marL="0" indent="0">
              <a:buNone/>
            </a:pPr>
            <a:r>
              <a:rPr lang="en-US" sz="1800" dirty="0"/>
              <a:t>[5]: 11-20-0357 MLO: Container Structure for Capability Advertisement (Abhishek, Qualcomm)</a:t>
            </a:r>
          </a:p>
        </p:txBody>
      </p:sp>
      <p:sp>
        <p:nvSpPr>
          <p:cNvPr id="4" name="Slide Number Placeholder 3">
            <a:extLst>
              <a:ext uri="{FF2B5EF4-FFF2-40B4-BE49-F238E27FC236}">
                <a16:creationId xmlns:a16="http://schemas.microsoft.com/office/drawing/2014/main" id="{1964D27C-C0EF-4F04-B168-C54F858B3684}"/>
              </a:ext>
            </a:extLst>
          </p:cNvPr>
          <p:cNvSpPr>
            <a:spLocks noGrp="1"/>
          </p:cNvSpPr>
          <p:nvPr>
            <p:ph type="sldNum" sz="quarter" idx="11"/>
          </p:nvPr>
        </p:nvSpPr>
        <p:spPr/>
        <p:txBody>
          <a:bodyPr/>
          <a:lstStyle/>
          <a:p>
            <a:pPr>
              <a:defRPr/>
            </a:pPr>
            <a:r>
              <a:rPr lang="en-US"/>
              <a:t>Slide </a:t>
            </a:r>
            <a:fld id="{F9CC4226-5898-4289-B3B7-B3B638472375}" type="slidenum">
              <a:rPr lang="en-US" smtClean="0"/>
              <a:pPr>
                <a:defRPr/>
              </a:pPr>
              <a:t>18</a:t>
            </a:fld>
            <a:endParaRPr lang="en-US" dirty="0"/>
          </a:p>
        </p:txBody>
      </p:sp>
      <p:sp>
        <p:nvSpPr>
          <p:cNvPr id="5" name="Footer Placeholder 4">
            <a:extLst>
              <a:ext uri="{FF2B5EF4-FFF2-40B4-BE49-F238E27FC236}">
                <a16:creationId xmlns:a16="http://schemas.microsoft.com/office/drawing/2014/main" id="{EC83B50C-8794-4E49-B318-E6D0F8DAD071}"/>
              </a:ext>
            </a:extLst>
          </p:cNvPr>
          <p:cNvSpPr>
            <a:spLocks noGrp="1"/>
          </p:cNvSpPr>
          <p:nvPr>
            <p:ph type="ftr" sz="quarter" idx="3"/>
          </p:nvPr>
        </p:nvSpPr>
        <p:spPr/>
        <p:txBody>
          <a:bodyPr/>
          <a:lstStyle/>
          <a:p>
            <a:pPr>
              <a:defRPr/>
            </a:pPr>
            <a:r>
              <a:rPr lang="en-US"/>
              <a:t>Abhishek P (Qualcomm), et. al.,</a:t>
            </a:r>
            <a:endParaRPr lang="en-US" dirty="0"/>
          </a:p>
        </p:txBody>
      </p:sp>
      <p:sp>
        <p:nvSpPr>
          <p:cNvPr id="6" name="Title 5">
            <a:extLst>
              <a:ext uri="{FF2B5EF4-FFF2-40B4-BE49-F238E27FC236}">
                <a16:creationId xmlns:a16="http://schemas.microsoft.com/office/drawing/2014/main" id="{A02BF05C-01D5-4F31-8C2D-DD3F9F71BF30}"/>
              </a:ext>
            </a:extLst>
          </p:cNvPr>
          <p:cNvSpPr>
            <a:spLocks noGrp="1"/>
          </p:cNvSpPr>
          <p:nvPr>
            <p:ph type="title"/>
          </p:nvPr>
        </p:nvSpPr>
        <p:spPr/>
        <p:txBody>
          <a:bodyPr/>
          <a:lstStyle/>
          <a:p>
            <a:r>
              <a:rPr lang="en-US" dirty="0"/>
              <a:t>References</a:t>
            </a:r>
          </a:p>
        </p:txBody>
      </p:sp>
    </p:spTree>
    <p:extLst>
      <p:ext uri="{BB962C8B-B14F-4D97-AF65-F5344CB8AC3E}">
        <p14:creationId xmlns:p14="http://schemas.microsoft.com/office/powerpoint/2010/main" val="231226603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4ACDB503-7AB0-4FE3-9BC5-B7668D58F8E6}"/>
              </a:ext>
            </a:extLst>
          </p:cNvPr>
          <p:cNvSpPr>
            <a:spLocks noGrp="1"/>
          </p:cNvSpPr>
          <p:nvPr>
            <p:ph idx="1"/>
          </p:nvPr>
        </p:nvSpPr>
        <p:spPr>
          <a:xfrm>
            <a:off x="685800" y="1981199"/>
            <a:ext cx="7772400" cy="4428309"/>
          </a:xfrm>
        </p:spPr>
        <p:txBody>
          <a:bodyPr>
            <a:normAutofit fontScale="92500" lnSpcReduction="20000"/>
          </a:bodyPr>
          <a:lstStyle/>
          <a:p>
            <a:r>
              <a:rPr lang="en-US" dirty="0"/>
              <a:t>Do you agree that a beacon transmitted by an AP of an AP MLD shall carry a change sequence counter (CSN) field whose value is associated with critical parameters for the AP’s BSS and the value is incremented by 1 each time there is an update to the critical parameters?</a:t>
            </a:r>
          </a:p>
          <a:p>
            <a:pPr lvl="1"/>
            <a:r>
              <a:rPr lang="en-US" dirty="0"/>
              <a:t>Note 1: The name, size, and signaling of the sequence counter is TBD.</a:t>
            </a:r>
          </a:p>
          <a:p>
            <a:pPr lvl="1"/>
            <a:r>
              <a:rPr lang="en-US" dirty="0"/>
              <a:t>Note 2:  The sequence counter is initialized to 0 and the value is modulo of the maximum value carried in the field</a:t>
            </a:r>
          </a:p>
          <a:p>
            <a:pPr lvl="1"/>
            <a:r>
              <a:rPr lang="en-US" dirty="0"/>
              <a:t>Note 3: The critical parameter are defined in 11.2.3.15 </a:t>
            </a:r>
          </a:p>
          <a:p>
            <a:pPr lvl="1"/>
            <a:r>
              <a:rPr lang="en-US" dirty="0"/>
              <a:t>Note 4: 802.11be amendment may make updates to the critical parameters list in 11.2.3.15 </a:t>
            </a:r>
          </a:p>
          <a:p>
            <a:pPr lvl="1"/>
            <a:endParaRPr lang="en-US" dirty="0"/>
          </a:p>
          <a:p>
            <a:pPr lvl="1"/>
            <a:r>
              <a:rPr lang="en-US" dirty="0"/>
              <a:t>Y:</a:t>
            </a:r>
          </a:p>
          <a:p>
            <a:pPr lvl="1"/>
            <a:r>
              <a:rPr lang="en-US" dirty="0"/>
              <a:t>N:</a:t>
            </a:r>
          </a:p>
          <a:p>
            <a:pPr lvl="1"/>
            <a:r>
              <a:rPr lang="en-US" dirty="0"/>
              <a:t>A:</a:t>
            </a:r>
          </a:p>
          <a:p>
            <a:endParaRPr lang="en-US" dirty="0"/>
          </a:p>
        </p:txBody>
      </p:sp>
      <p:sp>
        <p:nvSpPr>
          <p:cNvPr id="3" name="Slide Number Placeholder 2">
            <a:extLst>
              <a:ext uri="{FF2B5EF4-FFF2-40B4-BE49-F238E27FC236}">
                <a16:creationId xmlns:a16="http://schemas.microsoft.com/office/drawing/2014/main" id="{4ED0B353-E7C1-420A-AA33-A511BEF31CE6}"/>
              </a:ext>
            </a:extLst>
          </p:cNvPr>
          <p:cNvSpPr>
            <a:spLocks noGrp="1"/>
          </p:cNvSpPr>
          <p:nvPr>
            <p:ph type="sldNum" sz="quarter" idx="11"/>
          </p:nvPr>
        </p:nvSpPr>
        <p:spPr/>
        <p:txBody>
          <a:bodyPr/>
          <a:lstStyle/>
          <a:p>
            <a:pPr>
              <a:defRPr/>
            </a:pPr>
            <a:r>
              <a:rPr lang="en-US"/>
              <a:t>Slide </a:t>
            </a:r>
            <a:fld id="{3099D1E7-2CFE-4362-BB72-AF97192842EA}" type="slidenum">
              <a:rPr lang="en-US" smtClean="0"/>
              <a:pPr>
                <a:defRPr/>
              </a:pPr>
              <a:t>19</a:t>
            </a:fld>
            <a:endParaRPr lang="en-US" dirty="0"/>
          </a:p>
        </p:txBody>
      </p:sp>
      <p:sp>
        <p:nvSpPr>
          <p:cNvPr id="4" name="Footer Placeholder 3">
            <a:extLst>
              <a:ext uri="{FF2B5EF4-FFF2-40B4-BE49-F238E27FC236}">
                <a16:creationId xmlns:a16="http://schemas.microsoft.com/office/drawing/2014/main" id="{6D682CDB-7623-4692-A6A2-2DD73FC4311F}"/>
              </a:ext>
            </a:extLst>
          </p:cNvPr>
          <p:cNvSpPr>
            <a:spLocks noGrp="1"/>
          </p:cNvSpPr>
          <p:nvPr>
            <p:ph type="ftr" sz="quarter" idx="3"/>
          </p:nvPr>
        </p:nvSpPr>
        <p:spPr/>
        <p:txBody>
          <a:bodyPr/>
          <a:lstStyle/>
          <a:p>
            <a:pPr>
              <a:defRPr/>
            </a:pPr>
            <a:r>
              <a:rPr lang="en-US"/>
              <a:t>Abhishek P (Qualcomm), et. al.,</a:t>
            </a:r>
            <a:endParaRPr lang="en-US" dirty="0"/>
          </a:p>
        </p:txBody>
      </p:sp>
      <p:sp>
        <p:nvSpPr>
          <p:cNvPr id="5" name="Title 4">
            <a:extLst>
              <a:ext uri="{FF2B5EF4-FFF2-40B4-BE49-F238E27FC236}">
                <a16:creationId xmlns:a16="http://schemas.microsoft.com/office/drawing/2014/main" id="{AF1A65F2-FC3F-4014-BDD2-8AD64F07BA15}"/>
              </a:ext>
            </a:extLst>
          </p:cNvPr>
          <p:cNvSpPr>
            <a:spLocks noGrp="1"/>
          </p:cNvSpPr>
          <p:nvPr>
            <p:ph type="title"/>
          </p:nvPr>
        </p:nvSpPr>
        <p:spPr/>
        <p:txBody>
          <a:bodyPr/>
          <a:lstStyle/>
          <a:p>
            <a:r>
              <a:rPr lang="en-US" strike="sngStrike" dirty="0"/>
              <a:t>SP #2</a:t>
            </a:r>
          </a:p>
        </p:txBody>
      </p:sp>
      <p:sp>
        <p:nvSpPr>
          <p:cNvPr id="6" name="TextBox 5">
            <a:extLst>
              <a:ext uri="{FF2B5EF4-FFF2-40B4-BE49-F238E27FC236}">
                <a16:creationId xmlns:a16="http://schemas.microsoft.com/office/drawing/2014/main" id="{4A16EEA6-6D80-4137-B548-4163BC67C76B}"/>
              </a:ext>
            </a:extLst>
          </p:cNvPr>
          <p:cNvSpPr txBox="1"/>
          <p:nvPr/>
        </p:nvSpPr>
        <p:spPr>
          <a:xfrm>
            <a:off x="5255731" y="1034534"/>
            <a:ext cx="1631601" cy="369332"/>
          </a:xfrm>
          <a:prstGeom prst="rect">
            <a:avLst/>
          </a:prstGeom>
          <a:noFill/>
        </p:spPr>
        <p:txBody>
          <a:bodyPr wrap="none" rtlCol="0">
            <a:spAutoFit/>
          </a:bodyPr>
          <a:lstStyle/>
          <a:p>
            <a:r>
              <a:rPr lang="en-US" dirty="0">
                <a:solidFill>
                  <a:srgbClr val="FF0000"/>
                </a:solidFill>
              </a:rPr>
              <a:t>Amend SP #77</a:t>
            </a:r>
          </a:p>
        </p:txBody>
      </p:sp>
    </p:spTree>
    <p:extLst>
      <p:ext uri="{BB962C8B-B14F-4D97-AF65-F5344CB8AC3E}">
        <p14:creationId xmlns:p14="http://schemas.microsoft.com/office/powerpoint/2010/main" val="18670729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32E184AB-7B2E-4EC3-81EB-6BA920B1EF8A}"/>
              </a:ext>
            </a:extLst>
          </p:cNvPr>
          <p:cNvSpPr>
            <a:spLocks noGrp="1"/>
          </p:cNvSpPr>
          <p:nvPr>
            <p:ph idx="1"/>
          </p:nvPr>
        </p:nvSpPr>
        <p:spPr>
          <a:xfrm>
            <a:off x="685800" y="1981199"/>
            <a:ext cx="7858060" cy="4377655"/>
          </a:xfrm>
        </p:spPr>
        <p:txBody>
          <a:bodyPr>
            <a:normAutofit/>
          </a:bodyPr>
          <a:lstStyle/>
          <a:p>
            <a:r>
              <a:rPr lang="en-US" dirty="0"/>
              <a:t>A non-AP MLD can conserve power by performing basic BSS operations on a single link [1, 2, 3, 4]</a:t>
            </a:r>
          </a:p>
          <a:p>
            <a:endParaRPr lang="en-US" dirty="0"/>
          </a:p>
          <a:p>
            <a:r>
              <a:rPr lang="en-US" dirty="0"/>
              <a:t>MLO framework needs to provide a mechanism that would enable a non-AP MLD to receive updates to the operational parameter(s) for any link of the AP MLD without requiring the non-AP MLD to monitor all links</a:t>
            </a:r>
          </a:p>
          <a:p>
            <a:pPr lvl="1"/>
            <a:r>
              <a:rPr lang="en-US" dirty="0"/>
              <a:t>Further any update that requires STA to not transmit on a link must be notified immediately. </a:t>
            </a:r>
          </a:p>
        </p:txBody>
      </p:sp>
      <p:sp>
        <p:nvSpPr>
          <p:cNvPr id="3" name="Slide Number Placeholder 2">
            <a:extLst>
              <a:ext uri="{FF2B5EF4-FFF2-40B4-BE49-F238E27FC236}">
                <a16:creationId xmlns:a16="http://schemas.microsoft.com/office/drawing/2014/main" id="{7815E343-24D3-454E-BFE9-0D4BB66BA52D}"/>
              </a:ext>
            </a:extLst>
          </p:cNvPr>
          <p:cNvSpPr>
            <a:spLocks noGrp="1"/>
          </p:cNvSpPr>
          <p:nvPr>
            <p:ph type="sldNum" sz="quarter" idx="11"/>
          </p:nvPr>
        </p:nvSpPr>
        <p:spPr/>
        <p:txBody>
          <a:bodyPr/>
          <a:lstStyle/>
          <a:p>
            <a:pPr>
              <a:defRPr/>
            </a:pPr>
            <a:r>
              <a:rPr lang="en-US"/>
              <a:t>Slide </a:t>
            </a:r>
            <a:fld id="{3099D1E7-2CFE-4362-BB72-AF97192842EA}" type="slidenum">
              <a:rPr lang="en-US" smtClean="0"/>
              <a:pPr>
                <a:defRPr/>
              </a:pPr>
              <a:t>2</a:t>
            </a:fld>
            <a:endParaRPr lang="en-US" dirty="0"/>
          </a:p>
        </p:txBody>
      </p:sp>
      <p:sp>
        <p:nvSpPr>
          <p:cNvPr id="4" name="Footer Placeholder 3">
            <a:extLst>
              <a:ext uri="{FF2B5EF4-FFF2-40B4-BE49-F238E27FC236}">
                <a16:creationId xmlns:a16="http://schemas.microsoft.com/office/drawing/2014/main" id="{986F3070-F4E2-4C54-A1D3-F4F07E0AFCEB}"/>
              </a:ext>
            </a:extLst>
          </p:cNvPr>
          <p:cNvSpPr>
            <a:spLocks noGrp="1"/>
          </p:cNvSpPr>
          <p:nvPr>
            <p:ph type="ftr" sz="quarter" idx="3"/>
          </p:nvPr>
        </p:nvSpPr>
        <p:spPr/>
        <p:txBody>
          <a:bodyPr/>
          <a:lstStyle/>
          <a:p>
            <a:pPr>
              <a:defRPr/>
            </a:pPr>
            <a:r>
              <a:rPr lang="en-US"/>
              <a:t>Abhishek P (Qualcomm), et. al.,</a:t>
            </a:r>
            <a:endParaRPr lang="en-US" dirty="0"/>
          </a:p>
        </p:txBody>
      </p:sp>
      <p:sp>
        <p:nvSpPr>
          <p:cNvPr id="5" name="Title 4">
            <a:extLst>
              <a:ext uri="{FF2B5EF4-FFF2-40B4-BE49-F238E27FC236}">
                <a16:creationId xmlns:a16="http://schemas.microsoft.com/office/drawing/2014/main" id="{99BBCD4D-8C64-44A3-8755-2D772808C049}"/>
              </a:ext>
            </a:extLst>
          </p:cNvPr>
          <p:cNvSpPr>
            <a:spLocks noGrp="1"/>
          </p:cNvSpPr>
          <p:nvPr>
            <p:ph type="title"/>
          </p:nvPr>
        </p:nvSpPr>
        <p:spPr/>
        <p:txBody>
          <a:bodyPr/>
          <a:lstStyle/>
          <a:p>
            <a:r>
              <a:rPr lang="en-US" dirty="0"/>
              <a:t>Problem statement</a:t>
            </a:r>
          </a:p>
        </p:txBody>
      </p:sp>
    </p:spTree>
    <p:extLst>
      <p:ext uri="{BB962C8B-B14F-4D97-AF65-F5344CB8AC3E}">
        <p14:creationId xmlns:p14="http://schemas.microsoft.com/office/powerpoint/2010/main" val="1061626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E73A89D0-EBDF-46DC-AB91-84524209EA22}"/>
              </a:ext>
            </a:extLst>
          </p:cNvPr>
          <p:cNvSpPr>
            <a:spLocks noGrp="1"/>
          </p:cNvSpPr>
          <p:nvPr>
            <p:ph idx="1"/>
          </p:nvPr>
        </p:nvSpPr>
        <p:spPr>
          <a:xfrm>
            <a:off x="685800" y="1981199"/>
            <a:ext cx="7858060" cy="4384431"/>
          </a:xfrm>
        </p:spPr>
        <p:txBody>
          <a:bodyPr/>
          <a:lstStyle/>
          <a:p>
            <a:r>
              <a:rPr lang="en-US" dirty="0"/>
              <a:t>Each AP of an MLD provides an indication of an update to the operational parameter(s) of another AP of the MLD</a:t>
            </a:r>
          </a:p>
          <a:p>
            <a:pPr lvl="1"/>
            <a:r>
              <a:rPr lang="en-US" dirty="0"/>
              <a:t>Any update that requires silencing of STAs in the reported BSS is explicitly notified on the reporting link</a:t>
            </a:r>
          </a:p>
        </p:txBody>
      </p:sp>
      <p:sp>
        <p:nvSpPr>
          <p:cNvPr id="3" name="Slide Number Placeholder 2">
            <a:extLst>
              <a:ext uri="{FF2B5EF4-FFF2-40B4-BE49-F238E27FC236}">
                <a16:creationId xmlns:a16="http://schemas.microsoft.com/office/drawing/2014/main" id="{EEBD6EBD-B0FA-4999-841F-5BDC006941F4}"/>
              </a:ext>
            </a:extLst>
          </p:cNvPr>
          <p:cNvSpPr>
            <a:spLocks noGrp="1"/>
          </p:cNvSpPr>
          <p:nvPr>
            <p:ph type="sldNum" sz="quarter" idx="11"/>
          </p:nvPr>
        </p:nvSpPr>
        <p:spPr/>
        <p:txBody>
          <a:bodyPr/>
          <a:lstStyle/>
          <a:p>
            <a:r>
              <a:rPr lang="en-US"/>
              <a:t>Slide </a:t>
            </a:r>
            <a:fld id="{3099D1E7-2CFE-4362-BB72-AF97192842EA}" type="slidenum">
              <a:rPr lang="en-US" smtClean="0"/>
              <a:pPr/>
              <a:t>3</a:t>
            </a:fld>
            <a:endParaRPr lang="en-US" dirty="0"/>
          </a:p>
        </p:txBody>
      </p:sp>
      <p:sp>
        <p:nvSpPr>
          <p:cNvPr id="4" name="Footer Placeholder 3">
            <a:extLst>
              <a:ext uri="{FF2B5EF4-FFF2-40B4-BE49-F238E27FC236}">
                <a16:creationId xmlns:a16="http://schemas.microsoft.com/office/drawing/2014/main" id="{112A6029-6EBB-4F80-B27F-709B6D114FEC}"/>
              </a:ext>
            </a:extLst>
          </p:cNvPr>
          <p:cNvSpPr>
            <a:spLocks noGrp="1"/>
          </p:cNvSpPr>
          <p:nvPr>
            <p:ph type="ftr" sz="quarter" idx="3"/>
          </p:nvPr>
        </p:nvSpPr>
        <p:spPr/>
        <p:txBody>
          <a:bodyPr/>
          <a:lstStyle/>
          <a:p>
            <a:r>
              <a:rPr lang="en-US"/>
              <a:t>Abhishek P (Qualcomm), et. al.,</a:t>
            </a:r>
            <a:endParaRPr lang="en-US" dirty="0"/>
          </a:p>
        </p:txBody>
      </p:sp>
      <p:sp>
        <p:nvSpPr>
          <p:cNvPr id="5" name="Title 4">
            <a:extLst>
              <a:ext uri="{FF2B5EF4-FFF2-40B4-BE49-F238E27FC236}">
                <a16:creationId xmlns:a16="http://schemas.microsoft.com/office/drawing/2014/main" id="{A3DB8FB3-8196-4135-82E5-CAC11FF64BD2}"/>
              </a:ext>
            </a:extLst>
          </p:cNvPr>
          <p:cNvSpPr>
            <a:spLocks noGrp="1"/>
          </p:cNvSpPr>
          <p:nvPr>
            <p:ph type="title"/>
          </p:nvPr>
        </p:nvSpPr>
        <p:spPr/>
        <p:txBody>
          <a:bodyPr/>
          <a:lstStyle/>
          <a:p>
            <a:r>
              <a:rPr lang="en-US" dirty="0"/>
              <a:t>Solution Summary</a:t>
            </a:r>
          </a:p>
        </p:txBody>
      </p:sp>
    </p:spTree>
    <p:extLst>
      <p:ext uri="{BB962C8B-B14F-4D97-AF65-F5344CB8AC3E}">
        <p14:creationId xmlns:p14="http://schemas.microsoft.com/office/powerpoint/2010/main" val="40196153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530CEADD-4D66-40D1-8044-39BBA75F002F}"/>
              </a:ext>
            </a:extLst>
          </p:cNvPr>
          <p:cNvSpPr>
            <a:spLocks noGrp="1"/>
          </p:cNvSpPr>
          <p:nvPr>
            <p:ph idx="1"/>
          </p:nvPr>
        </p:nvSpPr>
        <p:spPr>
          <a:xfrm>
            <a:off x="521435" y="1836357"/>
            <a:ext cx="8101130" cy="4639055"/>
          </a:xfrm>
        </p:spPr>
        <p:txBody>
          <a:bodyPr>
            <a:normAutofit fontScale="77500" lnSpcReduction="20000"/>
          </a:bodyPr>
          <a:lstStyle/>
          <a:p>
            <a:r>
              <a:rPr lang="en-US" dirty="0"/>
              <a:t>An AP’s beacon includes a sequence counter affiliated with its current BSS parameter</a:t>
            </a:r>
          </a:p>
          <a:p>
            <a:pPr lvl="1"/>
            <a:r>
              <a:rPr lang="en-US" dirty="0"/>
              <a:t>The counter is incremented whenever there is a change to one or more critical operational parameters.</a:t>
            </a:r>
          </a:p>
          <a:p>
            <a:endParaRPr lang="en-US" dirty="0"/>
          </a:p>
          <a:p>
            <a:r>
              <a:rPr lang="en-US" dirty="0"/>
              <a:t>Further, the link information contained in the beacon transmitted by an AP of an MLD carries the most recent value of sequence counter for a reported AP</a:t>
            </a:r>
          </a:p>
          <a:p>
            <a:pPr lvl="1"/>
            <a:r>
              <a:rPr lang="en-US" dirty="0"/>
              <a:t>Advertising a counter instead of actual element(s) helps keep the beacon size small</a:t>
            </a:r>
          </a:p>
          <a:p>
            <a:endParaRPr lang="en-US" dirty="0"/>
          </a:p>
          <a:p>
            <a:r>
              <a:rPr lang="en-US" dirty="0"/>
              <a:t>Updates to operational parameters such as channel change announcements (CSA, ECSA), (V)HT/HE/EHT Op, (MU-)EDCA parameters, OM notifications </a:t>
            </a:r>
            <a:r>
              <a:rPr lang="en-US" dirty="0" err="1"/>
              <a:t>etc</a:t>
            </a:r>
            <a:r>
              <a:rPr lang="en-US" dirty="0"/>
              <a:t> qualify as critical updates</a:t>
            </a:r>
          </a:p>
          <a:p>
            <a:pPr lvl="1"/>
            <a:r>
              <a:rPr lang="en-US" dirty="0"/>
              <a:t>Sequence counter similar to the Check Beacon field in TIM frame (See 11.2.3.15)</a:t>
            </a:r>
          </a:p>
          <a:p>
            <a:endParaRPr lang="en-US" dirty="0"/>
          </a:p>
          <a:p>
            <a:r>
              <a:rPr lang="en-US" dirty="0"/>
              <a:t>For example when AP makes a channel change announcement (by including ECSA element), it increments the sequence counter for its BSS.</a:t>
            </a:r>
          </a:p>
          <a:p>
            <a:pPr lvl="1"/>
            <a:r>
              <a:rPr lang="en-US" dirty="0"/>
              <a:t>Other APs of the MLD advertise the new value of sequence counter</a:t>
            </a:r>
          </a:p>
        </p:txBody>
      </p:sp>
      <p:sp>
        <p:nvSpPr>
          <p:cNvPr id="3" name="Slide Number Placeholder 2">
            <a:extLst>
              <a:ext uri="{FF2B5EF4-FFF2-40B4-BE49-F238E27FC236}">
                <a16:creationId xmlns:a16="http://schemas.microsoft.com/office/drawing/2014/main" id="{143BCA5E-9A62-44D9-9D08-6B7256AADC56}"/>
              </a:ext>
            </a:extLst>
          </p:cNvPr>
          <p:cNvSpPr>
            <a:spLocks noGrp="1"/>
          </p:cNvSpPr>
          <p:nvPr>
            <p:ph type="sldNum" sz="quarter" idx="11"/>
          </p:nvPr>
        </p:nvSpPr>
        <p:spPr/>
        <p:txBody>
          <a:bodyPr/>
          <a:lstStyle/>
          <a:p>
            <a:pPr>
              <a:defRPr/>
            </a:pPr>
            <a:r>
              <a:rPr lang="en-US"/>
              <a:t>Slide </a:t>
            </a:r>
            <a:fld id="{3099D1E7-2CFE-4362-BB72-AF97192842EA}" type="slidenum">
              <a:rPr lang="en-US" smtClean="0"/>
              <a:pPr>
                <a:defRPr/>
              </a:pPr>
              <a:t>4</a:t>
            </a:fld>
            <a:endParaRPr lang="en-US" dirty="0"/>
          </a:p>
        </p:txBody>
      </p:sp>
      <p:sp>
        <p:nvSpPr>
          <p:cNvPr id="4" name="Footer Placeholder 3">
            <a:extLst>
              <a:ext uri="{FF2B5EF4-FFF2-40B4-BE49-F238E27FC236}">
                <a16:creationId xmlns:a16="http://schemas.microsoft.com/office/drawing/2014/main" id="{3E0817D0-F34B-4F43-AB64-98B252E22AA4}"/>
              </a:ext>
            </a:extLst>
          </p:cNvPr>
          <p:cNvSpPr>
            <a:spLocks noGrp="1"/>
          </p:cNvSpPr>
          <p:nvPr>
            <p:ph type="ftr" sz="quarter" idx="3"/>
          </p:nvPr>
        </p:nvSpPr>
        <p:spPr/>
        <p:txBody>
          <a:bodyPr/>
          <a:lstStyle/>
          <a:p>
            <a:pPr>
              <a:defRPr/>
            </a:pPr>
            <a:r>
              <a:rPr lang="en-US"/>
              <a:t>Abhishek P (Qualcomm), et. al.,</a:t>
            </a:r>
            <a:endParaRPr lang="en-US" dirty="0"/>
          </a:p>
        </p:txBody>
      </p:sp>
      <p:sp>
        <p:nvSpPr>
          <p:cNvPr id="5" name="Title 4">
            <a:extLst>
              <a:ext uri="{FF2B5EF4-FFF2-40B4-BE49-F238E27FC236}">
                <a16:creationId xmlns:a16="http://schemas.microsoft.com/office/drawing/2014/main" id="{FC43A13A-2BE2-4390-8550-1CA1DAEE1163}"/>
              </a:ext>
            </a:extLst>
          </p:cNvPr>
          <p:cNvSpPr>
            <a:spLocks noGrp="1"/>
          </p:cNvSpPr>
          <p:nvPr>
            <p:ph type="title"/>
          </p:nvPr>
        </p:nvSpPr>
        <p:spPr/>
        <p:txBody>
          <a:bodyPr/>
          <a:lstStyle/>
          <a:p>
            <a:r>
              <a:rPr lang="en-US" dirty="0"/>
              <a:t>Indication of an update</a:t>
            </a:r>
          </a:p>
        </p:txBody>
      </p:sp>
    </p:spTree>
    <p:extLst>
      <p:ext uri="{BB962C8B-B14F-4D97-AF65-F5344CB8AC3E}">
        <p14:creationId xmlns:p14="http://schemas.microsoft.com/office/powerpoint/2010/main" val="3128768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530CEADD-4D66-40D1-8044-39BBA75F002F}"/>
              </a:ext>
            </a:extLst>
          </p:cNvPr>
          <p:cNvSpPr>
            <a:spLocks noGrp="1"/>
          </p:cNvSpPr>
          <p:nvPr>
            <p:ph idx="1"/>
          </p:nvPr>
        </p:nvSpPr>
        <p:spPr>
          <a:xfrm>
            <a:off x="408079" y="1981199"/>
            <a:ext cx="8327842" cy="4494213"/>
          </a:xfrm>
        </p:spPr>
        <p:txBody>
          <a:bodyPr>
            <a:normAutofit fontScale="92500" lnSpcReduction="10000"/>
          </a:bodyPr>
          <a:lstStyle/>
          <a:p>
            <a:r>
              <a:rPr lang="en-US" dirty="0"/>
              <a:t>Non-AP MLD maintains a record of the most recently received sequence counter for each set-up link</a:t>
            </a:r>
          </a:p>
          <a:p>
            <a:endParaRPr lang="en-US" dirty="0"/>
          </a:p>
          <a:p>
            <a:r>
              <a:rPr lang="en-US" dirty="0"/>
              <a:t>A STA of a non-AP MLD can probe the reporting AP to retrieve  updated parameters for the reported AP</a:t>
            </a:r>
          </a:p>
          <a:p>
            <a:pPr lvl="1"/>
            <a:r>
              <a:rPr lang="en-US" dirty="0"/>
              <a:t>Benefit: non-AP MLD is not required to wake-up the STA on the reported link</a:t>
            </a:r>
          </a:p>
          <a:p>
            <a:pPr lvl="2"/>
            <a:r>
              <a:rPr lang="en-US" dirty="0"/>
              <a:t>Works in situations where the BSS on the other link is in silence mode</a:t>
            </a:r>
          </a:p>
          <a:p>
            <a:pPr lvl="3"/>
            <a:r>
              <a:rPr lang="en-US" dirty="0"/>
              <a:t>see next slide</a:t>
            </a:r>
          </a:p>
          <a:p>
            <a:pPr lvl="1"/>
            <a:r>
              <a:rPr lang="en-US" dirty="0"/>
              <a:t>AP is recommended to transmit a broadcast Probe Response frame, carrying the profile for the requested link, in response to such a probe request</a:t>
            </a:r>
          </a:p>
          <a:p>
            <a:pPr lvl="2"/>
            <a:r>
              <a:rPr lang="en-US" dirty="0"/>
              <a:t>Currently allowed (11ai/11ax)</a:t>
            </a:r>
          </a:p>
          <a:p>
            <a:pPr lvl="2"/>
            <a:r>
              <a:rPr lang="en-US" dirty="0"/>
              <a:t>Helps address Probe storm issue </a:t>
            </a:r>
          </a:p>
          <a:p>
            <a:pPr lvl="3"/>
            <a:r>
              <a:rPr lang="en-US" dirty="0"/>
              <a:t>i.e., prevents probe request from multiple STAs to retrieve the update</a:t>
            </a:r>
          </a:p>
        </p:txBody>
      </p:sp>
      <p:sp>
        <p:nvSpPr>
          <p:cNvPr id="3" name="Slide Number Placeholder 2">
            <a:extLst>
              <a:ext uri="{FF2B5EF4-FFF2-40B4-BE49-F238E27FC236}">
                <a16:creationId xmlns:a16="http://schemas.microsoft.com/office/drawing/2014/main" id="{143BCA5E-9A62-44D9-9D08-6B7256AADC56}"/>
              </a:ext>
            </a:extLst>
          </p:cNvPr>
          <p:cNvSpPr>
            <a:spLocks noGrp="1"/>
          </p:cNvSpPr>
          <p:nvPr>
            <p:ph type="sldNum" sz="quarter" idx="11"/>
          </p:nvPr>
        </p:nvSpPr>
        <p:spPr/>
        <p:txBody>
          <a:bodyPr/>
          <a:lstStyle/>
          <a:p>
            <a:r>
              <a:rPr lang="en-US"/>
              <a:t>Slide </a:t>
            </a:r>
            <a:fld id="{3099D1E7-2CFE-4362-BB72-AF97192842EA}" type="slidenum">
              <a:rPr lang="en-US" smtClean="0"/>
              <a:pPr/>
              <a:t>5</a:t>
            </a:fld>
            <a:endParaRPr lang="en-US" dirty="0"/>
          </a:p>
        </p:txBody>
      </p:sp>
      <p:sp>
        <p:nvSpPr>
          <p:cNvPr id="4" name="Footer Placeholder 3">
            <a:extLst>
              <a:ext uri="{FF2B5EF4-FFF2-40B4-BE49-F238E27FC236}">
                <a16:creationId xmlns:a16="http://schemas.microsoft.com/office/drawing/2014/main" id="{3E0817D0-F34B-4F43-AB64-98B252E22AA4}"/>
              </a:ext>
            </a:extLst>
          </p:cNvPr>
          <p:cNvSpPr>
            <a:spLocks noGrp="1"/>
          </p:cNvSpPr>
          <p:nvPr>
            <p:ph type="ftr" sz="quarter" idx="3"/>
          </p:nvPr>
        </p:nvSpPr>
        <p:spPr/>
        <p:txBody>
          <a:bodyPr/>
          <a:lstStyle/>
          <a:p>
            <a:r>
              <a:rPr lang="en-US"/>
              <a:t>Abhishek P (Qualcomm), et. al.,</a:t>
            </a:r>
            <a:endParaRPr lang="en-US" dirty="0"/>
          </a:p>
        </p:txBody>
      </p:sp>
      <p:sp>
        <p:nvSpPr>
          <p:cNvPr id="5" name="Title 4">
            <a:extLst>
              <a:ext uri="{FF2B5EF4-FFF2-40B4-BE49-F238E27FC236}">
                <a16:creationId xmlns:a16="http://schemas.microsoft.com/office/drawing/2014/main" id="{FC43A13A-2BE2-4390-8550-1CA1DAEE1163}"/>
              </a:ext>
            </a:extLst>
          </p:cNvPr>
          <p:cNvSpPr>
            <a:spLocks noGrp="1"/>
          </p:cNvSpPr>
          <p:nvPr>
            <p:ph type="title"/>
          </p:nvPr>
        </p:nvSpPr>
        <p:spPr/>
        <p:txBody>
          <a:bodyPr/>
          <a:lstStyle/>
          <a:p>
            <a:r>
              <a:rPr lang="en-US" dirty="0"/>
              <a:t>Retrieving updated parameters</a:t>
            </a:r>
          </a:p>
        </p:txBody>
      </p:sp>
    </p:spTree>
    <p:extLst>
      <p:ext uri="{BB962C8B-B14F-4D97-AF65-F5344CB8AC3E}">
        <p14:creationId xmlns:p14="http://schemas.microsoft.com/office/powerpoint/2010/main" val="24256474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5EC9FEA1-57D7-463A-B6AD-9CD33AE7FDA4}"/>
              </a:ext>
            </a:extLst>
          </p:cNvPr>
          <p:cNvSpPr>
            <a:spLocks noGrp="1"/>
          </p:cNvSpPr>
          <p:nvPr>
            <p:ph idx="1"/>
          </p:nvPr>
        </p:nvSpPr>
        <p:spPr>
          <a:xfrm>
            <a:off x="685800" y="1981200"/>
            <a:ext cx="7858060" cy="4419600"/>
          </a:xfrm>
        </p:spPr>
        <p:txBody>
          <a:bodyPr>
            <a:normAutofit fontScale="92500"/>
          </a:bodyPr>
          <a:lstStyle/>
          <a:p>
            <a:r>
              <a:rPr lang="en-US" dirty="0"/>
              <a:t>An AP may announce silence time on its BSS</a:t>
            </a:r>
          </a:p>
          <a:p>
            <a:pPr lvl="1"/>
            <a:r>
              <a:rPr lang="en-US" dirty="0"/>
              <a:t>e.g., Quiet element or Channel Switch Mode=1</a:t>
            </a:r>
          </a:p>
          <a:p>
            <a:pPr lvl="1"/>
            <a:r>
              <a:rPr lang="en-US" dirty="0"/>
              <a:t>In such case, the counter-based indication is not sufficient</a:t>
            </a:r>
          </a:p>
          <a:p>
            <a:pPr lvl="2"/>
            <a:r>
              <a:rPr lang="en-US" dirty="0"/>
              <a:t>Non-AP STA MLD must be told right-away that it should not transmit any frames on the silenced channel</a:t>
            </a:r>
          </a:p>
          <a:p>
            <a:endParaRPr lang="en-US" dirty="0"/>
          </a:p>
          <a:p>
            <a:r>
              <a:rPr lang="en-US" dirty="0"/>
              <a:t>For such cases, other APs of the MLD provide an explicit </a:t>
            </a:r>
            <a:r>
              <a:rPr lang="en-US" i="1" dirty="0"/>
              <a:t>do-not-transmit</a:t>
            </a:r>
            <a:r>
              <a:rPr lang="en-US" dirty="0"/>
              <a:t> (DNT) notification on behalf of the silencing AP</a:t>
            </a:r>
          </a:p>
          <a:p>
            <a:pPr lvl="1"/>
            <a:r>
              <a:rPr lang="en-US" dirty="0"/>
              <a:t>This is achieved by means for a single DNT bit in the per-link profile</a:t>
            </a:r>
          </a:p>
          <a:p>
            <a:endParaRPr lang="en-US" dirty="0"/>
          </a:p>
          <a:p>
            <a:r>
              <a:rPr lang="en-US" dirty="0"/>
              <a:t>Non-AP MLD is required to not transmit any frames on a link for which the AP MLD has indicated silence</a:t>
            </a:r>
          </a:p>
        </p:txBody>
      </p:sp>
      <p:sp>
        <p:nvSpPr>
          <p:cNvPr id="3" name="Slide Number Placeholder 2">
            <a:extLst>
              <a:ext uri="{FF2B5EF4-FFF2-40B4-BE49-F238E27FC236}">
                <a16:creationId xmlns:a16="http://schemas.microsoft.com/office/drawing/2014/main" id="{3A11FE91-545B-48A5-AE5D-1868B9670504}"/>
              </a:ext>
            </a:extLst>
          </p:cNvPr>
          <p:cNvSpPr>
            <a:spLocks noGrp="1"/>
          </p:cNvSpPr>
          <p:nvPr>
            <p:ph type="sldNum" sz="quarter" idx="11"/>
          </p:nvPr>
        </p:nvSpPr>
        <p:spPr/>
        <p:txBody>
          <a:bodyPr/>
          <a:lstStyle/>
          <a:p>
            <a:pPr>
              <a:defRPr/>
            </a:pPr>
            <a:r>
              <a:rPr lang="en-US"/>
              <a:t>Slide </a:t>
            </a:r>
            <a:fld id="{3099D1E7-2CFE-4362-BB72-AF97192842EA}" type="slidenum">
              <a:rPr lang="en-US" smtClean="0"/>
              <a:pPr>
                <a:defRPr/>
              </a:pPr>
              <a:t>6</a:t>
            </a:fld>
            <a:endParaRPr lang="en-US" dirty="0"/>
          </a:p>
        </p:txBody>
      </p:sp>
      <p:sp>
        <p:nvSpPr>
          <p:cNvPr id="4" name="Footer Placeholder 3">
            <a:extLst>
              <a:ext uri="{FF2B5EF4-FFF2-40B4-BE49-F238E27FC236}">
                <a16:creationId xmlns:a16="http://schemas.microsoft.com/office/drawing/2014/main" id="{3A3E6693-9206-4FF4-A695-FF024C63118C}"/>
              </a:ext>
            </a:extLst>
          </p:cNvPr>
          <p:cNvSpPr>
            <a:spLocks noGrp="1"/>
          </p:cNvSpPr>
          <p:nvPr>
            <p:ph type="ftr" sz="quarter" idx="3"/>
          </p:nvPr>
        </p:nvSpPr>
        <p:spPr/>
        <p:txBody>
          <a:bodyPr/>
          <a:lstStyle/>
          <a:p>
            <a:pPr>
              <a:defRPr/>
            </a:pPr>
            <a:r>
              <a:rPr lang="en-US"/>
              <a:t>Abhishek P (Qualcomm), et. al.,</a:t>
            </a:r>
            <a:endParaRPr lang="en-US" dirty="0"/>
          </a:p>
        </p:txBody>
      </p:sp>
      <p:sp>
        <p:nvSpPr>
          <p:cNvPr id="5" name="Title 4">
            <a:extLst>
              <a:ext uri="{FF2B5EF4-FFF2-40B4-BE49-F238E27FC236}">
                <a16:creationId xmlns:a16="http://schemas.microsoft.com/office/drawing/2014/main" id="{C3AC934E-7990-4917-9966-75B42A6407ED}"/>
              </a:ext>
            </a:extLst>
          </p:cNvPr>
          <p:cNvSpPr>
            <a:spLocks noGrp="1"/>
          </p:cNvSpPr>
          <p:nvPr>
            <p:ph type="title"/>
          </p:nvPr>
        </p:nvSpPr>
        <p:spPr/>
        <p:txBody>
          <a:bodyPr/>
          <a:lstStyle/>
          <a:p>
            <a:r>
              <a:rPr lang="en-US" dirty="0"/>
              <a:t>Do-not-transmit indication</a:t>
            </a:r>
          </a:p>
        </p:txBody>
      </p:sp>
    </p:spTree>
    <p:extLst>
      <p:ext uri="{BB962C8B-B14F-4D97-AF65-F5344CB8AC3E}">
        <p14:creationId xmlns:p14="http://schemas.microsoft.com/office/powerpoint/2010/main" val="30499670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BBAD2F36-FB7B-4DD2-ADA8-92FBCA67C931}"/>
              </a:ext>
            </a:extLst>
          </p:cNvPr>
          <p:cNvSpPr>
            <a:spLocks noGrp="1"/>
          </p:cNvSpPr>
          <p:nvPr>
            <p:ph type="sldNum" sz="quarter" idx="11"/>
          </p:nvPr>
        </p:nvSpPr>
        <p:spPr/>
        <p:txBody>
          <a:bodyPr/>
          <a:lstStyle/>
          <a:p>
            <a:pPr>
              <a:defRPr/>
            </a:pPr>
            <a:r>
              <a:rPr lang="en-US"/>
              <a:t>Slide </a:t>
            </a:r>
            <a:fld id="{3099D1E7-2CFE-4362-BB72-AF97192842EA}" type="slidenum">
              <a:rPr lang="en-US" smtClean="0"/>
              <a:pPr>
                <a:defRPr/>
              </a:pPr>
              <a:t>7</a:t>
            </a:fld>
            <a:endParaRPr lang="en-US" dirty="0"/>
          </a:p>
        </p:txBody>
      </p:sp>
      <p:sp>
        <p:nvSpPr>
          <p:cNvPr id="4" name="Footer Placeholder 3">
            <a:extLst>
              <a:ext uri="{FF2B5EF4-FFF2-40B4-BE49-F238E27FC236}">
                <a16:creationId xmlns:a16="http://schemas.microsoft.com/office/drawing/2014/main" id="{FA704332-22EB-483F-BC36-D49551D6AB7C}"/>
              </a:ext>
            </a:extLst>
          </p:cNvPr>
          <p:cNvSpPr>
            <a:spLocks noGrp="1"/>
          </p:cNvSpPr>
          <p:nvPr>
            <p:ph type="ftr" sz="quarter" idx="3"/>
          </p:nvPr>
        </p:nvSpPr>
        <p:spPr/>
        <p:txBody>
          <a:bodyPr/>
          <a:lstStyle/>
          <a:p>
            <a:pPr>
              <a:defRPr/>
            </a:pPr>
            <a:r>
              <a:rPr lang="en-US"/>
              <a:t>Abhishek P (Qualcomm), et. al.,</a:t>
            </a:r>
            <a:endParaRPr lang="en-US" dirty="0"/>
          </a:p>
        </p:txBody>
      </p:sp>
      <p:sp>
        <p:nvSpPr>
          <p:cNvPr id="5" name="Title 4">
            <a:extLst>
              <a:ext uri="{FF2B5EF4-FFF2-40B4-BE49-F238E27FC236}">
                <a16:creationId xmlns:a16="http://schemas.microsoft.com/office/drawing/2014/main" id="{EF54DF68-DC41-4070-9428-827EE4602A94}"/>
              </a:ext>
            </a:extLst>
          </p:cNvPr>
          <p:cNvSpPr>
            <a:spLocks noGrp="1"/>
          </p:cNvSpPr>
          <p:nvPr>
            <p:ph type="title"/>
          </p:nvPr>
        </p:nvSpPr>
        <p:spPr/>
        <p:txBody>
          <a:bodyPr/>
          <a:lstStyle/>
          <a:p>
            <a:r>
              <a:rPr lang="en-US" dirty="0"/>
              <a:t>Signaling of critical updates</a:t>
            </a:r>
          </a:p>
        </p:txBody>
      </p:sp>
      <p:graphicFrame>
        <p:nvGraphicFramePr>
          <p:cNvPr id="2" name="Object 1">
            <a:extLst>
              <a:ext uri="{FF2B5EF4-FFF2-40B4-BE49-F238E27FC236}">
                <a16:creationId xmlns:a16="http://schemas.microsoft.com/office/drawing/2014/main" id="{DE60E7DB-03B1-4B77-929E-7330436792AA}"/>
              </a:ext>
            </a:extLst>
          </p:cNvPr>
          <p:cNvGraphicFramePr>
            <a:graphicFrameLocks noChangeAspect="1"/>
          </p:cNvGraphicFramePr>
          <p:nvPr>
            <p:extLst>
              <p:ext uri="{D42A27DB-BD31-4B8C-83A1-F6EECF244321}">
                <p14:modId xmlns:p14="http://schemas.microsoft.com/office/powerpoint/2010/main" val="3325517694"/>
              </p:ext>
            </p:extLst>
          </p:nvPr>
        </p:nvGraphicFramePr>
        <p:xfrm>
          <a:off x="269875" y="2493963"/>
          <a:ext cx="8680450" cy="3211512"/>
        </p:xfrm>
        <a:graphic>
          <a:graphicData uri="http://schemas.openxmlformats.org/presentationml/2006/ole">
            <mc:AlternateContent xmlns:mc="http://schemas.openxmlformats.org/markup-compatibility/2006">
              <mc:Choice xmlns:v="urn:schemas-microsoft-com:vml" Requires="v">
                <p:oleObj spid="_x0000_s6365" name="Visio" r:id="rId3" imgW="9534617" imgH="3562613" progId="Visio.Drawing.11">
                  <p:embed/>
                </p:oleObj>
              </mc:Choice>
              <mc:Fallback>
                <p:oleObj name="Visio" r:id="rId3" imgW="9534617" imgH="3562613" progId="Visio.Drawing.11">
                  <p:embed/>
                  <p:pic>
                    <p:nvPicPr>
                      <p:cNvPr id="0" name=""/>
                      <p:cNvPicPr/>
                      <p:nvPr/>
                    </p:nvPicPr>
                    <p:blipFill>
                      <a:blip r:embed="rId4"/>
                      <a:stretch>
                        <a:fillRect/>
                      </a:stretch>
                    </p:blipFill>
                    <p:spPr>
                      <a:xfrm>
                        <a:off x="269875" y="2493963"/>
                        <a:ext cx="8680450" cy="3211512"/>
                      </a:xfrm>
                      <a:prstGeom prst="rect">
                        <a:avLst/>
                      </a:prstGeom>
                    </p:spPr>
                  </p:pic>
                </p:oleObj>
              </mc:Fallback>
            </mc:AlternateContent>
          </a:graphicData>
        </a:graphic>
      </p:graphicFrame>
    </p:spTree>
    <p:extLst>
      <p:ext uri="{BB962C8B-B14F-4D97-AF65-F5344CB8AC3E}">
        <p14:creationId xmlns:p14="http://schemas.microsoft.com/office/powerpoint/2010/main" val="28984937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23525F46-1F32-4E6D-A807-A7BFEB4771F7}"/>
              </a:ext>
            </a:extLst>
          </p:cNvPr>
          <p:cNvSpPr>
            <a:spLocks noGrp="1"/>
          </p:cNvSpPr>
          <p:nvPr>
            <p:ph idx="1"/>
          </p:nvPr>
        </p:nvSpPr>
        <p:spPr>
          <a:xfrm>
            <a:off x="143583" y="1654988"/>
            <a:ext cx="8788820" cy="4820425"/>
          </a:xfrm>
        </p:spPr>
        <p:txBody>
          <a:bodyPr>
            <a:normAutofit fontScale="62500" lnSpcReduction="20000"/>
          </a:bodyPr>
          <a:lstStyle/>
          <a:p>
            <a:r>
              <a:rPr lang="en-US" dirty="0"/>
              <a:t>The counter (CSN) for a transmitting link is carried in the EHT Operation element</a:t>
            </a:r>
          </a:p>
          <a:p>
            <a:pPr lvl="1"/>
            <a:r>
              <a:rPr lang="en-US" dirty="0"/>
              <a:t>In case of Multiple BSSID set, EHT Op element would carry more than one counter (one per BSSID)</a:t>
            </a:r>
          </a:p>
          <a:p>
            <a:pPr lvl="2"/>
            <a:r>
              <a:rPr lang="en-US" dirty="0"/>
              <a:t>EHT Op IE is common to the MBSSID set</a:t>
            </a:r>
          </a:p>
          <a:p>
            <a:pPr lvl="1"/>
            <a:r>
              <a:rPr lang="en-US" dirty="0"/>
              <a:t>Limit CSN field size to at most 1 octet</a:t>
            </a:r>
          </a:p>
          <a:p>
            <a:pPr lvl="2"/>
            <a:r>
              <a:rPr lang="en-US" dirty="0">
                <a:sym typeface="Wingdings" panose="05000000000000000000" pitchFamily="2" charset="2"/>
              </a:rPr>
              <a:t>TBD whether Check Beacon and CSN for transmitting link need to have the same value</a:t>
            </a:r>
            <a:endParaRPr lang="en-US" dirty="0"/>
          </a:p>
          <a:p>
            <a:endParaRPr lang="en-US" dirty="0"/>
          </a:p>
          <a:p>
            <a:r>
              <a:rPr lang="en-US" dirty="0"/>
              <a:t>The counter (CSN) for other link(s) is carried in RNR IE</a:t>
            </a:r>
          </a:p>
          <a:p>
            <a:pPr lvl="1"/>
            <a:r>
              <a:rPr lang="en-US" dirty="0"/>
              <a:t>As discussed in 11-20/357, MLO framework needs to make every attempt to prevent beacon bloating [SP#111]</a:t>
            </a:r>
          </a:p>
          <a:p>
            <a:pPr lvl="2"/>
            <a:r>
              <a:rPr lang="en-US" dirty="0"/>
              <a:t>Therefore it is recommended that ML IE in a Beacon frame doesn’t carry per-AP profiles</a:t>
            </a:r>
          </a:p>
          <a:p>
            <a:pPr lvl="2"/>
            <a:r>
              <a:rPr lang="en-US" dirty="0"/>
              <a:t>Per-AP profile </a:t>
            </a:r>
            <a:r>
              <a:rPr lang="en-US" dirty="0" err="1"/>
              <a:t>subelement</a:t>
            </a:r>
            <a:r>
              <a:rPr lang="en-US" dirty="0"/>
              <a:t> would introduce several octets of overhead - up to 4 octets per CSN</a:t>
            </a:r>
          </a:p>
          <a:p>
            <a:pPr lvl="3"/>
            <a:r>
              <a:rPr lang="en-US" dirty="0"/>
              <a:t>[ Sub-element ID(1) + Length(1) + Link ID(1 or 2) + CSN(1) ]</a:t>
            </a:r>
          </a:p>
          <a:p>
            <a:pPr lvl="2"/>
            <a:r>
              <a:rPr lang="en-US" dirty="0"/>
              <a:t>With MBSSID on various links, the overhead is multiplicative</a:t>
            </a:r>
          </a:p>
          <a:p>
            <a:pPr lvl="1"/>
            <a:r>
              <a:rPr lang="en-US" dirty="0"/>
              <a:t>RNR is required to be present in a Beacon frame and is required to report each AP of the MLD [SP #95]</a:t>
            </a:r>
          </a:p>
          <a:p>
            <a:pPr lvl="2"/>
            <a:r>
              <a:rPr lang="en-US" dirty="0"/>
              <a:t>Further RNR also carries MBSSID information</a:t>
            </a:r>
          </a:p>
          <a:p>
            <a:pPr lvl="2"/>
            <a:r>
              <a:rPr lang="en-US" dirty="0"/>
              <a:t>Therefore it is natural to extend it to carry a counter affiliated with the reported AP [zero overhead]</a:t>
            </a:r>
          </a:p>
          <a:p>
            <a:endParaRPr lang="en-US" dirty="0"/>
          </a:p>
          <a:p>
            <a:r>
              <a:rPr lang="en-US" dirty="0"/>
              <a:t>Further, an indication in the initial portion of the beacon signals an update to the CSN value for any AP of the MLD</a:t>
            </a:r>
          </a:p>
          <a:p>
            <a:pPr lvl="1"/>
            <a:r>
              <a:rPr lang="en-US" dirty="0"/>
              <a:t>Based on this determination, an associated STA can parse the entire beacon frame to find which AP of the MLD updated its BSS parameters</a:t>
            </a:r>
          </a:p>
          <a:p>
            <a:pPr lvl="2"/>
            <a:r>
              <a:rPr lang="en-US" dirty="0"/>
              <a:t>A subfield in Capability Information field can provide such early indication of an update.</a:t>
            </a:r>
          </a:p>
          <a:p>
            <a:pPr lvl="2"/>
            <a:r>
              <a:rPr lang="en-US" dirty="0"/>
              <a:t>Compatible with MBSSID case (</a:t>
            </a:r>
            <a:r>
              <a:rPr lang="en-US" dirty="0" err="1"/>
              <a:t>nonTxBSSID</a:t>
            </a:r>
            <a:r>
              <a:rPr lang="en-US" dirty="0"/>
              <a:t> Capability IE has the same structure)</a:t>
            </a:r>
          </a:p>
          <a:p>
            <a:pPr lvl="1"/>
            <a:r>
              <a:rPr lang="en-US" dirty="0"/>
              <a:t>Such early indication is signaled over several beacons (e.g., until the DTIM beacon) to increase the likelihood that most associated STAs have seen the indication</a:t>
            </a:r>
          </a:p>
          <a:p>
            <a:pPr lvl="2"/>
            <a:r>
              <a:rPr lang="en-US" dirty="0"/>
              <a:t>A STA that skips several beacon frames is expected to parse the beacon to determine any updates (baseline behavior).</a:t>
            </a:r>
          </a:p>
        </p:txBody>
      </p:sp>
      <p:sp>
        <p:nvSpPr>
          <p:cNvPr id="3" name="Slide Number Placeholder 2">
            <a:extLst>
              <a:ext uri="{FF2B5EF4-FFF2-40B4-BE49-F238E27FC236}">
                <a16:creationId xmlns:a16="http://schemas.microsoft.com/office/drawing/2014/main" id="{FAF51C7C-E599-4401-A7E6-1E5B01351C49}"/>
              </a:ext>
            </a:extLst>
          </p:cNvPr>
          <p:cNvSpPr>
            <a:spLocks noGrp="1"/>
          </p:cNvSpPr>
          <p:nvPr>
            <p:ph type="sldNum" sz="quarter" idx="11"/>
          </p:nvPr>
        </p:nvSpPr>
        <p:spPr/>
        <p:txBody>
          <a:bodyPr/>
          <a:lstStyle/>
          <a:p>
            <a:pPr>
              <a:defRPr/>
            </a:pPr>
            <a:r>
              <a:rPr lang="en-US"/>
              <a:t>Slide </a:t>
            </a:r>
            <a:fld id="{3099D1E7-2CFE-4362-BB72-AF97192842EA}" type="slidenum">
              <a:rPr lang="en-US" smtClean="0"/>
              <a:pPr>
                <a:defRPr/>
              </a:pPr>
              <a:t>8</a:t>
            </a:fld>
            <a:endParaRPr lang="en-US" dirty="0"/>
          </a:p>
        </p:txBody>
      </p:sp>
      <p:sp>
        <p:nvSpPr>
          <p:cNvPr id="4" name="Footer Placeholder 3">
            <a:extLst>
              <a:ext uri="{FF2B5EF4-FFF2-40B4-BE49-F238E27FC236}">
                <a16:creationId xmlns:a16="http://schemas.microsoft.com/office/drawing/2014/main" id="{BA88EA9F-E5BA-428F-B188-D6D7994FBA5C}"/>
              </a:ext>
            </a:extLst>
          </p:cNvPr>
          <p:cNvSpPr>
            <a:spLocks noGrp="1"/>
          </p:cNvSpPr>
          <p:nvPr>
            <p:ph type="ftr" sz="quarter" idx="3"/>
          </p:nvPr>
        </p:nvSpPr>
        <p:spPr/>
        <p:txBody>
          <a:bodyPr/>
          <a:lstStyle/>
          <a:p>
            <a:pPr>
              <a:defRPr/>
            </a:pPr>
            <a:r>
              <a:rPr lang="en-US"/>
              <a:t>Abhishek P (Qualcomm), et. al.,</a:t>
            </a:r>
            <a:endParaRPr lang="en-US" dirty="0"/>
          </a:p>
        </p:txBody>
      </p:sp>
      <p:sp>
        <p:nvSpPr>
          <p:cNvPr id="5" name="Title 4">
            <a:extLst>
              <a:ext uri="{FF2B5EF4-FFF2-40B4-BE49-F238E27FC236}">
                <a16:creationId xmlns:a16="http://schemas.microsoft.com/office/drawing/2014/main" id="{1F2DCD77-B1C0-4AE1-AA63-C90AB28CB03E}"/>
              </a:ext>
            </a:extLst>
          </p:cNvPr>
          <p:cNvSpPr>
            <a:spLocks noGrp="1"/>
          </p:cNvSpPr>
          <p:nvPr>
            <p:ph type="title"/>
          </p:nvPr>
        </p:nvSpPr>
        <p:spPr/>
        <p:txBody>
          <a:bodyPr/>
          <a:lstStyle/>
          <a:p>
            <a:r>
              <a:rPr lang="en-US" dirty="0"/>
              <a:t>Signaling of critical updates</a:t>
            </a:r>
          </a:p>
        </p:txBody>
      </p:sp>
    </p:spTree>
    <p:extLst>
      <p:ext uri="{BB962C8B-B14F-4D97-AF65-F5344CB8AC3E}">
        <p14:creationId xmlns:p14="http://schemas.microsoft.com/office/powerpoint/2010/main" val="252235876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8B0679D4-B61A-41B6-AA64-CB9D679FE8D4}"/>
              </a:ext>
            </a:extLst>
          </p:cNvPr>
          <p:cNvSpPr>
            <a:spLocks noGrp="1"/>
          </p:cNvSpPr>
          <p:nvPr>
            <p:ph idx="1"/>
          </p:nvPr>
        </p:nvSpPr>
        <p:spPr>
          <a:xfrm>
            <a:off x="405535" y="2046877"/>
            <a:ext cx="5399139" cy="2486666"/>
          </a:xfrm>
        </p:spPr>
        <p:txBody>
          <a:bodyPr>
            <a:normAutofit fontScale="85000" lnSpcReduction="10000"/>
          </a:bodyPr>
          <a:lstStyle/>
          <a:p>
            <a:r>
              <a:rPr lang="en-US" dirty="0" err="1"/>
              <a:t>TxBSSID</a:t>
            </a:r>
            <a:r>
              <a:rPr lang="en-US" dirty="0"/>
              <a:t> on Link 1 (AP11’s) beacon frame carries </a:t>
            </a:r>
            <a:r>
              <a:rPr lang="en-US" dirty="0" err="1"/>
              <a:t>nonTxBSSID</a:t>
            </a:r>
            <a:r>
              <a:rPr lang="en-US" dirty="0"/>
              <a:t> profile for AP12.</a:t>
            </a:r>
          </a:p>
          <a:p>
            <a:pPr lvl="1"/>
            <a:r>
              <a:rPr lang="en-US" dirty="0"/>
              <a:t>EHT Op carries CSN for AP11 and AP12</a:t>
            </a:r>
          </a:p>
          <a:p>
            <a:pPr lvl="1"/>
            <a:r>
              <a:rPr lang="en-US" dirty="0"/>
              <a:t>RNR carries CSN for AP21 and AP22</a:t>
            </a:r>
          </a:p>
          <a:p>
            <a:pPr lvl="1"/>
            <a:r>
              <a:rPr lang="en-US" dirty="0"/>
              <a:t>Capability Info. field in the Beacon carries indication with respect to </a:t>
            </a:r>
            <a:r>
              <a:rPr lang="en-US" dirty="0" err="1"/>
              <a:t>TxBSSID</a:t>
            </a:r>
            <a:r>
              <a:rPr lang="en-US" dirty="0"/>
              <a:t> (AP11)</a:t>
            </a:r>
          </a:p>
          <a:p>
            <a:pPr lvl="1"/>
            <a:r>
              <a:rPr lang="en-US" dirty="0"/>
              <a:t>Nontransmitted BSSID Capability Information element in profile for </a:t>
            </a:r>
            <a:r>
              <a:rPr lang="en-US" dirty="0" err="1"/>
              <a:t>nonTxBSSID</a:t>
            </a:r>
            <a:r>
              <a:rPr lang="en-US" dirty="0"/>
              <a:t> (AP12) carries indication with respect to AP12</a:t>
            </a:r>
          </a:p>
        </p:txBody>
      </p:sp>
      <p:sp>
        <p:nvSpPr>
          <p:cNvPr id="3" name="Slide Number Placeholder 2">
            <a:extLst>
              <a:ext uri="{FF2B5EF4-FFF2-40B4-BE49-F238E27FC236}">
                <a16:creationId xmlns:a16="http://schemas.microsoft.com/office/drawing/2014/main" id="{0DE659E3-C1AD-4E23-9F01-A383853A2C8C}"/>
              </a:ext>
            </a:extLst>
          </p:cNvPr>
          <p:cNvSpPr>
            <a:spLocks noGrp="1"/>
          </p:cNvSpPr>
          <p:nvPr>
            <p:ph type="sldNum" sz="quarter" idx="11"/>
          </p:nvPr>
        </p:nvSpPr>
        <p:spPr/>
        <p:txBody>
          <a:bodyPr/>
          <a:lstStyle/>
          <a:p>
            <a:pPr>
              <a:defRPr/>
            </a:pPr>
            <a:r>
              <a:rPr lang="en-US"/>
              <a:t>Slide </a:t>
            </a:r>
            <a:fld id="{3099D1E7-2CFE-4362-BB72-AF97192842EA}" type="slidenum">
              <a:rPr lang="en-US" smtClean="0"/>
              <a:pPr>
                <a:defRPr/>
              </a:pPr>
              <a:t>9</a:t>
            </a:fld>
            <a:endParaRPr lang="en-US" dirty="0"/>
          </a:p>
        </p:txBody>
      </p:sp>
      <p:sp>
        <p:nvSpPr>
          <p:cNvPr id="4" name="Footer Placeholder 3">
            <a:extLst>
              <a:ext uri="{FF2B5EF4-FFF2-40B4-BE49-F238E27FC236}">
                <a16:creationId xmlns:a16="http://schemas.microsoft.com/office/drawing/2014/main" id="{F0771297-AFDD-48CB-9083-036C44EB8AF1}"/>
              </a:ext>
            </a:extLst>
          </p:cNvPr>
          <p:cNvSpPr>
            <a:spLocks noGrp="1"/>
          </p:cNvSpPr>
          <p:nvPr>
            <p:ph type="ftr" sz="quarter" idx="3"/>
          </p:nvPr>
        </p:nvSpPr>
        <p:spPr/>
        <p:txBody>
          <a:bodyPr/>
          <a:lstStyle/>
          <a:p>
            <a:pPr>
              <a:defRPr/>
            </a:pPr>
            <a:r>
              <a:rPr lang="en-US"/>
              <a:t>Abhishek P (Qualcomm), et. al.,</a:t>
            </a:r>
            <a:endParaRPr lang="en-US" dirty="0"/>
          </a:p>
        </p:txBody>
      </p:sp>
      <p:sp>
        <p:nvSpPr>
          <p:cNvPr id="5" name="Title 4">
            <a:extLst>
              <a:ext uri="{FF2B5EF4-FFF2-40B4-BE49-F238E27FC236}">
                <a16:creationId xmlns:a16="http://schemas.microsoft.com/office/drawing/2014/main" id="{CE6A7C73-06D9-4A55-89DC-8738B2031846}"/>
              </a:ext>
            </a:extLst>
          </p:cNvPr>
          <p:cNvSpPr>
            <a:spLocks noGrp="1"/>
          </p:cNvSpPr>
          <p:nvPr>
            <p:ph type="title"/>
          </p:nvPr>
        </p:nvSpPr>
        <p:spPr/>
        <p:txBody>
          <a:bodyPr/>
          <a:lstStyle/>
          <a:p>
            <a:r>
              <a:rPr lang="en-US" dirty="0"/>
              <a:t>Signaling of critical updates</a:t>
            </a:r>
          </a:p>
        </p:txBody>
      </p:sp>
      <p:sp>
        <p:nvSpPr>
          <p:cNvPr id="6" name="Rectangle 5">
            <a:extLst>
              <a:ext uri="{FF2B5EF4-FFF2-40B4-BE49-F238E27FC236}">
                <a16:creationId xmlns:a16="http://schemas.microsoft.com/office/drawing/2014/main" id="{D7CB900B-366B-43E6-A610-AD10A2B8F299}"/>
              </a:ext>
            </a:extLst>
          </p:cNvPr>
          <p:cNvSpPr/>
          <p:nvPr/>
        </p:nvSpPr>
        <p:spPr bwMode="auto">
          <a:xfrm>
            <a:off x="502897" y="5344894"/>
            <a:ext cx="8027016" cy="509631"/>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7" name="Rectangle 6">
            <a:extLst>
              <a:ext uri="{FF2B5EF4-FFF2-40B4-BE49-F238E27FC236}">
                <a16:creationId xmlns:a16="http://schemas.microsoft.com/office/drawing/2014/main" id="{4850C5F4-BFA7-4D80-B67B-D9D9BFD3EF0B}"/>
              </a:ext>
            </a:extLst>
          </p:cNvPr>
          <p:cNvSpPr/>
          <p:nvPr/>
        </p:nvSpPr>
        <p:spPr bwMode="auto">
          <a:xfrm>
            <a:off x="4673033" y="5404141"/>
            <a:ext cx="1230044" cy="391136"/>
          </a:xfrm>
          <a:prstGeom prst="rect">
            <a:avLst/>
          </a:prstGeom>
          <a:solidFill>
            <a:srgbClr val="CCEEDF"/>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8" name="Rectangle 7">
            <a:extLst>
              <a:ext uri="{FF2B5EF4-FFF2-40B4-BE49-F238E27FC236}">
                <a16:creationId xmlns:a16="http://schemas.microsoft.com/office/drawing/2014/main" id="{B6CC02C6-6300-41B7-9079-C73292AEDC6D}"/>
              </a:ext>
            </a:extLst>
          </p:cNvPr>
          <p:cNvSpPr/>
          <p:nvPr/>
        </p:nvSpPr>
        <p:spPr bwMode="auto">
          <a:xfrm>
            <a:off x="7396889" y="5380656"/>
            <a:ext cx="1056339" cy="440532"/>
          </a:xfrm>
          <a:prstGeom prst="rect">
            <a:avLst/>
          </a:prstGeom>
          <a:solidFill>
            <a:srgbClr val="CCEEDF"/>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9" name="Rectangle 8">
            <a:extLst>
              <a:ext uri="{FF2B5EF4-FFF2-40B4-BE49-F238E27FC236}">
                <a16:creationId xmlns:a16="http://schemas.microsoft.com/office/drawing/2014/main" id="{37345BB2-C70A-47B2-8236-4B579B5381E7}"/>
              </a:ext>
            </a:extLst>
          </p:cNvPr>
          <p:cNvSpPr/>
          <p:nvPr/>
        </p:nvSpPr>
        <p:spPr bwMode="auto">
          <a:xfrm>
            <a:off x="5185186" y="5465412"/>
            <a:ext cx="247820" cy="277077"/>
          </a:xfrm>
          <a:prstGeom prst="rect">
            <a:avLst/>
          </a:prstGeom>
          <a:solidFill>
            <a:srgbClr val="FFCCCC"/>
          </a:solidFill>
          <a:ln w="317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10" name="Rectangle 9">
            <a:extLst>
              <a:ext uri="{FF2B5EF4-FFF2-40B4-BE49-F238E27FC236}">
                <a16:creationId xmlns:a16="http://schemas.microsoft.com/office/drawing/2014/main" id="{D4305C56-966F-40C5-86DD-CD5C84F23DCB}"/>
              </a:ext>
            </a:extLst>
          </p:cNvPr>
          <p:cNvSpPr/>
          <p:nvPr/>
        </p:nvSpPr>
        <p:spPr bwMode="auto">
          <a:xfrm>
            <a:off x="5556106" y="5465412"/>
            <a:ext cx="247820" cy="277077"/>
          </a:xfrm>
          <a:prstGeom prst="rect">
            <a:avLst/>
          </a:prstGeom>
          <a:solidFill>
            <a:srgbClr val="A0B1D0"/>
          </a:solidFill>
          <a:ln w="317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12" name="Rectangle 11">
            <a:extLst>
              <a:ext uri="{FF2B5EF4-FFF2-40B4-BE49-F238E27FC236}">
                <a16:creationId xmlns:a16="http://schemas.microsoft.com/office/drawing/2014/main" id="{BB864D15-74DD-41B6-B2BB-1D20E24CF706}"/>
              </a:ext>
            </a:extLst>
          </p:cNvPr>
          <p:cNvSpPr/>
          <p:nvPr/>
        </p:nvSpPr>
        <p:spPr bwMode="auto">
          <a:xfrm>
            <a:off x="7883589" y="5459061"/>
            <a:ext cx="469509" cy="277000"/>
          </a:xfrm>
          <a:prstGeom prst="rect">
            <a:avLst/>
          </a:prstGeom>
          <a:solidFill>
            <a:schemeClr val="accent5">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13" name="TextBox 12">
            <a:extLst>
              <a:ext uri="{FF2B5EF4-FFF2-40B4-BE49-F238E27FC236}">
                <a16:creationId xmlns:a16="http://schemas.microsoft.com/office/drawing/2014/main" id="{2E8D2ED1-0BE7-4024-9930-7942EFA6918E}"/>
              </a:ext>
            </a:extLst>
          </p:cNvPr>
          <p:cNvSpPr txBox="1"/>
          <p:nvPr/>
        </p:nvSpPr>
        <p:spPr>
          <a:xfrm>
            <a:off x="3655670" y="4533542"/>
            <a:ext cx="1923345" cy="400110"/>
          </a:xfrm>
          <a:prstGeom prst="rect">
            <a:avLst/>
          </a:prstGeom>
          <a:noFill/>
        </p:spPr>
        <p:txBody>
          <a:bodyPr wrap="square" rtlCol="0">
            <a:spAutoFit/>
          </a:bodyPr>
          <a:lstStyle/>
          <a:p>
            <a:r>
              <a:rPr lang="en-US" sz="2000" b="1" dirty="0"/>
              <a:t>Beacon frame</a:t>
            </a:r>
          </a:p>
        </p:txBody>
      </p:sp>
      <p:sp>
        <p:nvSpPr>
          <p:cNvPr id="14" name="TextBox 13">
            <a:extLst>
              <a:ext uri="{FF2B5EF4-FFF2-40B4-BE49-F238E27FC236}">
                <a16:creationId xmlns:a16="http://schemas.microsoft.com/office/drawing/2014/main" id="{9B7F11C4-97F1-4935-B7F4-720C82B44CC3}"/>
              </a:ext>
            </a:extLst>
          </p:cNvPr>
          <p:cNvSpPr txBox="1"/>
          <p:nvPr/>
        </p:nvSpPr>
        <p:spPr>
          <a:xfrm>
            <a:off x="4694616" y="5340854"/>
            <a:ext cx="538930" cy="461665"/>
          </a:xfrm>
          <a:prstGeom prst="rect">
            <a:avLst/>
          </a:prstGeom>
          <a:noFill/>
        </p:spPr>
        <p:txBody>
          <a:bodyPr wrap="none" rtlCol="0">
            <a:spAutoFit/>
          </a:bodyPr>
          <a:lstStyle/>
          <a:p>
            <a:r>
              <a:rPr lang="en-US" sz="1200" dirty="0"/>
              <a:t>RNR </a:t>
            </a:r>
          </a:p>
          <a:p>
            <a:r>
              <a:rPr lang="en-US" sz="1200" dirty="0"/>
              <a:t>IE</a:t>
            </a:r>
          </a:p>
        </p:txBody>
      </p:sp>
      <p:sp>
        <p:nvSpPr>
          <p:cNvPr id="15" name="TextBox 14">
            <a:extLst>
              <a:ext uri="{FF2B5EF4-FFF2-40B4-BE49-F238E27FC236}">
                <a16:creationId xmlns:a16="http://schemas.microsoft.com/office/drawing/2014/main" id="{6222C19C-29D2-43D7-9773-07A0B53EC016}"/>
              </a:ext>
            </a:extLst>
          </p:cNvPr>
          <p:cNvSpPr txBox="1"/>
          <p:nvPr/>
        </p:nvSpPr>
        <p:spPr>
          <a:xfrm>
            <a:off x="7374249" y="5453901"/>
            <a:ext cx="526106" cy="276999"/>
          </a:xfrm>
          <a:prstGeom prst="rect">
            <a:avLst/>
          </a:prstGeom>
          <a:noFill/>
        </p:spPr>
        <p:txBody>
          <a:bodyPr wrap="none" rtlCol="0">
            <a:spAutoFit/>
          </a:bodyPr>
          <a:lstStyle/>
          <a:p>
            <a:r>
              <a:rPr lang="en-US" sz="1200" dirty="0"/>
              <a:t>MLA</a:t>
            </a:r>
          </a:p>
        </p:txBody>
      </p:sp>
      <p:cxnSp>
        <p:nvCxnSpPr>
          <p:cNvPr id="16" name="Straight Arrow Connector 15">
            <a:extLst>
              <a:ext uri="{FF2B5EF4-FFF2-40B4-BE49-F238E27FC236}">
                <a16:creationId xmlns:a16="http://schemas.microsoft.com/office/drawing/2014/main" id="{0DA7A6A2-C569-44C8-A519-DBADB4C4CF50}"/>
              </a:ext>
            </a:extLst>
          </p:cNvPr>
          <p:cNvCxnSpPr>
            <a:cxnSpLocks/>
            <a:endCxn id="9" idx="0"/>
          </p:cNvCxnSpPr>
          <p:nvPr/>
        </p:nvCxnSpPr>
        <p:spPr bwMode="auto">
          <a:xfrm flipH="1">
            <a:off x="5309096" y="5193091"/>
            <a:ext cx="93988" cy="272321"/>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17" name="Straight Arrow Connector 16">
            <a:extLst>
              <a:ext uri="{FF2B5EF4-FFF2-40B4-BE49-F238E27FC236}">
                <a16:creationId xmlns:a16="http://schemas.microsoft.com/office/drawing/2014/main" id="{DFA999AE-95FD-466C-BFDE-F8B62BCA240F}"/>
              </a:ext>
            </a:extLst>
          </p:cNvPr>
          <p:cNvCxnSpPr>
            <a:cxnSpLocks/>
            <a:endCxn id="10" idx="0"/>
          </p:cNvCxnSpPr>
          <p:nvPr/>
        </p:nvCxnSpPr>
        <p:spPr bwMode="auto">
          <a:xfrm>
            <a:off x="5638326" y="5193091"/>
            <a:ext cx="41690" cy="272321"/>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19" name="TextBox 18">
            <a:extLst>
              <a:ext uri="{FF2B5EF4-FFF2-40B4-BE49-F238E27FC236}">
                <a16:creationId xmlns:a16="http://schemas.microsoft.com/office/drawing/2014/main" id="{BE330305-DCAB-4366-9975-03B86AFA5100}"/>
              </a:ext>
            </a:extLst>
          </p:cNvPr>
          <p:cNvSpPr txBox="1"/>
          <p:nvPr/>
        </p:nvSpPr>
        <p:spPr>
          <a:xfrm>
            <a:off x="5021813" y="4982107"/>
            <a:ext cx="824969" cy="276999"/>
          </a:xfrm>
          <a:prstGeom prst="rect">
            <a:avLst/>
          </a:prstGeom>
          <a:noFill/>
        </p:spPr>
        <p:txBody>
          <a:bodyPr wrap="none" rtlCol="0">
            <a:spAutoFit/>
          </a:bodyPr>
          <a:lstStyle/>
          <a:p>
            <a:r>
              <a:rPr lang="en-US" sz="1200" dirty="0"/>
              <a:t>AP entries</a:t>
            </a:r>
          </a:p>
        </p:txBody>
      </p:sp>
      <p:sp>
        <p:nvSpPr>
          <p:cNvPr id="20" name="Rectangle 19">
            <a:extLst>
              <a:ext uri="{FF2B5EF4-FFF2-40B4-BE49-F238E27FC236}">
                <a16:creationId xmlns:a16="http://schemas.microsoft.com/office/drawing/2014/main" id="{24D71933-EB4A-400D-86B0-AB8CAD88C17F}"/>
              </a:ext>
            </a:extLst>
          </p:cNvPr>
          <p:cNvSpPr/>
          <p:nvPr/>
        </p:nvSpPr>
        <p:spPr bwMode="auto">
          <a:xfrm>
            <a:off x="1576924" y="5422265"/>
            <a:ext cx="202253" cy="350590"/>
          </a:xfrm>
          <a:prstGeom prst="rect">
            <a:avLst/>
          </a:prstGeom>
          <a:solidFill>
            <a:srgbClr val="CCEEDF"/>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cxnSp>
        <p:nvCxnSpPr>
          <p:cNvPr id="21" name="Straight Arrow Connector 20">
            <a:extLst>
              <a:ext uri="{FF2B5EF4-FFF2-40B4-BE49-F238E27FC236}">
                <a16:creationId xmlns:a16="http://schemas.microsoft.com/office/drawing/2014/main" id="{B273633B-C789-4018-9483-0A365AA9DFAA}"/>
              </a:ext>
            </a:extLst>
          </p:cNvPr>
          <p:cNvCxnSpPr>
            <a:cxnSpLocks/>
          </p:cNvCxnSpPr>
          <p:nvPr/>
        </p:nvCxnSpPr>
        <p:spPr bwMode="auto">
          <a:xfrm>
            <a:off x="7977040" y="5199484"/>
            <a:ext cx="63371" cy="272321"/>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22" name="TextBox 21">
            <a:extLst>
              <a:ext uri="{FF2B5EF4-FFF2-40B4-BE49-F238E27FC236}">
                <a16:creationId xmlns:a16="http://schemas.microsoft.com/office/drawing/2014/main" id="{EE25C78E-49A5-421D-BC36-79015075212C}"/>
              </a:ext>
            </a:extLst>
          </p:cNvPr>
          <p:cNvSpPr txBox="1"/>
          <p:nvPr/>
        </p:nvSpPr>
        <p:spPr>
          <a:xfrm>
            <a:off x="7568444" y="4913488"/>
            <a:ext cx="1143262" cy="276999"/>
          </a:xfrm>
          <a:prstGeom prst="rect">
            <a:avLst/>
          </a:prstGeom>
          <a:noFill/>
        </p:spPr>
        <p:txBody>
          <a:bodyPr wrap="none" rtlCol="0">
            <a:spAutoFit/>
          </a:bodyPr>
          <a:lstStyle/>
          <a:p>
            <a:r>
              <a:rPr lang="en-US" sz="1200" dirty="0"/>
              <a:t>MLD/Common</a:t>
            </a:r>
          </a:p>
        </p:txBody>
      </p:sp>
      <p:sp>
        <p:nvSpPr>
          <p:cNvPr id="23" name="Rectangle 22">
            <a:extLst>
              <a:ext uri="{FF2B5EF4-FFF2-40B4-BE49-F238E27FC236}">
                <a16:creationId xmlns:a16="http://schemas.microsoft.com/office/drawing/2014/main" id="{BDEBE102-8B99-4479-B0EB-C92E8697CC5A}"/>
              </a:ext>
            </a:extLst>
          </p:cNvPr>
          <p:cNvSpPr/>
          <p:nvPr/>
        </p:nvSpPr>
        <p:spPr bwMode="auto">
          <a:xfrm>
            <a:off x="2114379" y="5420313"/>
            <a:ext cx="202253" cy="350590"/>
          </a:xfrm>
          <a:prstGeom prst="rect">
            <a:avLst/>
          </a:prstGeom>
          <a:solidFill>
            <a:srgbClr val="CCEEDF"/>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24" name="TextBox 23">
            <a:extLst>
              <a:ext uri="{FF2B5EF4-FFF2-40B4-BE49-F238E27FC236}">
                <a16:creationId xmlns:a16="http://schemas.microsoft.com/office/drawing/2014/main" id="{9FF88AE3-1918-4ADB-9016-57DBF8945B91}"/>
              </a:ext>
            </a:extLst>
          </p:cNvPr>
          <p:cNvSpPr txBox="1"/>
          <p:nvPr/>
        </p:nvSpPr>
        <p:spPr>
          <a:xfrm>
            <a:off x="1700029" y="5304220"/>
            <a:ext cx="415498" cy="369332"/>
          </a:xfrm>
          <a:prstGeom prst="rect">
            <a:avLst/>
          </a:prstGeom>
          <a:noFill/>
        </p:spPr>
        <p:txBody>
          <a:bodyPr wrap="none" rtlCol="0">
            <a:spAutoFit/>
          </a:bodyPr>
          <a:lstStyle/>
          <a:p>
            <a:r>
              <a:rPr lang="en-US" dirty="0"/>
              <a:t>…</a:t>
            </a:r>
          </a:p>
        </p:txBody>
      </p:sp>
      <p:cxnSp>
        <p:nvCxnSpPr>
          <p:cNvPr id="25" name="Straight Arrow Connector 24">
            <a:extLst>
              <a:ext uri="{FF2B5EF4-FFF2-40B4-BE49-F238E27FC236}">
                <a16:creationId xmlns:a16="http://schemas.microsoft.com/office/drawing/2014/main" id="{873103DC-3E4E-411A-8BCE-8A836C816646}"/>
              </a:ext>
            </a:extLst>
          </p:cNvPr>
          <p:cNvCxnSpPr>
            <a:cxnSpLocks/>
          </p:cNvCxnSpPr>
          <p:nvPr/>
        </p:nvCxnSpPr>
        <p:spPr bwMode="auto">
          <a:xfrm flipH="1">
            <a:off x="1687171" y="5110257"/>
            <a:ext cx="129652" cy="272321"/>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26" name="Straight Arrow Connector 25">
            <a:extLst>
              <a:ext uri="{FF2B5EF4-FFF2-40B4-BE49-F238E27FC236}">
                <a16:creationId xmlns:a16="http://schemas.microsoft.com/office/drawing/2014/main" id="{D2FFCC1E-31B0-47B5-B60F-149170B966AE}"/>
              </a:ext>
            </a:extLst>
          </p:cNvPr>
          <p:cNvCxnSpPr>
            <a:cxnSpLocks/>
          </p:cNvCxnSpPr>
          <p:nvPr/>
        </p:nvCxnSpPr>
        <p:spPr bwMode="auto">
          <a:xfrm>
            <a:off x="2026769" y="5110257"/>
            <a:ext cx="193745" cy="272321"/>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27" name="TextBox 26">
            <a:extLst>
              <a:ext uri="{FF2B5EF4-FFF2-40B4-BE49-F238E27FC236}">
                <a16:creationId xmlns:a16="http://schemas.microsoft.com/office/drawing/2014/main" id="{7E42A59C-7D7A-4F4A-8C5F-D5C9E724333A}"/>
              </a:ext>
            </a:extLst>
          </p:cNvPr>
          <p:cNvSpPr txBox="1"/>
          <p:nvPr/>
        </p:nvSpPr>
        <p:spPr>
          <a:xfrm>
            <a:off x="645457" y="4861976"/>
            <a:ext cx="1834156" cy="276999"/>
          </a:xfrm>
          <a:prstGeom prst="rect">
            <a:avLst/>
          </a:prstGeom>
          <a:noFill/>
        </p:spPr>
        <p:txBody>
          <a:bodyPr wrap="none" rtlCol="0">
            <a:spAutoFit/>
          </a:bodyPr>
          <a:lstStyle/>
          <a:p>
            <a:r>
              <a:rPr lang="en-US" sz="1200" dirty="0"/>
              <a:t>(legacy) IEs for Tx-</a:t>
            </a:r>
            <a:r>
              <a:rPr lang="en-US" sz="1200" dirty="0" err="1"/>
              <a:t>ing</a:t>
            </a:r>
            <a:r>
              <a:rPr lang="en-US" sz="1200" dirty="0"/>
              <a:t> AP</a:t>
            </a:r>
          </a:p>
        </p:txBody>
      </p:sp>
      <p:sp>
        <p:nvSpPr>
          <p:cNvPr id="28" name="Rectangle 27">
            <a:extLst>
              <a:ext uri="{FF2B5EF4-FFF2-40B4-BE49-F238E27FC236}">
                <a16:creationId xmlns:a16="http://schemas.microsoft.com/office/drawing/2014/main" id="{43B5BA45-0220-424D-BB40-E10592D7A6B9}"/>
              </a:ext>
            </a:extLst>
          </p:cNvPr>
          <p:cNvSpPr/>
          <p:nvPr/>
        </p:nvSpPr>
        <p:spPr bwMode="auto">
          <a:xfrm>
            <a:off x="6146140" y="5422265"/>
            <a:ext cx="202253" cy="350590"/>
          </a:xfrm>
          <a:prstGeom prst="rect">
            <a:avLst/>
          </a:prstGeom>
          <a:solidFill>
            <a:srgbClr val="CCEEDF"/>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29" name="Rectangle 28">
            <a:extLst>
              <a:ext uri="{FF2B5EF4-FFF2-40B4-BE49-F238E27FC236}">
                <a16:creationId xmlns:a16="http://schemas.microsoft.com/office/drawing/2014/main" id="{3E81973B-7AE3-4ECC-975A-C4B0E6D1881B}"/>
              </a:ext>
            </a:extLst>
          </p:cNvPr>
          <p:cNvSpPr/>
          <p:nvPr/>
        </p:nvSpPr>
        <p:spPr bwMode="auto">
          <a:xfrm>
            <a:off x="6489192" y="5420313"/>
            <a:ext cx="665772" cy="350590"/>
          </a:xfrm>
          <a:prstGeom prst="rect">
            <a:avLst/>
          </a:prstGeom>
          <a:solidFill>
            <a:srgbClr val="CCEEDF"/>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cxnSp>
        <p:nvCxnSpPr>
          <p:cNvPr id="30" name="Straight Arrow Connector 29">
            <a:extLst>
              <a:ext uri="{FF2B5EF4-FFF2-40B4-BE49-F238E27FC236}">
                <a16:creationId xmlns:a16="http://schemas.microsoft.com/office/drawing/2014/main" id="{2653F621-FDF2-4BB9-8E87-E07BBA41C8BD}"/>
              </a:ext>
            </a:extLst>
          </p:cNvPr>
          <p:cNvCxnSpPr>
            <a:cxnSpLocks/>
            <a:endCxn id="28" idx="0"/>
          </p:cNvCxnSpPr>
          <p:nvPr/>
        </p:nvCxnSpPr>
        <p:spPr bwMode="auto">
          <a:xfrm>
            <a:off x="6235962" y="5138153"/>
            <a:ext cx="11305" cy="284112"/>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31" name="Straight Arrow Connector 30">
            <a:extLst>
              <a:ext uri="{FF2B5EF4-FFF2-40B4-BE49-F238E27FC236}">
                <a16:creationId xmlns:a16="http://schemas.microsoft.com/office/drawing/2014/main" id="{F7DF00DA-5180-4918-A347-166DD4D90604}"/>
              </a:ext>
            </a:extLst>
          </p:cNvPr>
          <p:cNvCxnSpPr>
            <a:cxnSpLocks/>
            <a:endCxn id="29" idx="0"/>
          </p:cNvCxnSpPr>
          <p:nvPr/>
        </p:nvCxnSpPr>
        <p:spPr bwMode="auto">
          <a:xfrm>
            <a:off x="6357132" y="5110257"/>
            <a:ext cx="464946" cy="310056"/>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32" name="TextBox 31">
            <a:extLst>
              <a:ext uri="{FF2B5EF4-FFF2-40B4-BE49-F238E27FC236}">
                <a16:creationId xmlns:a16="http://schemas.microsoft.com/office/drawing/2014/main" id="{AE961A58-E390-4955-9491-C90CA20087D9}"/>
              </a:ext>
            </a:extLst>
          </p:cNvPr>
          <p:cNvSpPr txBox="1"/>
          <p:nvPr/>
        </p:nvSpPr>
        <p:spPr>
          <a:xfrm>
            <a:off x="5804674" y="4886624"/>
            <a:ext cx="999441" cy="276999"/>
          </a:xfrm>
          <a:prstGeom prst="rect">
            <a:avLst/>
          </a:prstGeom>
          <a:noFill/>
        </p:spPr>
        <p:txBody>
          <a:bodyPr wrap="none" rtlCol="0">
            <a:spAutoFit/>
          </a:bodyPr>
          <a:lstStyle/>
          <a:p>
            <a:r>
              <a:rPr lang="en-US" sz="1200" dirty="0"/>
              <a:t>EHT Cap/Op</a:t>
            </a:r>
          </a:p>
        </p:txBody>
      </p:sp>
      <p:sp>
        <p:nvSpPr>
          <p:cNvPr id="33" name="Rectangle 32">
            <a:extLst>
              <a:ext uri="{FF2B5EF4-FFF2-40B4-BE49-F238E27FC236}">
                <a16:creationId xmlns:a16="http://schemas.microsoft.com/office/drawing/2014/main" id="{8923D496-2AD8-477B-AFB1-0BE5CADA4132}"/>
              </a:ext>
            </a:extLst>
          </p:cNvPr>
          <p:cNvSpPr/>
          <p:nvPr/>
        </p:nvSpPr>
        <p:spPr bwMode="auto">
          <a:xfrm>
            <a:off x="2528125" y="5382718"/>
            <a:ext cx="1159824" cy="440532"/>
          </a:xfrm>
          <a:prstGeom prst="rect">
            <a:avLst/>
          </a:prstGeom>
          <a:solidFill>
            <a:srgbClr val="CCEEDF"/>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34" name="Rectangle 33">
            <a:extLst>
              <a:ext uri="{FF2B5EF4-FFF2-40B4-BE49-F238E27FC236}">
                <a16:creationId xmlns:a16="http://schemas.microsoft.com/office/drawing/2014/main" id="{0075F701-A107-4D54-B7D1-0EA8043E7A8D}"/>
              </a:ext>
            </a:extLst>
          </p:cNvPr>
          <p:cNvSpPr/>
          <p:nvPr/>
        </p:nvSpPr>
        <p:spPr bwMode="auto">
          <a:xfrm>
            <a:off x="3173706" y="5432137"/>
            <a:ext cx="459125" cy="347752"/>
          </a:xfrm>
          <a:prstGeom prst="rect">
            <a:avLst/>
          </a:prstGeom>
          <a:noFill/>
          <a:ln w="317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36" name="TextBox 35">
            <a:extLst>
              <a:ext uri="{FF2B5EF4-FFF2-40B4-BE49-F238E27FC236}">
                <a16:creationId xmlns:a16="http://schemas.microsoft.com/office/drawing/2014/main" id="{F17158F5-9B4F-48E8-A914-2C4E6C4232E1}"/>
              </a:ext>
            </a:extLst>
          </p:cNvPr>
          <p:cNvSpPr txBox="1"/>
          <p:nvPr/>
        </p:nvSpPr>
        <p:spPr>
          <a:xfrm>
            <a:off x="2475751" y="5357406"/>
            <a:ext cx="755335" cy="461665"/>
          </a:xfrm>
          <a:prstGeom prst="rect">
            <a:avLst/>
          </a:prstGeom>
          <a:noFill/>
        </p:spPr>
        <p:txBody>
          <a:bodyPr wrap="none" rtlCol="0">
            <a:spAutoFit/>
          </a:bodyPr>
          <a:lstStyle/>
          <a:p>
            <a:r>
              <a:rPr lang="en-US" sz="1200" dirty="0"/>
              <a:t>MBSSID</a:t>
            </a:r>
          </a:p>
          <a:p>
            <a:r>
              <a:rPr lang="en-US" sz="1200" dirty="0"/>
              <a:t>IE</a:t>
            </a:r>
          </a:p>
        </p:txBody>
      </p:sp>
      <p:cxnSp>
        <p:nvCxnSpPr>
          <p:cNvPr id="37" name="Straight Arrow Connector 36">
            <a:extLst>
              <a:ext uri="{FF2B5EF4-FFF2-40B4-BE49-F238E27FC236}">
                <a16:creationId xmlns:a16="http://schemas.microsoft.com/office/drawing/2014/main" id="{DCC95DAD-9FE8-42ED-9E89-5E6C07DDF1B6}"/>
              </a:ext>
            </a:extLst>
          </p:cNvPr>
          <p:cNvCxnSpPr>
            <a:cxnSpLocks/>
            <a:stCxn id="39" idx="2"/>
            <a:endCxn id="34" idx="0"/>
          </p:cNvCxnSpPr>
          <p:nvPr/>
        </p:nvCxnSpPr>
        <p:spPr bwMode="auto">
          <a:xfrm flipH="1">
            <a:off x="3403269" y="5163623"/>
            <a:ext cx="41306" cy="268514"/>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39" name="TextBox 38">
            <a:extLst>
              <a:ext uri="{FF2B5EF4-FFF2-40B4-BE49-F238E27FC236}">
                <a16:creationId xmlns:a16="http://schemas.microsoft.com/office/drawing/2014/main" id="{2DB32FAE-A82B-4DBE-B9E0-A43658A5D91B}"/>
              </a:ext>
            </a:extLst>
          </p:cNvPr>
          <p:cNvSpPr txBox="1"/>
          <p:nvPr/>
        </p:nvSpPr>
        <p:spPr>
          <a:xfrm>
            <a:off x="2678981" y="4886624"/>
            <a:ext cx="1531188" cy="276999"/>
          </a:xfrm>
          <a:prstGeom prst="rect">
            <a:avLst/>
          </a:prstGeom>
          <a:noFill/>
        </p:spPr>
        <p:txBody>
          <a:bodyPr wrap="none" rtlCol="0">
            <a:spAutoFit/>
          </a:bodyPr>
          <a:lstStyle/>
          <a:p>
            <a:r>
              <a:rPr lang="en-US" sz="1200" dirty="0" err="1"/>
              <a:t>nonTxBSSID</a:t>
            </a:r>
            <a:r>
              <a:rPr lang="en-US" sz="1200" dirty="0"/>
              <a:t> profiles</a:t>
            </a:r>
          </a:p>
        </p:txBody>
      </p:sp>
      <p:sp>
        <p:nvSpPr>
          <p:cNvPr id="42" name="Rectangle 41">
            <a:extLst>
              <a:ext uri="{FF2B5EF4-FFF2-40B4-BE49-F238E27FC236}">
                <a16:creationId xmlns:a16="http://schemas.microsoft.com/office/drawing/2014/main" id="{680ADE1D-DE45-4960-97A4-181EAC016D03}"/>
              </a:ext>
            </a:extLst>
          </p:cNvPr>
          <p:cNvSpPr/>
          <p:nvPr/>
        </p:nvSpPr>
        <p:spPr bwMode="auto">
          <a:xfrm>
            <a:off x="3512809" y="5519968"/>
            <a:ext cx="109414" cy="153391"/>
          </a:xfrm>
          <a:prstGeom prst="rect">
            <a:avLst/>
          </a:prstGeom>
          <a:solidFill>
            <a:srgbClr val="EEF9F4"/>
          </a:solidFill>
          <a:ln w="317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45" name="Rectangle 44">
            <a:extLst>
              <a:ext uri="{FF2B5EF4-FFF2-40B4-BE49-F238E27FC236}">
                <a16:creationId xmlns:a16="http://schemas.microsoft.com/office/drawing/2014/main" id="{5422B619-03C5-4019-BCF5-A4AF8085415C}"/>
              </a:ext>
            </a:extLst>
          </p:cNvPr>
          <p:cNvSpPr/>
          <p:nvPr/>
        </p:nvSpPr>
        <p:spPr bwMode="auto">
          <a:xfrm>
            <a:off x="5320605" y="5516422"/>
            <a:ext cx="88244" cy="184666"/>
          </a:xfrm>
          <a:prstGeom prst="rect">
            <a:avLst/>
          </a:prstGeom>
          <a:solidFill>
            <a:schemeClr val="accent2"/>
          </a:solidFill>
          <a:ln w="317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46" name="Rectangle 45">
            <a:extLst>
              <a:ext uri="{FF2B5EF4-FFF2-40B4-BE49-F238E27FC236}">
                <a16:creationId xmlns:a16="http://schemas.microsoft.com/office/drawing/2014/main" id="{B691FB1F-41E0-4484-BF9A-FD8F51E502E6}"/>
              </a:ext>
            </a:extLst>
          </p:cNvPr>
          <p:cNvSpPr/>
          <p:nvPr/>
        </p:nvSpPr>
        <p:spPr bwMode="auto">
          <a:xfrm>
            <a:off x="569513" y="5453822"/>
            <a:ext cx="176489" cy="277077"/>
          </a:xfrm>
          <a:prstGeom prst="rect">
            <a:avLst/>
          </a:prstGeom>
          <a:solidFill>
            <a:srgbClr val="00B050"/>
          </a:solidFill>
          <a:ln w="317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47" name="Rectangle 46">
            <a:extLst>
              <a:ext uri="{FF2B5EF4-FFF2-40B4-BE49-F238E27FC236}">
                <a16:creationId xmlns:a16="http://schemas.microsoft.com/office/drawing/2014/main" id="{429FA8A6-EECD-44A0-8528-A97FE8A192E0}"/>
              </a:ext>
            </a:extLst>
          </p:cNvPr>
          <p:cNvSpPr/>
          <p:nvPr/>
        </p:nvSpPr>
        <p:spPr bwMode="auto">
          <a:xfrm>
            <a:off x="3197744" y="5516422"/>
            <a:ext cx="88245" cy="166574"/>
          </a:xfrm>
          <a:prstGeom prst="rect">
            <a:avLst/>
          </a:prstGeom>
          <a:solidFill>
            <a:srgbClr val="00B050"/>
          </a:solidFill>
          <a:ln w="317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49" name="Rectangle 48">
            <a:extLst>
              <a:ext uri="{FF2B5EF4-FFF2-40B4-BE49-F238E27FC236}">
                <a16:creationId xmlns:a16="http://schemas.microsoft.com/office/drawing/2014/main" id="{8FD5BA10-80D9-4853-A796-39611DFD64BB}"/>
              </a:ext>
            </a:extLst>
          </p:cNvPr>
          <p:cNvSpPr/>
          <p:nvPr/>
        </p:nvSpPr>
        <p:spPr bwMode="auto">
          <a:xfrm>
            <a:off x="3343472" y="5520307"/>
            <a:ext cx="109414" cy="153391"/>
          </a:xfrm>
          <a:prstGeom prst="rect">
            <a:avLst/>
          </a:prstGeom>
          <a:solidFill>
            <a:srgbClr val="EEF9F4"/>
          </a:solidFill>
          <a:ln w="317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53" name="Rectangle 52">
            <a:extLst>
              <a:ext uri="{FF2B5EF4-FFF2-40B4-BE49-F238E27FC236}">
                <a16:creationId xmlns:a16="http://schemas.microsoft.com/office/drawing/2014/main" id="{539E3587-351C-42A9-83D4-2676A525F7D4}"/>
              </a:ext>
            </a:extLst>
          </p:cNvPr>
          <p:cNvSpPr/>
          <p:nvPr/>
        </p:nvSpPr>
        <p:spPr bwMode="auto">
          <a:xfrm>
            <a:off x="5693308" y="5518380"/>
            <a:ext cx="88244" cy="184666"/>
          </a:xfrm>
          <a:prstGeom prst="rect">
            <a:avLst/>
          </a:prstGeom>
          <a:solidFill>
            <a:schemeClr val="accent2"/>
          </a:solidFill>
          <a:ln w="317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55" name="Rectangle 54">
            <a:extLst>
              <a:ext uri="{FF2B5EF4-FFF2-40B4-BE49-F238E27FC236}">
                <a16:creationId xmlns:a16="http://schemas.microsoft.com/office/drawing/2014/main" id="{257E2CA9-BC75-4CA0-9673-AD42AE88FFA8}"/>
              </a:ext>
            </a:extLst>
          </p:cNvPr>
          <p:cNvSpPr/>
          <p:nvPr/>
        </p:nvSpPr>
        <p:spPr bwMode="auto">
          <a:xfrm>
            <a:off x="6826530" y="5493259"/>
            <a:ext cx="88244" cy="184666"/>
          </a:xfrm>
          <a:prstGeom prst="rect">
            <a:avLst/>
          </a:prstGeom>
          <a:solidFill>
            <a:schemeClr val="accent2"/>
          </a:solidFill>
          <a:ln w="317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57" name="Rectangle 56">
            <a:extLst>
              <a:ext uri="{FF2B5EF4-FFF2-40B4-BE49-F238E27FC236}">
                <a16:creationId xmlns:a16="http://schemas.microsoft.com/office/drawing/2014/main" id="{13BE403D-AFCF-43F7-9C2F-7F92923FF8D6}"/>
              </a:ext>
            </a:extLst>
          </p:cNvPr>
          <p:cNvSpPr/>
          <p:nvPr/>
        </p:nvSpPr>
        <p:spPr bwMode="auto">
          <a:xfrm>
            <a:off x="6972096" y="5493259"/>
            <a:ext cx="88244" cy="184666"/>
          </a:xfrm>
          <a:prstGeom prst="rect">
            <a:avLst/>
          </a:prstGeom>
          <a:solidFill>
            <a:schemeClr val="accent2"/>
          </a:solidFill>
          <a:ln w="317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cxnSp>
        <p:nvCxnSpPr>
          <p:cNvPr id="59" name="Straight Arrow Connector 58">
            <a:extLst>
              <a:ext uri="{FF2B5EF4-FFF2-40B4-BE49-F238E27FC236}">
                <a16:creationId xmlns:a16="http://schemas.microsoft.com/office/drawing/2014/main" id="{0353D3AB-670E-4DE4-B32D-4D97F4467968}"/>
              </a:ext>
            </a:extLst>
          </p:cNvPr>
          <p:cNvCxnSpPr>
            <a:stCxn id="46" idx="2"/>
          </p:cNvCxnSpPr>
          <p:nvPr/>
        </p:nvCxnSpPr>
        <p:spPr bwMode="auto">
          <a:xfrm>
            <a:off x="657758" y="5730899"/>
            <a:ext cx="269342" cy="507518"/>
          </a:xfrm>
          <a:prstGeom prst="straightConnector1">
            <a:avLst/>
          </a:prstGeom>
          <a:solidFill>
            <a:schemeClr val="accent1"/>
          </a:solidFill>
          <a:ln w="12700" cap="flat" cmpd="sng" algn="ctr">
            <a:solidFill>
              <a:schemeClr val="tx1"/>
            </a:solidFill>
            <a:prstDash val="solid"/>
            <a:round/>
            <a:headEnd type="triangle" w="med" len="med"/>
            <a:tailEnd type="none" w="med" len="med"/>
          </a:ln>
          <a:effectLst/>
        </p:spPr>
      </p:cxnSp>
      <p:sp>
        <p:nvSpPr>
          <p:cNvPr id="60" name="TextBox 59">
            <a:extLst>
              <a:ext uri="{FF2B5EF4-FFF2-40B4-BE49-F238E27FC236}">
                <a16:creationId xmlns:a16="http://schemas.microsoft.com/office/drawing/2014/main" id="{109A9A67-BE0C-4D15-9388-3FDCC3BB1937}"/>
              </a:ext>
            </a:extLst>
          </p:cNvPr>
          <p:cNvSpPr txBox="1"/>
          <p:nvPr/>
        </p:nvSpPr>
        <p:spPr>
          <a:xfrm>
            <a:off x="99638" y="6182850"/>
            <a:ext cx="1484702" cy="276999"/>
          </a:xfrm>
          <a:prstGeom prst="rect">
            <a:avLst/>
          </a:prstGeom>
          <a:noFill/>
        </p:spPr>
        <p:txBody>
          <a:bodyPr wrap="none" rtlCol="0">
            <a:spAutoFit/>
          </a:bodyPr>
          <a:lstStyle/>
          <a:p>
            <a:r>
              <a:rPr lang="en-US" sz="1200" dirty="0"/>
              <a:t>Capability Info. field</a:t>
            </a:r>
          </a:p>
        </p:txBody>
      </p:sp>
      <p:sp>
        <p:nvSpPr>
          <p:cNvPr id="61" name="TextBox 60">
            <a:extLst>
              <a:ext uri="{FF2B5EF4-FFF2-40B4-BE49-F238E27FC236}">
                <a16:creationId xmlns:a16="http://schemas.microsoft.com/office/drawing/2014/main" id="{9F1BE91D-D3A4-4631-9934-D7E74C507B85}"/>
              </a:ext>
            </a:extLst>
          </p:cNvPr>
          <p:cNvSpPr txBox="1"/>
          <p:nvPr/>
        </p:nvSpPr>
        <p:spPr>
          <a:xfrm>
            <a:off x="2417286" y="6083815"/>
            <a:ext cx="2255746" cy="276999"/>
          </a:xfrm>
          <a:prstGeom prst="rect">
            <a:avLst/>
          </a:prstGeom>
          <a:noFill/>
        </p:spPr>
        <p:txBody>
          <a:bodyPr wrap="none" rtlCol="0">
            <a:spAutoFit/>
          </a:bodyPr>
          <a:lstStyle/>
          <a:p>
            <a:r>
              <a:rPr lang="en-US" sz="1200" dirty="0" err="1"/>
              <a:t>NonTxBSSID</a:t>
            </a:r>
            <a:r>
              <a:rPr lang="en-US" sz="1200" dirty="0"/>
              <a:t> Capability Info. IE</a:t>
            </a:r>
          </a:p>
        </p:txBody>
      </p:sp>
      <p:cxnSp>
        <p:nvCxnSpPr>
          <p:cNvPr id="62" name="Straight Arrow Connector 61">
            <a:extLst>
              <a:ext uri="{FF2B5EF4-FFF2-40B4-BE49-F238E27FC236}">
                <a16:creationId xmlns:a16="http://schemas.microsoft.com/office/drawing/2014/main" id="{72FDD146-9299-4171-ADF4-DA19E3481EDE}"/>
              </a:ext>
            </a:extLst>
          </p:cNvPr>
          <p:cNvCxnSpPr>
            <a:cxnSpLocks/>
            <a:endCxn id="47" idx="2"/>
          </p:cNvCxnSpPr>
          <p:nvPr/>
        </p:nvCxnSpPr>
        <p:spPr bwMode="auto">
          <a:xfrm flipH="1" flipV="1">
            <a:off x="3241867" y="5682996"/>
            <a:ext cx="228346" cy="406166"/>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65" name="TextBox 64">
            <a:extLst>
              <a:ext uri="{FF2B5EF4-FFF2-40B4-BE49-F238E27FC236}">
                <a16:creationId xmlns:a16="http://schemas.microsoft.com/office/drawing/2014/main" id="{C26FEE62-32D0-45B3-89B3-7FD54EE3F536}"/>
              </a:ext>
            </a:extLst>
          </p:cNvPr>
          <p:cNvSpPr txBox="1"/>
          <p:nvPr/>
        </p:nvSpPr>
        <p:spPr>
          <a:xfrm>
            <a:off x="4809638" y="6197129"/>
            <a:ext cx="1538755" cy="276999"/>
          </a:xfrm>
          <a:prstGeom prst="rect">
            <a:avLst/>
          </a:prstGeom>
          <a:noFill/>
        </p:spPr>
        <p:txBody>
          <a:bodyPr wrap="none" rtlCol="0">
            <a:spAutoFit/>
          </a:bodyPr>
          <a:lstStyle/>
          <a:p>
            <a:r>
              <a:rPr lang="en-US" sz="1200" dirty="0"/>
              <a:t>CSN for reported APs</a:t>
            </a:r>
          </a:p>
        </p:txBody>
      </p:sp>
      <p:cxnSp>
        <p:nvCxnSpPr>
          <p:cNvPr id="67" name="Straight Arrow Connector 66">
            <a:extLst>
              <a:ext uri="{FF2B5EF4-FFF2-40B4-BE49-F238E27FC236}">
                <a16:creationId xmlns:a16="http://schemas.microsoft.com/office/drawing/2014/main" id="{BF61B5F2-6B21-48E1-91B9-8C10362D2B18}"/>
              </a:ext>
            </a:extLst>
          </p:cNvPr>
          <p:cNvCxnSpPr>
            <a:cxnSpLocks/>
            <a:endCxn id="45" idx="2"/>
          </p:cNvCxnSpPr>
          <p:nvPr/>
        </p:nvCxnSpPr>
        <p:spPr bwMode="auto">
          <a:xfrm flipH="1" flipV="1">
            <a:off x="5364727" y="5701088"/>
            <a:ext cx="416826" cy="53733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70" name="Straight Arrow Connector 69">
            <a:extLst>
              <a:ext uri="{FF2B5EF4-FFF2-40B4-BE49-F238E27FC236}">
                <a16:creationId xmlns:a16="http://schemas.microsoft.com/office/drawing/2014/main" id="{826EE21C-4C52-4D44-88D3-CF48A6726889}"/>
              </a:ext>
            </a:extLst>
          </p:cNvPr>
          <p:cNvCxnSpPr>
            <a:cxnSpLocks/>
            <a:endCxn id="53" idx="2"/>
          </p:cNvCxnSpPr>
          <p:nvPr/>
        </p:nvCxnSpPr>
        <p:spPr bwMode="auto">
          <a:xfrm flipH="1" flipV="1">
            <a:off x="5737430" y="5703046"/>
            <a:ext cx="57646" cy="535372"/>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80" name="TextBox 79">
            <a:extLst>
              <a:ext uri="{FF2B5EF4-FFF2-40B4-BE49-F238E27FC236}">
                <a16:creationId xmlns:a16="http://schemas.microsoft.com/office/drawing/2014/main" id="{064EEF52-1177-4CD8-A4CF-FF2D9119F9C4}"/>
              </a:ext>
            </a:extLst>
          </p:cNvPr>
          <p:cNvSpPr txBox="1"/>
          <p:nvPr/>
        </p:nvSpPr>
        <p:spPr>
          <a:xfrm>
            <a:off x="6412834" y="6150290"/>
            <a:ext cx="2628092" cy="276999"/>
          </a:xfrm>
          <a:prstGeom prst="rect">
            <a:avLst/>
          </a:prstGeom>
          <a:noFill/>
        </p:spPr>
        <p:txBody>
          <a:bodyPr wrap="none" rtlCol="0">
            <a:spAutoFit/>
          </a:bodyPr>
          <a:lstStyle/>
          <a:p>
            <a:r>
              <a:rPr lang="en-US" sz="1200" dirty="0"/>
              <a:t>CSN for </a:t>
            </a:r>
            <a:r>
              <a:rPr lang="en-US" sz="1200" dirty="0" err="1"/>
              <a:t>TxBSSID</a:t>
            </a:r>
            <a:r>
              <a:rPr lang="en-US" sz="1200" dirty="0"/>
              <a:t> and </a:t>
            </a:r>
            <a:r>
              <a:rPr lang="en-US" sz="1200" dirty="0" err="1"/>
              <a:t>nonTxBSSIDs</a:t>
            </a:r>
            <a:endParaRPr lang="en-US" sz="1200" dirty="0"/>
          </a:p>
        </p:txBody>
      </p:sp>
      <p:cxnSp>
        <p:nvCxnSpPr>
          <p:cNvPr id="81" name="Straight Arrow Connector 80">
            <a:extLst>
              <a:ext uri="{FF2B5EF4-FFF2-40B4-BE49-F238E27FC236}">
                <a16:creationId xmlns:a16="http://schemas.microsoft.com/office/drawing/2014/main" id="{D68F6C39-90B7-4245-B3B9-0141C383B3A9}"/>
              </a:ext>
            </a:extLst>
          </p:cNvPr>
          <p:cNvCxnSpPr>
            <a:cxnSpLocks/>
            <a:endCxn id="55" idx="2"/>
          </p:cNvCxnSpPr>
          <p:nvPr/>
        </p:nvCxnSpPr>
        <p:spPr bwMode="auto">
          <a:xfrm flipH="1" flipV="1">
            <a:off x="6870652" y="5677925"/>
            <a:ext cx="216712" cy="541692"/>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82" name="Straight Arrow Connector 81">
            <a:extLst>
              <a:ext uri="{FF2B5EF4-FFF2-40B4-BE49-F238E27FC236}">
                <a16:creationId xmlns:a16="http://schemas.microsoft.com/office/drawing/2014/main" id="{0B0068D1-BD2D-45C7-85B0-AF4FA024F7DD}"/>
              </a:ext>
            </a:extLst>
          </p:cNvPr>
          <p:cNvCxnSpPr>
            <a:cxnSpLocks/>
            <a:endCxn id="57" idx="2"/>
          </p:cNvCxnSpPr>
          <p:nvPr/>
        </p:nvCxnSpPr>
        <p:spPr bwMode="auto">
          <a:xfrm flipH="1" flipV="1">
            <a:off x="7016218" y="5677925"/>
            <a:ext cx="84668" cy="541692"/>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91" name="Rectangle 90">
            <a:extLst>
              <a:ext uri="{FF2B5EF4-FFF2-40B4-BE49-F238E27FC236}">
                <a16:creationId xmlns:a16="http://schemas.microsoft.com/office/drawing/2014/main" id="{6897BEF9-6DB7-4224-9CFB-666DC6C40BD0}"/>
              </a:ext>
            </a:extLst>
          </p:cNvPr>
          <p:cNvSpPr/>
          <p:nvPr/>
        </p:nvSpPr>
        <p:spPr bwMode="auto">
          <a:xfrm>
            <a:off x="3850526" y="5431251"/>
            <a:ext cx="202253" cy="350590"/>
          </a:xfrm>
          <a:prstGeom prst="rect">
            <a:avLst/>
          </a:prstGeom>
          <a:solidFill>
            <a:srgbClr val="CCEEDF"/>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92" name="Rectangle 91">
            <a:extLst>
              <a:ext uri="{FF2B5EF4-FFF2-40B4-BE49-F238E27FC236}">
                <a16:creationId xmlns:a16="http://schemas.microsoft.com/office/drawing/2014/main" id="{BEF74642-DF11-430F-A71D-5C2CF74CE931}"/>
              </a:ext>
            </a:extLst>
          </p:cNvPr>
          <p:cNvSpPr/>
          <p:nvPr/>
        </p:nvSpPr>
        <p:spPr bwMode="auto">
          <a:xfrm>
            <a:off x="4349881" y="5429299"/>
            <a:ext cx="202253" cy="350590"/>
          </a:xfrm>
          <a:prstGeom prst="rect">
            <a:avLst/>
          </a:prstGeom>
          <a:solidFill>
            <a:srgbClr val="CCEEDF"/>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93" name="TextBox 92">
            <a:extLst>
              <a:ext uri="{FF2B5EF4-FFF2-40B4-BE49-F238E27FC236}">
                <a16:creationId xmlns:a16="http://schemas.microsoft.com/office/drawing/2014/main" id="{43AA293D-D281-4FA7-9D60-3EDE20129ABB}"/>
              </a:ext>
            </a:extLst>
          </p:cNvPr>
          <p:cNvSpPr txBox="1"/>
          <p:nvPr/>
        </p:nvSpPr>
        <p:spPr>
          <a:xfrm>
            <a:off x="3973631" y="5313206"/>
            <a:ext cx="415498" cy="369332"/>
          </a:xfrm>
          <a:prstGeom prst="rect">
            <a:avLst/>
          </a:prstGeom>
          <a:noFill/>
        </p:spPr>
        <p:txBody>
          <a:bodyPr wrap="none" rtlCol="0">
            <a:spAutoFit/>
          </a:bodyPr>
          <a:lstStyle/>
          <a:p>
            <a:r>
              <a:rPr lang="en-US" dirty="0"/>
              <a:t>…</a:t>
            </a:r>
          </a:p>
        </p:txBody>
      </p:sp>
      <p:graphicFrame>
        <p:nvGraphicFramePr>
          <p:cNvPr id="97" name="Table 96">
            <a:extLst>
              <a:ext uri="{FF2B5EF4-FFF2-40B4-BE49-F238E27FC236}">
                <a16:creationId xmlns:a16="http://schemas.microsoft.com/office/drawing/2014/main" id="{26CEA864-43DA-44F7-BA26-D47A2009D79C}"/>
              </a:ext>
            </a:extLst>
          </p:cNvPr>
          <p:cNvGraphicFramePr>
            <a:graphicFrameLocks noGrp="1"/>
          </p:cNvGraphicFramePr>
          <p:nvPr>
            <p:extLst>
              <p:ext uri="{D42A27DB-BD31-4B8C-83A1-F6EECF244321}">
                <p14:modId xmlns:p14="http://schemas.microsoft.com/office/powerpoint/2010/main" val="3869665310"/>
              </p:ext>
            </p:extLst>
          </p:nvPr>
        </p:nvGraphicFramePr>
        <p:xfrm>
          <a:off x="5680016" y="2783014"/>
          <a:ext cx="3058449" cy="668655"/>
        </p:xfrm>
        <a:graphic>
          <a:graphicData uri="http://schemas.openxmlformats.org/drawingml/2006/table">
            <a:tbl>
              <a:tblPr>
                <a:tableStyleId>{5C22544A-7EE6-4342-B048-85BDC9FD1C3A}</a:tableStyleId>
              </a:tblPr>
              <a:tblGrid>
                <a:gridCol w="1019483">
                  <a:extLst>
                    <a:ext uri="{9D8B030D-6E8A-4147-A177-3AD203B41FA5}">
                      <a16:colId xmlns:a16="http://schemas.microsoft.com/office/drawing/2014/main" val="576054223"/>
                    </a:ext>
                  </a:extLst>
                </a:gridCol>
                <a:gridCol w="1019483">
                  <a:extLst>
                    <a:ext uri="{9D8B030D-6E8A-4147-A177-3AD203B41FA5}">
                      <a16:colId xmlns:a16="http://schemas.microsoft.com/office/drawing/2014/main" val="3931686794"/>
                    </a:ext>
                  </a:extLst>
                </a:gridCol>
                <a:gridCol w="1019483">
                  <a:extLst>
                    <a:ext uri="{9D8B030D-6E8A-4147-A177-3AD203B41FA5}">
                      <a16:colId xmlns:a16="http://schemas.microsoft.com/office/drawing/2014/main" val="3951115341"/>
                    </a:ext>
                  </a:extLst>
                </a:gridCol>
              </a:tblGrid>
              <a:tr h="190500">
                <a:tc>
                  <a:txBody>
                    <a:bodyPr/>
                    <a:lstStyle/>
                    <a:p>
                      <a:pPr algn="l" fontAlgn="b"/>
                      <a:endParaRPr lang="en-US" sz="14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400" u="none" strike="noStrike" dirty="0">
                          <a:effectLst/>
                        </a:rPr>
                        <a:t>MLD1</a:t>
                      </a:r>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r>
                        <a:rPr lang="en-US" sz="1400" u="none" strike="noStrike">
                          <a:effectLst/>
                        </a:rPr>
                        <a:t>MLD2</a:t>
                      </a:r>
                      <a:endParaRPr lang="en-US" sz="14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254290230"/>
                  </a:ext>
                </a:extLst>
              </a:tr>
              <a:tr h="190500">
                <a:tc>
                  <a:txBody>
                    <a:bodyPr/>
                    <a:lstStyle/>
                    <a:p>
                      <a:pPr algn="l" fontAlgn="b"/>
                      <a:r>
                        <a:rPr lang="en-US" sz="1400" u="none" strike="noStrike">
                          <a:effectLst/>
                        </a:rPr>
                        <a:t>Link 1</a:t>
                      </a:r>
                      <a:endParaRPr lang="en-US" sz="14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400" u="none" strike="noStrike" dirty="0">
                          <a:effectLst/>
                        </a:rPr>
                        <a:t>AP11 (T)</a:t>
                      </a:r>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r>
                        <a:rPr lang="en-US" sz="1400" u="none" strike="noStrike">
                          <a:effectLst/>
                        </a:rPr>
                        <a:t>AP12 (N)</a:t>
                      </a:r>
                      <a:endParaRPr lang="en-US" sz="14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601283533"/>
                  </a:ext>
                </a:extLst>
              </a:tr>
              <a:tr h="190500">
                <a:tc>
                  <a:txBody>
                    <a:bodyPr/>
                    <a:lstStyle/>
                    <a:p>
                      <a:pPr algn="l" fontAlgn="b"/>
                      <a:r>
                        <a:rPr lang="en-US" sz="1400" u="none" strike="noStrike">
                          <a:effectLst/>
                        </a:rPr>
                        <a:t>Link 2</a:t>
                      </a:r>
                      <a:endParaRPr lang="en-US" sz="14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400" u="none" strike="noStrike">
                          <a:effectLst/>
                        </a:rPr>
                        <a:t>AP21 (N)</a:t>
                      </a:r>
                      <a:endParaRPr lang="en-US" sz="14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400" u="none" strike="noStrike" dirty="0">
                          <a:effectLst/>
                        </a:rPr>
                        <a:t>AP22 (T)</a:t>
                      </a:r>
                      <a:endParaRPr lang="en-US" sz="14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817138017"/>
                  </a:ext>
                </a:extLst>
              </a:tr>
            </a:tbl>
          </a:graphicData>
        </a:graphic>
      </p:graphicFrame>
    </p:spTree>
    <p:extLst>
      <p:ext uri="{BB962C8B-B14F-4D97-AF65-F5344CB8AC3E}">
        <p14:creationId xmlns:p14="http://schemas.microsoft.com/office/powerpoint/2010/main" val="2586747290"/>
      </p:ext>
    </p:extLst>
  </p:cSld>
  <p:clrMapOvr>
    <a:masterClrMapping/>
  </p:clrMapOvr>
</p:sld>
</file>

<file path=ppt/theme/theme1.xml><?xml version="1.0" encoding="utf-8"?>
<a:theme xmlns:a="http://schemas.openxmlformats.org/drawingml/2006/main" name="ACcord Submission Templat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ACcord Submission Template">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ACcord Submission 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ACcord Submission 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ACcord Submission Templat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ACcord Submission Templat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ACcord Submission Templat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ACcord Submission Templat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ACcord Submission Templat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4257954231A76C44B0D04C9AEE4292A8" ma:contentTypeVersion="10" ma:contentTypeDescription="Create a new document." ma:contentTypeScope="" ma:versionID="7b7cbdc1e53f37465918368778959d68">
  <xsd:schema xmlns:xsd="http://www.w3.org/2001/XMLSchema" xmlns:xs="http://www.w3.org/2001/XMLSchema" xmlns:p="http://schemas.microsoft.com/office/2006/metadata/properties" xmlns:ns3="bcc01d59-85de-4ef9-881e-76d8b6a6f841" targetNamespace="http://schemas.microsoft.com/office/2006/metadata/properties" ma:root="true" ma:fieldsID="137ab81b91d54328aa2c897861a42b61" ns3:_="">
    <xsd:import namespace="bcc01d59-85de-4ef9-881e-76d8b6a6f841"/>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GenerationTime" minOccurs="0"/>
                <xsd:element ref="ns3:MediaServiceEventHashCode" minOccurs="0"/>
                <xsd:element ref="ns3:MediaServiceOCR" minOccurs="0"/>
                <xsd:element ref="ns3:MediaServiceDateTaken" minOccurs="0"/>
                <xsd:element ref="ns3:MediaServiceLocation"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cc01d59-85de-4ef9-881e-76d8b6a6f841"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9B3EAA00-1CBE-459F-B7E8-AF55EBB16ADD}">
  <ds:schemaRefs>
    <ds:schemaRef ds:uri="http://schemas.microsoft.com/sharepoint/v3/contenttype/forms"/>
  </ds:schemaRefs>
</ds:datastoreItem>
</file>

<file path=customXml/itemProps2.xml><?xml version="1.0" encoding="utf-8"?>
<ds:datastoreItem xmlns:ds="http://schemas.openxmlformats.org/officeDocument/2006/customXml" ds:itemID="{C0C273C1-465A-4EFE-AE4F-ECDDB7135E41}">
  <ds:schemaRefs>
    <ds:schemaRef ds:uri="http://schemas.openxmlformats.org/package/2006/metadata/core-properties"/>
    <ds:schemaRef ds:uri="http://schemas.microsoft.com/office/2006/documentManagement/types"/>
    <ds:schemaRef ds:uri="http://schemas.microsoft.com/office/infopath/2007/PartnerControls"/>
    <ds:schemaRef ds:uri="http://purl.org/dc/elements/1.1/"/>
    <ds:schemaRef ds:uri="http://schemas.microsoft.com/office/2006/metadata/properties"/>
    <ds:schemaRef ds:uri="http://purl.org/dc/terms/"/>
    <ds:schemaRef ds:uri="bcc01d59-85de-4ef9-881e-76d8b6a6f841"/>
    <ds:schemaRef ds:uri="http://www.w3.org/XML/1998/namespace"/>
    <ds:schemaRef ds:uri="http://purl.org/dc/dcmitype/"/>
  </ds:schemaRefs>
</ds:datastoreItem>
</file>

<file path=customXml/itemProps3.xml><?xml version="1.0" encoding="utf-8"?>
<ds:datastoreItem xmlns:ds="http://schemas.openxmlformats.org/officeDocument/2006/customXml" ds:itemID="{2CFA38D0-F944-45D5-83C0-A4EB85CED94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cc01d59-85de-4ef9-881e-76d8b6a6f84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281621</TotalTime>
  <Words>2260</Words>
  <Application>Microsoft Office PowerPoint</Application>
  <PresentationFormat>On-screen Show (4:3)</PresentationFormat>
  <Paragraphs>222</Paragraphs>
  <Slides>19</Slides>
  <Notes>0</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19</vt:i4>
      </vt:variant>
    </vt:vector>
  </HeadingPairs>
  <TitlesOfParts>
    <vt:vector size="23" baseType="lpstr">
      <vt:lpstr>Calibri</vt:lpstr>
      <vt:lpstr>Times New Roman</vt:lpstr>
      <vt:lpstr>ACcord Submission Template</vt:lpstr>
      <vt:lpstr>Visio</vt:lpstr>
      <vt:lpstr>MLO Indication of Critical Updates</vt:lpstr>
      <vt:lpstr>Problem statement</vt:lpstr>
      <vt:lpstr>Solution Summary</vt:lpstr>
      <vt:lpstr>Indication of an update</vt:lpstr>
      <vt:lpstr>Retrieving updated parameters</vt:lpstr>
      <vt:lpstr>Do-not-transmit indication</vt:lpstr>
      <vt:lpstr>Signaling of critical updates</vt:lpstr>
      <vt:lpstr>Signaling of critical updates</vt:lpstr>
      <vt:lpstr>Signaling of critical updates</vt:lpstr>
      <vt:lpstr>Summary</vt:lpstr>
      <vt:lpstr>SP #1</vt:lpstr>
      <vt:lpstr>SP #2</vt:lpstr>
      <vt:lpstr>SP #3</vt:lpstr>
      <vt:lpstr>SP #4</vt:lpstr>
      <vt:lpstr>SP #5</vt:lpstr>
      <vt:lpstr>SP #6</vt:lpstr>
      <vt:lpstr>Appendix</vt:lpstr>
      <vt:lpstr>References</vt:lpstr>
      <vt:lpstr>SP #2</vt:lpstr>
    </vt:vector>
  </TitlesOfParts>
  <Company>Image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appatil@qti.qualcomm.com</dc:creator>
  <cp:lastModifiedBy>Abhishek Patil</cp:lastModifiedBy>
  <cp:revision>5695</cp:revision>
  <dcterms:created xsi:type="dcterms:W3CDTF">2012-05-29T15:24:34Z</dcterms:created>
  <dcterms:modified xsi:type="dcterms:W3CDTF">2020-08-19T21:27:24Z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_dlc_DocIdItemGuid">
    <vt:lpwstr>c11f6c4c-7702-4763-accd-bb23742319aa</vt:lpwstr>
  </property>
  <property fmtid="{D5CDD505-2E9C-101B-9397-08002B2CF9AE}" pid="4" name="ContentTypeId">
    <vt:lpwstr>0x0101004257954231A76C44B0D04C9AEE4292A8</vt:lpwstr>
  </property>
</Properties>
</file>