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22"/>
  </p:notesMasterIdLst>
  <p:handoutMasterIdLst>
    <p:handoutMasterId r:id="rId23"/>
  </p:handoutMasterIdLst>
  <p:sldIdLst>
    <p:sldId id="621" r:id="rId5"/>
    <p:sldId id="814" r:id="rId6"/>
    <p:sldId id="822" r:id="rId7"/>
    <p:sldId id="819" r:id="rId8"/>
    <p:sldId id="820" r:id="rId9"/>
    <p:sldId id="818" r:id="rId10"/>
    <p:sldId id="827" r:id="rId11"/>
    <p:sldId id="777" r:id="rId12"/>
    <p:sldId id="787" r:id="rId13"/>
    <p:sldId id="824" r:id="rId14"/>
    <p:sldId id="831" r:id="rId15"/>
    <p:sldId id="828" r:id="rId16"/>
    <p:sldId id="829" r:id="rId17"/>
    <p:sldId id="830" r:id="rId18"/>
    <p:sldId id="832" r:id="rId19"/>
    <p:sldId id="780" r:id="rId20"/>
    <p:sldId id="80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9"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5860B"/>
    <a:srgbClr val="FFCCCC"/>
    <a:srgbClr val="A0B1D0"/>
    <a:srgbClr val="E9EDF4"/>
    <a:srgbClr val="254061"/>
    <a:srgbClr val="252B9D"/>
    <a:srgbClr val="254092"/>
    <a:srgbClr val="D0D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65" autoAdjust="0"/>
    <p:restoredTop sz="96357" autoAdjust="0"/>
  </p:normalViewPr>
  <p:slideViewPr>
    <p:cSldViewPr snapToGrid="0" snapToObjects="1">
      <p:cViewPr varScale="1">
        <p:scale>
          <a:sx n="123" d="100"/>
          <a:sy n="123" d="100"/>
        </p:scale>
        <p:origin x="1800" y="102"/>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7/2/2020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7/2/2020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0586</a:t>
            </a:r>
            <a:r>
              <a:rPr lang="en-US" sz="1800" b="1" dirty="0">
                <a:solidFill>
                  <a:schemeClr val="tx1"/>
                </a:solidFill>
                <a:cs typeface="+mn-cs"/>
              </a:rPr>
              <a:t>r4</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April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20570916"/>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35697882"/>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Indication of Critical Updates</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2020-04-15</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fontScale="92500" lnSpcReduction="20000"/>
          </a:bodyPr>
          <a:lstStyle/>
          <a:p>
            <a:r>
              <a:rPr lang="en-US" dirty="0"/>
              <a:t>Do you agree that a beacon transmitted by an AP of an AP MLD shall carry a change sequence counter (CSN) field whose value is associated with critical parameters for the AP’s BSS and the value is incremented by 1 each time there is an update to the critical parameters?</a:t>
            </a:r>
          </a:p>
          <a:p>
            <a:pPr lvl="1"/>
            <a:r>
              <a:rPr lang="en-US" dirty="0"/>
              <a:t>Note 1: The name, size, and signaling of the sequence counter is TBD.</a:t>
            </a:r>
          </a:p>
          <a:p>
            <a:pPr lvl="1"/>
            <a:r>
              <a:rPr lang="en-US" dirty="0"/>
              <a:t>Note 2:  The sequence counter is initialized to 0 and the value is modulo of the maximum value carried in the field</a:t>
            </a:r>
          </a:p>
          <a:p>
            <a:pPr lvl="1"/>
            <a:r>
              <a:rPr lang="en-US" dirty="0"/>
              <a:t>Note 3: The critical parameter are defined in 11.2.3.15 </a:t>
            </a:r>
          </a:p>
          <a:p>
            <a:pPr lvl="1"/>
            <a:r>
              <a:rPr lang="en-US" dirty="0"/>
              <a:t>Note 4: 802.11be amendment may make updates to the critical parameters list in 11.2.3.15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strike="sngStrike" dirty="0"/>
              <a:t>SP #2</a:t>
            </a:r>
          </a:p>
        </p:txBody>
      </p:sp>
      <p:sp>
        <p:nvSpPr>
          <p:cNvPr id="6" name="TextBox 5">
            <a:extLst>
              <a:ext uri="{FF2B5EF4-FFF2-40B4-BE49-F238E27FC236}">
                <a16:creationId xmlns:a16="http://schemas.microsoft.com/office/drawing/2014/main" id="{4A16EEA6-6D80-4137-B548-4163BC67C76B}"/>
              </a:ext>
            </a:extLst>
          </p:cNvPr>
          <p:cNvSpPr txBox="1"/>
          <p:nvPr/>
        </p:nvSpPr>
        <p:spPr>
          <a:xfrm>
            <a:off x="5255731" y="1034534"/>
            <a:ext cx="1631601" cy="369332"/>
          </a:xfrm>
          <a:prstGeom prst="rect">
            <a:avLst/>
          </a:prstGeom>
          <a:noFill/>
        </p:spPr>
        <p:txBody>
          <a:bodyPr wrap="none" rtlCol="0">
            <a:spAutoFit/>
          </a:bodyPr>
          <a:lstStyle/>
          <a:p>
            <a:r>
              <a:rPr lang="en-US" dirty="0">
                <a:solidFill>
                  <a:srgbClr val="FF0000"/>
                </a:solidFill>
              </a:rPr>
              <a:t>Amend SP #77</a:t>
            </a:r>
          </a:p>
        </p:txBody>
      </p:sp>
    </p:spTree>
    <p:extLst>
      <p:ext uri="{BB962C8B-B14F-4D97-AF65-F5344CB8AC3E}">
        <p14:creationId xmlns:p14="http://schemas.microsoft.com/office/powerpoint/2010/main" val="186707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54E7FB-892C-4606-A633-2C34F7BD953C}"/>
              </a:ext>
            </a:extLst>
          </p:cNvPr>
          <p:cNvSpPr>
            <a:spLocks noGrp="1"/>
          </p:cNvSpPr>
          <p:nvPr>
            <p:ph idx="1"/>
          </p:nvPr>
        </p:nvSpPr>
        <p:spPr>
          <a:xfrm>
            <a:off x="685800" y="1981199"/>
            <a:ext cx="7858060" cy="4427989"/>
          </a:xfrm>
        </p:spPr>
        <p:txBody>
          <a:bodyPr>
            <a:normAutofit fontScale="70000" lnSpcReduction="20000"/>
          </a:bodyPr>
          <a:lstStyle/>
          <a:p>
            <a:pPr lvl="0"/>
            <a:r>
              <a:rPr lang="en-US" dirty="0"/>
              <a:t>Do you agree to amend SP </a:t>
            </a:r>
            <a:r>
              <a:rPr lang="en-US" dirty="0">
                <a:highlight>
                  <a:srgbClr val="FFFF00"/>
                </a:highlight>
              </a:rPr>
              <a:t>#77 </a:t>
            </a:r>
            <a:r>
              <a:rPr lang="en-US" dirty="0"/>
              <a:t>as following:</a:t>
            </a:r>
            <a:endParaRPr lang="en-US" sz="2000" dirty="0"/>
          </a:p>
          <a:p>
            <a:endParaRPr lang="en-US" sz="2000" dirty="0"/>
          </a:p>
          <a:p>
            <a:pPr lvl="1"/>
            <a:r>
              <a:rPr lang="en-GB" dirty="0"/>
              <a:t>Do you support that an AP within an AP MLD shall include in the Beacon and Probe Response frames it transmits the Change Sequence fields that indicate changes of system information for</a:t>
            </a:r>
            <a:r>
              <a:rPr lang="en-GB" u="sng" dirty="0"/>
              <a:t> the transmitting AP and</a:t>
            </a:r>
            <a:r>
              <a:rPr lang="en-GB" dirty="0"/>
              <a:t> other APs within the same AP MLD, where the change sequence field value for </a:t>
            </a:r>
            <a:r>
              <a:rPr lang="en-GB" strike="sngStrike" dirty="0"/>
              <a:t>the reported</a:t>
            </a:r>
            <a:r>
              <a:rPr lang="en-GB" dirty="0"/>
              <a:t> </a:t>
            </a:r>
            <a:r>
              <a:rPr lang="en-GB" u="sng" dirty="0"/>
              <a:t>each </a:t>
            </a:r>
            <a:r>
              <a:rPr lang="en-GB" dirty="0"/>
              <a:t>AP is initialized to 0,</a:t>
            </a:r>
            <a:r>
              <a:rPr lang="en-GB" u="sng" dirty="0"/>
              <a:t> and is</a:t>
            </a:r>
            <a:r>
              <a:rPr lang="en-GB" dirty="0"/>
              <a:t> </a:t>
            </a:r>
            <a:r>
              <a:rPr lang="en-GB" strike="sngStrike" dirty="0"/>
              <a:t>that increments</a:t>
            </a:r>
            <a:r>
              <a:rPr lang="en-GB" u="sng" dirty="0"/>
              <a:t> incremented when there is a</a:t>
            </a:r>
            <a:r>
              <a:rPr lang="en-GB" strike="sngStrike" dirty="0"/>
              <a:t> as the </a:t>
            </a:r>
            <a:r>
              <a:rPr lang="en-GB" dirty="0"/>
              <a:t>critical update </a:t>
            </a:r>
            <a:r>
              <a:rPr lang="en-GB" u="sng" dirty="0"/>
              <a:t>to the operational parameters for that </a:t>
            </a:r>
            <a:r>
              <a:rPr lang="en-GB" strike="sngStrike" dirty="0"/>
              <a:t>of the reported </a:t>
            </a:r>
            <a:r>
              <a:rPr lang="en-GB" dirty="0"/>
              <a:t>AP </a:t>
            </a:r>
            <a:r>
              <a:rPr lang="en-GB" strike="sngStrike" dirty="0"/>
              <a:t>is occurred</a:t>
            </a:r>
            <a:r>
              <a:rPr lang="en-GB" dirty="0"/>
              <a:t>? </a:t>
            </a:r>
            <a:endParaRPr lang="en-US" dirty="0"/>
          </a:p>
          <a:p>
            <a:pPr lvl="2"/>
            <a:r>
              <a:rPr lang="en-US" u="sng" dirty="0"/>
              <a:t>The EHT Operation element shall include a field to carry change sequence Information of the transmitting AP</a:t>
            </a:r>
            <a:endParaRPr lang="en-GB" u="sng" dirty="0"/>
          </a:p>
          <a:p>
            <a:pPr lvl="2"/>
            <a:r>
              <a:rPr lang="en-GB" dirty="0"/>
              <a:t>The </a:t>
            </a:r>
            <a:r>
              <a:rPr lang="en-GB" dirty="0" err="1"/>
              <a:t>signaling</a:t>
            </a:r>
            <a:r>
              <a:rPr lang="en-GB" dirty="0"/>
              <a:t> of the Change Sequence field </a:t>
            </a:r>
            <a:r>
              <a:rPr lang="en-GB" u="sng" dirty="0"/>
              <a:t>for other AP(s) </a:t>
            </a:r>
            <a:r>
              <a:rPr lang="en-GB" dirty="0"/>
              <a:t>is TBD.</a:t>
            </a:r>
            <a:endParaRPr lang="en-US" dirty="0"/>
          </a:p>
          <a:p>
            <a:pPr lvl="2"/>
            <a:r>
              <a:rPr lang="en-GB" dirty="0"/>
              <a:t>The critical updates are defined in 11.2.3.15 TIM Broadcast and the additional update can be added if needed.</a:t>
            </a:r>
          </a:p>
          <a:p>
            <a:pPr lvl="2"/>
            <a:r>
              <a:rPr lang="en-GB" u="sng" dirty="0"/>
              <a:t>The field is 1 octet in length and the value carried in the field is modulo of the maximum value (255)</a:t>
            </a:r>
            <a:endParaRPr lang="en-US" dirty="0"/>
          </a:p>
          <a:p>
            <a:pPr lvl="1"/>
            <a:r>
              <a:rPr lang="en-US" dirty="0"/>
              <a:t> </a:t>
            </a:r>
            <a:endParaRPr lang="en-US" sz="1600" dirty="0"/>
          </a:p>
          <a:p>
            <a:pPr lvl="1"/>
            <a:r>
              <a:rPr lang="en-US" dirty="0"/>
              <a:t>Y:</a:t>
            </a:r>
            <a:endParaRPr lang="en-US" sz="1800" dirty="0"/>
          </a:p>
          <a:p>
            <a:pPr lvl="1"/>
            <a:r>
              <a:rPr lang="en-US" dirty="0"/>
              <a:t>N:</a:t>
            </a:r>
            <a:endParaRPr lang="en-US" sz="1800" dirty="0"/>
          </a:p>
          <a:p>
            <a:pPr lvl="1"/>
            <a:r>
              <a:rPr lang="en-US" dirty="0"/>
              <a:t>A:</a:t>
            </a:r>
            <a:endParaRPr lang="en-US" sz="1800" dirty="0"/>
          </a:p>
          <a:p>
            <a:endParaRPr lang="en-US" sz="2000" dirty="0"/>
          </a:p>
          <a:p>
            <a:pPr lvl="0"/>
            <a:r>
              <a:rPr lang="en-US" dirty="0" err="1">
                <a:highlight>
                  <a:srgbClr val="FFFF00"/>
                </a:highlight>
              </a:rPr>
              <a:t>TGbe</a:t>
            </a:r>
            <a:r>
              <a:rPr lang="en-US" dirty="0">
                <a:highlight>
                  <a:srgbClr val="FFFF00"/>
                </a:highlight>
              </a:rPr>
              <a:t> editor: Please replace SP #77 with the above SP text for motion</a:t>
            </a:r>
            <a:endParaRPr lang="en-US" sz="2000" dirty="0">
              <a:highlight>
                <a:srgbClr val="FFFF00"/>
              </a:highlight>
            </a:endParaRPr>
          </a:p>
        </p:txBody>
      </p:sp>
      <p:sp>
        <p:nvSpPr>
          <p:cNvPr id="3" name="Slide Number Placeholder 2">
            <a:extLst>
              <a:ext uri="{FF2B5EF4-FFF2-40B4-BE49-F238E27FC236}">
                <a16:creationId xmlns:a16="http://schemas.microsoft.com/office/drawing/2014/main" id="{8E2DD1D2-0C34-4F9F-A98B-4235A667987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C000E1ED-49FC-4DD7-9B14-9F36E5AD5328}"/>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26F74B9-4A3F-4E17-AAD7-29C533AF5D42}"/>
              </a:ext>
            </a:extLst>
          </p:cNvPr>
          <p:cNvSpPr>
            <a:spLocks noGrp="1"/>
          </p:cNvSpPr>
          <p:nvPr>
            <p:ph type="title"/>
          </p:nvPr>
        </p:nvSpPr>
        <p:spPr/>
        <p:txBody>
          <a:bodyPr/>
          <a:lstStyle/>
          <a:p>
            <a:r>
              <a:rPr lang="en-US" dirty="0"/>
              <a:t>SP #2</a:t>
            </a:r>
          </a:p>
        </p:txBody>
      </p:sp>
    </p:spTree>
    <p:extLst>
      <p:ext uri="{BB962C8B-B14F-4D97-AF65-F5344CB8AC3E}">
        <p14:creationId xmlns:p14="http://schemas.microsoft.com/office/powerpoint/2010/main" val="1548734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the AP of an AP MLD shall advertise a change sequence counter (CSN) field affiliated with another AP of its MLD and the value of the field shall be the same as the change sequence counter (CSN) field carried in the beacon of the reported AP. </a:t>
            </a:r>
          </a:p>
          <a:p>
            <a:pPr lvl="1"/>
            <a:r>
              <a:rPr lang="en-US" dirty="0"/>
              <a:t>Note: The name, size, and signaling of the sequence counter is TBD.</a:t>
            </a: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12</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#3</a:t>
            </a:r>
          </a:p>
        </p:txBody>
      </p:sp>
    </p:spTree>
    <p:extLst>
      <p:ext uri="{BB962C8B-B14F-4D97-AF65-F5344CB8AC3E}">
        <p14:creationId xmlns:p14="http://schemas.microsoft.com/office/powerpoint/2010/main" val="3078789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non-AP MLD that has performed ML setup with an AP MLD shall acquire the most recent BSS parameters for an AP of that AP MLD before the non-AP MLD’s STA on that link transmits a frame on that link?</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13</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#4</a:t>
            </a:r>
          </a:p>
        </p:txBody>
      </p:sp>
    </p:spTree>
    <p:extLst>
      <p:ext uri="{BB962C8B-B14F-4D97-AF65-F5344CB8AC3E}">
        <p14:creationId xmlns:p14="http://schemas.microsoft.com/office/powerpoint/2010/main" val="3319305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 STA of a non-AP MLD may send an individually addressed Probe Request frame to the peer AP on its link, to gather updates to the operational parameter(s) of another AP of the AP MLD with which the non-AP MLD has setup ML setup.</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14</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#5</a:t>
            </a:r>
          </a:p>
        </p:txBody>
      </p:sp>
    </p:spTree>
    <p:extLst>
      <p:ext uri="{BB962C8B-B14F-4D97-AF65-F5344CB8AC3E}">
        <p14:creationId xmlns:p14="http://schemas.microsoft.com/office/powerpoint/2010/main" val="2177337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should send a broadcast Probe Response frame in response to a Probe Request frame requesting information of another AP of the AP MLD when the request frame is received from a STA of a non-AP MLD with which the AP MLD has performed ML setup? </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15</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#6</a:t>
            </a:r>
          </a:p>
        </p:txBody>
      </p:sp>
    </p:spTree>
    <p:extLst>
      <p:ext uri="{BB962C8B-B14F-4D97-AF65-F5344CB8AC3E}">
        <p14:creationId xmlns:p14="http://schemas.microsoft.com/office/powerpoint/2010/main" val="514898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7D8A13-22FF-4A16-970F-2BBB1815AEC7}"/>
              </a:ext>
            </a:extLst>
          </p:cNvPr>
          <p:cNvSpPr>
            <a:spLocks noGrp="1"/>
          </p:cNvSpPr>
          <p:nvPr>
            <p:ph type="title"/>
          </p:nvPr>
        </p:nvSpPr>
        <p:spPr/>
        <p:txBody>
          <a:bodyPr/>
          <a:lstStyle/>
          <a:p>
            <a:r>
              <a:rPr lang="en-US" dirty="0"/>
              <a:t>Appendix</a:t>
            </a:r>
          </a:p>
        </p:txBody>
      </p:sp>
      <p:sp>
        <p:nvSpPr>
          <p:cNvPr id="7" name="Text Placeholder 6">
            <a:extLst>
              <a:ext uri="{FF2B5EF4-FFF2-40B4-BE49-F238E27FC236}">
                <a16:creationId xmlns:a16="http://schemas.microsoft.com/office/drawing/2014/main" id="{ED1E268F-D1F1-4E82-A4AA-DD2460620688}"/>
              </a:ext>
            </a:extLst>
          </p:cNvPr>
          <p:cNvSpPr>
            <a:spLocks noGrp="1"/>
          </p:cNvSpPr>
          <p:nvPr>
            <p:ph type="body" idx="1"/>
          </p:nvPr>
        </p:nvSpPr>
        <p:spPr/>
        <p:txBody>
          <a:bodyPr/>
          <a:lstStyle/>
          <a:p>
            <a:endParaRPr lang="en-US"/>
          </a:p>
        </p:txBody>
      </p:sp>
      <p:sp>
        <p:nvSpPr>
          <p:cNvPr id="3" name="Slide Number Placeholder 2">
            <a:extLst>
              <a:ext uri="{FF2B5EF4-FFF2-40B4-BE49-F238E27FC236}">
                <a16:creationId xmlns:a16="http://schemas.microsoft.com/office/drawing/2014/main" id="{DC381814-9584-44D4-85D3-67B38431C8A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16</a:t>
            </a:fld>
            <a:endParaRPr lang="en-US" dirty="0"/>
          </a:p>
        </p:txBody>
      </p:sp>
      <p:sp>
        <p:nvSpPr>
          <p:cNvPr id="4" name="Footer Placeholder 3">
            <a:extLst>
              <a:ext uri="{FF2B5EF4-FFF2-40B4-BE49-F238E27FC236}">
                <a16:creationId xmlns:a16="http://schemas.microsoft.com/office/drawing/2014/main" id="{9BB6C971-BE85-4331-B5DF-311055122143}"/>
              </a:ext>
            </a:extLst>
          </p:cNvPr>
          <p:cNvSpPr>
            <a:spLocks noGrp="1"/>
          </p:cNvSpPr>
          <p:nvPr>
            <p:ph type="ftr" sz="quarter" idx="3"/>
          </p:nvPr>
        </p:nvSpPr>
        <p:spPr/>
        <p:txBody>
          <a:bodyPr/>
          <a:lstStyle/>
          <a:p>
            <a:pPr>
              <a:defRPr/>
            </a:pPr>
            <a:r>
              <a:rPr lang="en-US"/>
              <a:t>Abhishek P (Qualcomm), et. al.,</a:t>
            </a:r>
            <a:endParaRPr lang="en-US" dirty="0"/>
          </a:p>
        </p:txBody>
      </p:sp>
    </p:spTree>
    <p:extLst>
      <p:ext uri="{BB962C8B-B14F-4D97-AF65-F5344CB8AC3E}">
        <p14:creationId xmlns:p14="http://schemas.microsoft.com/office/powerpoint/2010/main" val="2972553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343177A3-3D88-4EA6-9321-C34419A1BE5D}"/>
              </a:ext>
            </a:extLst>
          </p:cNvPr>
          <p:cNvSpPr>
            <a:spLocks noGrp="1"/>
          </p:cNvSpPr>
          <p:nvPr>
            <p:ph idx="1"/>
          </p:nvPr>
        </p:nvSpPr>
        <p:spPr/>
        <p:txBody>
          <a:bodyPr/>
          <a:lstStyle/>
          <a:p>
            <a:pPr marL="0" indent="0">
              <a:buNone/>
            </a:pPr>
            <a:r>
              <a:rPr lang="en-US" sz="1800" dirty="0"/>
              <a:t>[1]: 11-19-1526 Multi-link Power-save (Abhishek, Qualcomm)</a:t>
            </a:r>
          </a:p>
          <a:p>
            <a:pPr marL="0" indent="0">
              <a:buNone/>
            </a:pPr>
            <a:r>
              <a:rPr lang="en-US" sz="1800" dirty="0"/>
              <a:t>[2]: 11-20/070 Multi-link power saving operation (Yonggang, ZTE)</a:t>
            </a:r>
          </a:p>
          <a:p>
            <a:pPr marL="0" indent="0">
              <a:buNone/>
            </a:pPr>
            <a:r>
              <a:rPr lang="en-US" sz="1800" dirty="0"/>
              <a:t>[3]: 11-19/1988 Power Save for Multi-link (Ming, Huawei)</a:t>
            </a:r>
          </a:p>
          <a:p>
            <a:pPr marL="0" indent="0">
              <a:buNone/>
            </a:pPr>
            <a:r>
              <a:rPr lang="en-US" sz="1800" dirty="0"/>
              <a:t>[4]: 11-20/370 Multi-link Power Save Discussion (Sharan</a:t>
            </a:r>
            <a:r>
              <a:rPr lang="en-US" sz="1800"/>
              <a:t>, Samsung)</a:t>
            </a:r>
          </a:p>
          <a:p>
            <a:pPr marL="0" indent="0">
              <a:buNone/>
            </a:pPr>
            <a:r>
              <a:rPr lang="en-US" sz="1800" dirty="0"/>
              <a:t>[5]: 11-20-0357 MLO: Container Structure for Capability Advertisement (Abhishek, Qualcomm)</a:t>
            </a:r>
          </a:p>
        </p:txBody>
      </p:sp>
      <p:sp>
        <p:nvSpPr>
          <p:cNvPr id="4" name="Slide Number Placeholder 3">
            <a:extLst>
              <a:ext uri="{FF2B5EF4-FFF2-40B4-BE49-F238E27FC236}">
                <a16:creationId xmlns:a16="http://schemas.microsoft.com/office/drawing/2014/main" id="{1964D27C-C0EF-4F04-B168-C54F858B3684}"/>
              </a:ext>
            </a:extLst>
          </p:cNvPr>
          <p:cNvSpPr>
            <a:spLocks noGrp="1"/>
          </p:cNvSpPr>
          <p:nvPr>
            <p:ph type="sldNum" sz="quarter" idx="11"/>
          </p:nvPr>
        </p:nvSpPr>
        <p:spPr/>
        <p:txBody>
          <a:bodyPr/>
          <a:lstStyle/>
          <a:p>
            <a:pPr>
              <a:defRPr/>
            </a:pPr>
            <a:r>
              <a:rPr lang="en-US"/>
              <a:t>Slide </a:t>
            </a:r>
            <a:fld id="{F9CC4226-5898-4289-B3B7-B3B638472375}" type="slidenum">
              <a:rPr lang="en-US" smtClean="0"/>
              <a:pPr>
                <a:defRPr/>
              </a:pPr>
              <a:t>17</a:t>
            </a:fld>
            <a:endParaRPr lang="en-US" dirty="0"/>
          </a:p>
        </p:txBody>
      </p:sp>
      <p:sp>
        <p:nvSpPr>
          <p:cNvPr id="5" name="Footer Placeholder 4">
            <a:extLst>
              <a:ext uri="{FF2B5EF4-FFF2-40B4-BE49-F238E27FC236}">
                <a16:creationId xmlns:a16="http://schemas.microsoft.com/office/drawing/2014/main" id="{EC83B50C-8794-4E49-B318-E6D0F8DAD071}"/>
              </a:ext>
            </a:extLst>
          </p:cNvPr>
          <p:cNvSpPr>
            <a:spLocks noGrp="1"/>
          </p:cNvSpPr>
          <p:nvPr>
            <p:ph type="ftr" sz="quarter" idx="3"/>
          </p:nvPr>
        </p:nvSpPr>
        <p:spPr/>
        <p:txBody>
          <a:bodyPr/>
          <a:lstStyle/>
          <a:p>
            <a:pPr>
              <a:defRPr/>
            </a:pPr>
            <a:r>
              <a:rPr lang="en-US"/>
              <a:t>Abhishek P (Qualcomm), et. al.,</a:t>
            </a:r>
            <a:endParaRPr lang="en-US" dirty="0"/>
          </a:p>
        </p:txBody>
      </p:sp>
      <p:sp>
        <p:nvSpPr>
          <p:cNvPr id="6" name="Title 5">
            <a:extLst>
              <a:ext uri="{FF2B5EF4-FFF2-40B4-BE49-F238E27FC236}">
                <a16:creationId xmlns:a16="http://schemas.microsoft.com/office/drawing/2014/main" id="{A02BF05C-01D5-4F31-8C2D-DD3F9F71BF30}"/>
              </a:ext>
            </a:extLst>
          </p:cNvPr>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231226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E184AB-7B2E-4EC3-81EB-6BA920B1EF8A}"/>
              </a:ext>
            </a:extLst>
          </p:cNvPr>
          <p:cNvSpPr>
            <a:spLocks noGrp="1"/>
          </p:cNvSpPr>
          <p:nvPr>
            <p:ph idx="1"/>
          </p:nvPr>
        </p:nvSpPr>
        <p:spPr>
          <a:xfrm>
            <a:off x="685800" y="1981199"/>
            <a:ext cx="7858060" cy="4377655"/>
          </a:xfrm>
        </p:spPr>
        <p:txBody>
          <a:bodyPr>
            <a:normAutofit/>
          </a:bodyPr>
          <a:lstStyle/>
          <a:p>
            <a:r>
              <a:rPr lang="en-US" dirty="0"/>
              <a:t>A non-AP MLD can conserve power by performing basic BSS operations on a single link [1, 2, 3, 4]</a:t>
            </a:r>
          </a:p>
          <a:p>
            <a:endParaRPr lang="en-US" dirty="0"/>
          </a:p>
          <a:p>
            <a:r>
              <a:rPr lang="en-US" dirty="0"/>
              <a:t>MLO framework needs to provide a mechanism that would enable a non-AP MLD to receive updates to the operational parameter(s) for any link of the AP MLD without requiring the non-AP MLD to monitor all links</a:t>
            </a:r>
          </a:p>
          <a:p>
            <a:pPr lvl="1"/>
            <a:r>
              <a:rPr lang="en-US" dirty="0"/>
              <a:t>Further any update that requires STA to not transmit on a link must be notified immediately. </a:t>
            </a:r>
          </a:p>
        </p:txBody>
      </p:sp>
      <p:sp>
        <p:nvSpPr>
          <p:cNvPr id="3" name="Slide Number Placeholder 2">
            <a:extLst>
              <a:ext uri="{FF2B5EF4-FFF2-40B4-BE49-F238E27FC236}">
                <a16:creationId xmlns:a16="http://schemas.microsoft.com/office/drawing/2014/main" id="{7815E343-24D3-454E-BFE9-0D4BB66BA52D}"/>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4" name="Footer Placeholder 3">
            <a:extLst>
              <a:ext uri="{FF2B5EF4-FFF2-40B4-BE49-F238E27FC236}">
                <a16:creationId xmlns:a16="http://schemas.microsoft.com/office/drawing/2014/main" id="{986F3070-F4E2-4C54-A1D3-F4F07E0AFCEB}"/>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99BBCD4D-8C64-44A3-8755-2D772808C049}"/>
              </a:ext>
            </a:extLst>
          </p:cNvPr>
          <p:cNvSpPr>
            <a:spLocks noGrp="1"/>
          </p:cNvSpPr>
          <p:nvPr>
            <p:ph type="title"/>
          </p:nvPr>
        </p:nvSpPr>
        <p:spPr/>
        <p:txBody>
          <a:bodyPr/>
          <a:lstStyle/>
          <a:p>
            <a:r>
              <a:rPr lang="en-US" dirty="0"/>
              <a:t>Problem statement</a:t>
            </a:r>
          </a:p>
        </p:txBody>
      </p:sp>
    </p:spTree>
    <p:extLst>
      <p:ext uri="{BB962C8B-B14F-4D97-AF65-F5344CB8AC3E}">
        <p14:creationId xmlns:p14="http://schemas.microsoft.com/office/powerpoint/2010/main" val="106162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3A89D0-EBDF-46DC-AB91-84524209EA22}"/>
              </a:ext>
            </a:extLst>
          </p:cNvPr>
          <p:cNvSpPr>
            <a:spLocks noGrp="1"/>
          </p:cNvSpPr>
          <p:nvPr>
            <p:ph idx="1"/>
          </p:nvPr>
        </p:nvSpPr>
        <p:spPr>
          <a:xfrm>
            <a:off x="685800" y="1981199"/>
            <a:ext cx="7858060" cy="4384431"/>
          </a:xfrm>
        </p:spPr>
        <p:txBody>
          <a:bodyPr/>
          <a:lstStyle/>
          <a:p>
            <a:r>
              <a:rPr lang="en-US" dirty="0"/>
              <a:t>Each AP of an MLD provides an indication of an update to the operational parameter(s) of another AP of the MLD</a:t>
            </a:r>
          </a:p>
          <a:p>
            <a:pPr lvl="1"/>
            <a:r>
              <a:rPr lang="en-US" dirty="0"/>
              <a:t>Any update that requires silencing of STAs in the reported BSS is explicitly notified on the reporting link</a:t>
            </a:r>
          </a:p>
        </p:txBody>
      </p:sp>
      <p:sp>
        <p:nvSpPr>
          <p:cNvPr id="3" name="Slide Number Placeholder 2">
            <a:extLst>
              <a:ext uri="{FF2B5EF4-FFF2-40B4-BE49-F238E27FC236}">
                <a16:creationId xmlns:a16="http://schemas.microsoft.com/office/drawing/2014/main" id="{EEBD6EBD-B0FA-4999-841F-5BDC006941F4}"/>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112A6029-6EBB-4F80-B27F-709B6D114FEC}"/>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A3DB8FB3-8196-4135-82E5-CAC11FF64BD2}"/>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401961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521435" y="1836357"/>
            <a:ext cx="8101130" cy="4639055"/>
          </a:xfrm>
        </p:spPr>
        <p:txBody>
          <a:bodyPr>
            <a:normAutofit fontScale="77500" lnSpcReduction="20000"/>
          </a:bodyPr>
          <a:lstStyle/>
          <a:p>
            <a:r>
              <a:rPr lang="en-US" dirty="0"/>
              <a:t>An AP’s beacon includes a sequence counter affiliated with its current BSS parameter</a:t>
            </a:r>
          </a:p>
          <a:p>
            <a:pPr lvl="1"/>
            <a:r>
              <a:rPr lang="en-US" dirty="0"/>
              <a:t>The counter is incremented whenever there is a change to one or more critical operational parameters.</a:t>
            </a:r>
          </a:p>
          <a:p>
            <a:endParaRPr lang="en-US" dirty="0"/>
          </a:p>
          <a:p>
            <a:r>
              <a:rPr lang="en-US" dirty="0"/>
              <a:t>Further, the link information contained in the beacon transmitted by an AP of an MLD carries the most recent value of sequence counter for a reported AP</a:t>
            </a:r>
          </a:p>
          <a:p>
            <a:pPr lvl="1"/>
            <a:r>
              <a:rPr lang="en-US" dirty="0"/>
              <a:t>Advertising a counter instead of actual element(s) helps keep the beacon size small</a:t>
            </a:r>
          </a:p>
          <a:p>
            <a:endParaRPr lang="en-US" dirty="0"/>
          </a:p>
          <a:p>
            <a:r>
              <a:rPr lang="en-US" dirty="0"/>
              <a:t>Updates to operational parameters such as channel change announcements (CSA, ECSA), (V)HT/HE/EHT Op, (MU-)EDCA parameters, OM notifications </a:t>
            </a:r>
            <a:r>
              <a:rPr lang="en-US" dirty="0" err="1"/>
              <a:t>etc</a:t>
            </a:r>
            <a:r>
              <a:rPr lang="en-US" dirty="0"/>
              <a:t> qualify as critical updates</a:t>
            </a:r>
          </a:p>
          <a:p>
            <a:pPr lvl="1"/>
            <a:r>
              <a:rPr lang="en-US" dirty="0"/>
              <a:t>Sequence counter similar to the Check Beacon field in TIM frame (See 11.2.3.15)</a:t>
            </a:r>
          </a:p>
          <a:p>
            <a:endParaRPr lang="en-US" dirty="0"/>
          </a:p>
          <a:p>
            <a:r>
              <a:rPr lang="en-US" dirty="0"/>
              <a:t>For example when AP makes a channel change announcement (by including ECSA element), it increments the sequence counter for its BSS.</a:t>
            </a:r>
          </a:p>
          <a:p>
            <a:pPr lvl="1"/>
            <a:r>
              <a:rPr lang="en-US" dirty="0"/>
              <a:t>Other APs of the MLD advertise the new value of sequence counter</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Indication of an update</a:t>
            </a:r>
          </a:p>
        </p:txBody>
      </p:sp>
    </p:spTree>
    <p:extLst>
      <p:ext uri="{BB962C8B-B14F-4D97-AF65-F5344CB8AC3E}">
        <p14:creationId xmlns:p14="http://schemas.microsoft.com/office/powerpoint/2010/main" val="31287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0CEADD-4D66-40D1-8044-39BBA75F002F}"/>
              </a:ext>
            </a:extLst>
          </p:cNvPr>
          <p:cNvSpPr>
            <a:spLocks noGrp="1"/>
          </p:cNvSpPr>
          <p:nvPr>
            <p:ph idx="1"/>
          </p:nvPr>
        </p:nvSpPr>
        <p:spPr>
          <a:xfrm>
            <a:off x="408079" y="1981199"/>
            <a:ext cx="8327842" cy="4494213"/>
          </a:xfrm>
        </p:spPr>
        <p:txBody>
          <a:bodyPr>
            <a:normAutofit fontScale="92500" lnSpcReduction="10000"/>
          </a:bodyPr>
          <a:lstStyle/>
          <a:p>
            <a:r>
              <a:rPr lang="en-US" dirty="0"/>
              <a:t>Non-AP MLD maintains a record of the most recently received sequence counter for each set-up link</a:t>
            </a:r>
          </a:p>
          <a:p>
            <a:endParaRPr lang="en-US" dirty="0"/>
          </a:p>
          <a:p>
            <a:r>
              <a:rPr lang="en-US" dirty="0"/>
              <a:t>A STA of a non-AP MLD can probe the reporting AP to retrieve  updated parameters for the reported AP</a:t>
            </a:r>
          </a:p>
          <a:p>
            <a:pPr lvl="1"/>
            <a:r>
              <a:rPr lang="en-US" dirty="0"/>
              <a:t>Benefit: non-AP MLD is not required to wake-up the STA on the reported link</a:t>
            </a:r>
          </a:p>
          <a:p>
            <a:pPr lvl="2"/>
            <a:r>
              <a:rPr lang="en-US" dirty="0"/>
              <a:t>Works in situations where the BSS on the other link is in silence mode</a:t>
            </a:r>
          </a:p>
          <a:p>
            <a:pPr lvl="3"/>
            <a:r>
              <a:rPr lang="en-US" dirty="0"/>
              <a:t>see next slide</a:t>
            </a:r>
          </a:p>
          <a:p>
            <a:pPr lvl="1"/>
            <a:r>
              <a:rPr lang="en-US" dirty="0"/>
              <a:t>AP is recommended to transmit a broadcast Probe Response frame, carrying the profile for the requested link, in response to such a probe request</a:t>
            </a:r>
          </a:p>
          <a:p>
            <a:pPr lvl="2"/>
            <a:r>
              <a:rPr lang="en-US" dirty="0"/>
              <a:t>Currently allowed (11ai/11ax)</a:t>
            </a:r>
          </a:p>
          <a:p>
            <a:pPr lvl="2"/>
            <a:r>
              <a:rPr lang="en-US" dirty="0"/>
              <a:t>Helps address Probe storm issue </a:t>
            </a:r>
          </a:p>
          <a:p>
            <a:pPr lvl="3"/>
            <a:r>
              <a:rPr lang="en-US" dirty="0"/>
              <a:t>i.e., prevents probe request from multiple STAs to retrieve the update</a:t>
            </a:r>
          </a:p>
        </p:txBody>
      </p:sp>
      <p:sp>
        <p:nvSpPr>
          <p:cNvPr id="3" name="Slide Number Placeholder 2">
            <a:extLst>
              <a:ext uri="{FF2B5EF4-FFF2-40B4-BE49-F238E27FC236}">
                <a16:creationId xmlns:a16="http://schemas.microsoft.com/office/drawing/2014/main" id="{143BCA5E-9A62-44D9-9D08-6B7256AADC56}"/>
              </a:ext>
            </a:extLst>
          </p:cNvPr>
          <p:cNvSpPr>
            <a:spLocks noGrp="1"/>
          </p:cNvSpPr>
          <p:nvPr>
            <p:ph type="sldNum" sz="quarter" idx="11"/>
          </p:nvPr>
        </p:nvSpPr>
        <p:spPr/>
        <p:txBody>
          <a:bodyPr/>
          <a:lstStyle/>
          <a:p>
            <a:r>
              <a:rPr lang="en-US"/>
              <a:t>Slide </a:t>
            </a:r>
            <a:fld id="{3099D1E7-2CFE-4362-BB72-AF97192842EA}" type="slidenum">
              <a:rPr lang="en-US" smtClean="0"/>
              <a:pPr/>
              <a:t>5</a:t>
            </a:fld>
            <a:endParaRPr lang="en-US" dirty="0"/>
          </a:p>
        </p:txBody>
      </p:sp>
      <p:sp>
        <p:nvSpPr>
          <p:cNvPr id="4" name="Footer Placeholder 3">
            <a:extLst>
              <a:ext uri="{FF2B5EF4-FFF2-40B4-BE49-F238E27FC236}">
                <a16:creationId xmlns:a16="http://schemas.microsoft.com/office/drawing/2014/main" id="{3E0817D0-F34B-4F43-AB64-98B252E22AA4}"/>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FC43A13A-2BE2-4390-8550-1CA1DAEE1163}"/>
              </a:ext>
            </a:extLst>
          </p:cNvPr>
          <p:cNvSpPr>
            <a:spLocks noGrp="1"/>
          </p:cNvSpPr>
          <p:nvPr>
            <p:ph type="title"/>
          </p:nvPr>
        </p:nvSpPr>
        <p:spPr/>
        <p:txBody>
          <a:bodyPr/>
          <a:lstStyle/>
          <a:p>
            <a:r>
              <a:rPr lang="en-US" dirty="0"/>
              <a:t>Retrieving updated parameters</a:t>
            </a:r>
          </a:p>
        </p:txBody>
      </p:sp>
    </p:spTree>
    <p:extLst>
      <p:ext uri="{BB962C8B-B14F-4D97-AF65-F5344CB8AC3E}">
        <p14:creationId xmlns:p14="http://schemas.microsoft.com/office/powerpoint/2010/main" val="2425647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9FEA1-57D7-463A-B6AD-9CD33AE7FDA4}"/>
              </a:ext>
            </a:extLst>
          </p:cNvPr>
          <p:cNvSpPr>
            <a:spLocks noGrp="1"/>
          </p:cNvSpPr>
          <p:nvPr>
            <p:ph idx="1"/>
          </p:nvPr>
        </p:nvSpPr>
        <p:spPr>
          <a:xfrm>
            <a:off x="685800" y="1981200"/>
            <a:ext cx="7858060" cy="4419600"/>
          </a:xfrm>
        </p:spPr>
        <p:txBody>
          <a:bodyPr>
            <a:normAutofit fontScale="92500"/>
          </a:bodyPr>
          <a:lstStyle/>
          <a:p>
            <a:r>
              <a:rPr lang="en-US" dirty="0"/>
              <a:t>An AP may announce silence time on its BSS</a:t>
            </a:r>
          </a:p>
          <a:p>
            <a:pPr lvl="1"/>
            <a:r>
              <a:rPr lang="en-US" dirty="0"/>
              <a:t>e.g., Quiet element or Channel Switch Mode=1</a:t>
            </a:r>
          </a:p>
          <a:p>
            <a:pPr lvl="1"/>
            <a:r>
              <a:rPr lang="en-US" dirty="0"/>
              <a:t>In such case, the counter-based indication is not sufficient</a:t>
            </a:r>
          </a:p>
          <a:p>
            <a:pPr lvl="2"/>
            <a:r>
              <a:rPr lang="en-US" dirty="0"/>
              <a:t>Non-AP STA MLD must be told right-away that it should not transmit any frames on the silenced channel</a:t>
            </a:r>
          </a:p>
          <a:p>
            <a:endParaRPr lang="en-US" dirty="0"/>
          </a:p>
          <a:p>
            <a:r>
              <a:rPr lang="en-US" dirty="0"/>
              <a:t>For such cases, other APs of the MLD provide an explicit </a:t>
            </a:r>
            <a:r>
              <a:rPr lang="en-US" i="1" dirty="0"/>
              <a:t>do-not-transmit</a:t>
            </a:r>
            <a:r>
              <a:rPr lang="en-US" dirty="0"/>
              <a:t> (DNT) notification on behalf of the silencing AP</a:t>
            </a:r>
          </a:p>
          <a:p>
            <a:pPr lvl="1"/>
            <a:r>
              <a:rPr lang="en-US" dirty="0"/>
              <a:t>This is achieved by means for a single DNT bit in the per-link profile</a:t>
            </a:r>
          </a:p>
          <a:p>
            <a:endParaRPr lang="en-US" dirty="0"/>
          </a:p>
          <a:p>
            <a:r>
              <a:rPr lang="en-US" dirty="0"/>
              <a:t>Non-AP MLD is required to not transmit any frames on a link for which the AP MLD has indicated silence</a:t>
            </a:r>
          </a:p>
        </p:txBody>
      </p:sp>
      <p:sp>
        <p:nvSpPr>
          <p:cNvPr id="3" name="Slide Number Placeholder 2">
            <a:extLst>
              <a:ext uri="{FF2B5EF4-FFF2-40B4-BE49-F238E27FC236}">
                <a16:creationId xmlns:a16="http://schemas.microsoft.com/office/drawing/2014/main" id="{3A11FE91-545B-48A5-AE5D-1868B967050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3A3E6693-9206-4FF4-A695-FF024C63118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C3AC934E-7990-4917-9966-75B42A6407ED}"/>
              </a:ext>
            </a:extLst>
          </p:cNvPr>
          <p:cNvSpPr>
            <a:spLocks noGrp="1"/>
          </p:cNvSpPr>
          <p:nvPr>
            <p:ph type="title"/>
          </p:nvPr>
        </p:nvSpPr>
        <p:spPr/>
        <p:txBody>
          <a:bodyPr/>
          <a:lstStyle/>
          <a:p>
            <a:r>
              <a:rPr lang="en-US" dirty="0"/>
              <a:t>Do-not-transmit indication</a:t>
            </a:r>
          </a:p>
        </p:txBody>
      </p:sp>
    </p:spTree>
    <p:extLst>
      <p:ext uri="{BB962C8B-B14F-4D97-AF65-F5344CB8AC3E}">
        <p14:creationId xmlns:p14="http://schemas.microsoft.com/office/powerpoint/2010/main" val="3049967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BAD2F36-FB7B-4DD2-ADA8-92FBCA67C931}"/>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FA704332-22EB-483F-BC36-D49551D6AB7C}"/>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EF54DF68-DC41-4070-9428-827EE4602A94}"/>
              </a:ext>
            </a:extLst>
          </p:cNvPr>
          <p:cNvSpPr>
            <a:spLocks noGrp="1"/>
          </p:cNvSpPr>
          <p:nvPr>
            <p:ph type="title"/>
          </p:nvPr>
        </p:nvSpPr>
        <p:spPr/>
        <p:txBody>
          <a:bodyPr/>
          <a:lstStyle/>
          <a:p>
            <a:r>
              <a:rPr lang="en-US" dirty="0"/>
              <a:t>Signaling of critical updates</a:t>
            </a:r>
          </a:p>
        </p:txBody>
      </p:sp>
      <p:graphicFrame>
        <p:nvGraphicFramePr>
          <p:cNvPr id="2" name="Object 1">
            <a:extLst>
              <a:ext uri="{FF2B5EF4-FFF2-40B4-BE49-F238E27FC236}">
                <a16:creationId xmlns:a16="http://schemas.microsoft.com/office/drawing/2014/main" id="{DE60E7DB-03B1-4B77-929E-7330436792AA}"/>
              </a:ext>
            </a:extLst>
          </p:cNvPr>
          <p:cNvGraphicFramePr>
            <a:graphicFrameLocks noChangeAspect="1"/>
          </p:cNvGraphicFramePr>
          <p:nvPr>
            <p:extLst>
              <p:ext uri="{D42A27DB-BD31-4B8C-83A1-F6EECF244321}">
                <p14:modId xmlns:p14="http://schemas.microsoft.com/office/powerpoint/2010/main" val="2847683425"/>
              </p:ext>
            </p:extLst>
          </p:nvPr>
        </p:nvGraphicFramePr>
        <p:xfrm>
          <a:off x="269676" y="2493189"/>
          <a:ext cx="8680848" cy="3212365"/>
        </p:xfrm>
        <a:graphic>
          <a:graphicData uri="http://schemas.openxmlformats.org/presentationml/2006/ole">
            <mc:AlternateContent xmlns:mc="http://schemas.openxmlformats.org/markup-compatibility/2006">
              <mc:Choice xmlns:v="urn:schemas-microsoft-com:vml" Requires="v">
                <p:oleObj spid="_x0000_s6283" name="Visio" r:id="rId3" imgW="9534617" imgH="3562613" progId="Visio.Drawing.11">
                  <p:embed/>
                </p:oleObj>
              </mc:Choice>
              <mc:Fallback>
                <p:oleObj name="Visio" r:id="rId3" imgW="9534617" imgH="3562613" progId="Visio.Drawing.11">
                  <p:embed/>
                  <p:pic>
                    <p:nvPicPr>
                      <p:cNvPr id="0" name=""/>
                      <p:cNvPicPr/>
                      <p:nvPr/>
                    </p:nvPicPr>
                    <p:blipFill>
                      <a:blip r:embed="rId4"/>
                      <a:stretch>
                        <a:fillRect/>
                      </a:stretch>
                    </p:blipFill>
                    <p:spPr>
                      <a:xfrm>
                        <a:off x="269676" y="2493189"/>
                        <a:ext cx="8680848" cy="3212365"/>
                      </a:xfrm>
                      <a:prstGeom prst="rect">
                        <a:avLst/>
                      </a:prstGeom>
                    </p:spPr>
                  </p:pic>
                </p:oleObj>
              </mc:Fallback>
            </mc:AlternateContent>
          </a:graphicData>
        </a:graphic>
      </p:graphicFrame>
    </p:spTree>
    <p:extLst>
      <p:ext uri="{BB962C8B-B14F-4D97-AF65-F5344CB8AC3E}">
        <p14:creationId xmlns:p14="http://schemas.microsoft.com/office/powerpoint/2010/main" val="289849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26801-DA89-4D65-8567-9D23AAFD35D7}"/>
              </a:ext>
            </a:extLst>
          </p:cNvPr>
          <p:cNvSpPr>
            <a:spLocks noGrp="1"/>
          </p:cNvSpPr>
          <p:nvPr>
            <p:ph idx="1"/>
          </p:nvPr>
        </p:nvSpPr>
        <p:spPr>
          <a:xfrm>
            <a:off x="685800" y="1981200"/>
            <a:ext cx="7858060" cy="4419600"/>
          </a:xfrm>
        </p:spPr>
        <p:txBody>
          <a:bodyPr>
            <a:normAutofit/>
          </a:bodyPr>
          <a:lstStyle/>
          <a:p>
            <a:r>
              <a:rPr lang="en-US" dirty="0"/>
              <a:t>This contribution provides a mechanism by which a non-AP MLD can gather critical updates for any link of an AP MLD without requiring to monitor each link.</a:t>
            </a:r>
          </a:p>
          <a:p>
            <a:pPr lvl="1"/>
            <a:r>
              <a:rPr lang="en-US" dirty="0"/>
              <a:t>Proposes to add a bit to signal silencing of a reported AP</a:t>
            </a:r>
          </a:p>
          <a:p>
            <a:pPr lvl="1"/>
            <a:r>
              <a:rPr lang="en-US" dirty="0"/>
              <a:t>Proposes to define a sequence counter affiliated with critical parameters for each AP of an MLD</a:t>
            </a:r>
          </a:p>
          <a:p>
            <a:pPr lvl="2"/>
            <a:r>
              <a:rPr lang="en-US" dirty="0"/>
              <a:t>The counter is carried in an AP’s Beacon frame and incremented each time there is an update to critical parameter set.</a:t>
            </a:r>
          </a:p>
          <a:p>
            <a:pPr lvl="2"/>
            <a:r>
              <a:rPr lang="en-US" dirty="0"/>
              <a:t>The counter value is also advertised by other APs of the MLD</a:t>
            </a:r>
          </a:p>
          <a:p>
            <a:pPr lvl="1"/>
            <a:r>
              <a:rPr lang="en-US" dirty="0"/>
              <a:t>Aids power-save by enabling a non-AP MLD retrieve BSS parameter updates of any AP of the MLD on the link where the non-AP is performing basic BSS operation</a:t>
            </a:r>
          </a:p>
        </p:txBody>
      </p:sp>
      <p:sp>
        <p:nvSpPr>
          <p:cNvPr id="3" name="Slide Number Placeholder 2">
            <a:extLst>
              <a:ext uri="{FF2B5EF4-FFF2-40B4-BE49-F238E27FC236}">
                <a16:creationId xmlns:a16="http://schemas.microsoft.com/office/drawing/2014/main" id="{61C4A139-D167-4327-A3A5-89BBED16016D}"/>
              </a:ext>
            </a:extLst>
          </p:cNvPr>
          <p:cNvSpPr>
            <a:spLocks noGrp="1"/>
          </p:cNvSpPr>
          <p:nvPr>
            <p:ph type="sldNum" sz="quarter" idx="11"/>
          </p:nvPr>
        </p:nvSpPr>
        <p:spPr/>
        <p:txBody>
          <a:bodyPr/>
          <a:lstStyle/>
          <a:p>
            <a:r>
              <a:rPr lang="en-US"/>
              <a:t>Slide </a:t>
            </a:r>
            <a:fld id="{3099D1E7-2CFE-4362-BB72-AF97192842EA}" type="slidenum">
              <a:rPr lang="en-US" smtClean="0"/>
              <a:pPr/>
              <a:t>8</a:t>
            </a:fld>
            <a:endParaRPr lang="en-US" dirty="0"/>
          </a:p>
        </p:txBody>
      </p:sp>
      <p:sp>
        <p:nvSpPr>
          <p:cNvPr id="4" name="Footer Placeholder 3">
            <a:extLst>
              <a:ext uri="{FF2B5EF4-FFF2-40B4-BE49-F238E27FC236}">
                <a16:creationId xmlns:a16="http://schemas.microsoft.com/office/drawing/2014/main" id="{A996EE98-7A69-46F7-ADCE-699140348538}"/>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8AEE5CAC-97B2-412D-816A-99BF1A2703C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09574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772400" cy="4428309"/>
          </a:xfrm>
        </p:spPr>
        <p:txBody>
          <a:bodyPr>
            <a:normAutofit/>
          </a:bodyPr>
          <a:lstStyle/>
          <a:p>
            <a:r>
              <a:rPr lang="en-US" dirty="0"/>
              <a:t>Do you agree that an AP of an AP MLD shall signal a do-not-transmit (DNT) bit affiliated with another AP of its MLD to indicate that the BSS of the reported AP is in silence mode (i.e., no transmissions are permitted on the channel </a:t>
            </a:r>
            <a:r>
              <a:rPr lang="en-US"/>
              <a:t>where the reported </a:t>
            </a:r>
            <a:r>
              <a:rPr lang="en-US" dirty="0"/>
              <a:t>AP resides).</a:t>
            </a:r>
          </a:p>
          <a:p>
            <a:pPr lvl="1"/>
            <a:endParaRPr lang="en-US" dirty="0"/>
          </a:p>
          <a:p>
            <a:pPr lvl="1"/>
            <a:r>
              <a:rPr lang="en-US" dirty="0"/>
              <a:t>Y:</a:t>
            </a:r>
          </a:p>
          <a:p>
            <a:pPr lvl="1"/>
            <a:r>
              <a:rPr lang="en-US" dirty="0"/>
              <a:t>N:</a:t>
            </a:r>
          </a:p>
          <a:p>
            <a:pPr lvl="1"/>
            <a:r>
              <a:rPr lang="en-US" dirty="0"/>
              <a:t>A:</a:t>
            </a:r>
          </a:p>
          <a:p>
            <a:endParaRPr lang="en-US" dirty="0"/>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2596563441"/>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273195</TotalTime>
  <Words>1599</Words>
  <Application>Microsoft Office PowerPoint</Application>
  <PresentationFormat>On-screen Show (4:3)</PresentationFormat>
  <Paragraphs>164</Paragraphs>
  <Slides>17</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Calibri</vt:lpstr>
      <vt:lpstr>Times New Roman</vt:lpstr>
      <vt:lpstr>ACcord Submission Template</vt:lpstr>
      <vt:lpstr>Visio</vt:lpstr>
      <vt:lpstr>MLO Indication of Critical Updates</vt:lpstr>
      <vt:lpstr>Problem statement</vt:lpstr>
      <vt:lpstr>Solution Summary</vt:lpstr>
      <vt:lpstr>Indication of an update</vt:lpstr>
      <vt:lpstr>Retrieving updated parameters</vt:lpstr>
      <vt:lpstr>Do-not-transmit indication</vt:lpstr>
      <vt:lpstr>Signaling of critical updates</vt:lpstr>
      <vt:lpstr>Summary</vt:lpstr>
      <vt:lpstr>SP #1</vt:lpstr>
      <vt:lpstr>SP #2</vt:lpstr>
      <vt:lpstr>SP #2</vt:lpstr>
      <vt:lpstr>SP #3</vt:lpstr>
      <vt:lpstr>SP #4</vt:lpstr>
      <vt:lpstr>SP #5</vt:lpstr>
      <vt:lpstr>SP #6</vt:lpstr>
      <vt:lpstr>Appendix</vt:lpstr>
      <vt:lpstr>References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5617</cp:revision>
  <dcterms:created xsi:type="dcterms:W3CDTF">2012-05-29T15:24:34Z</dcterms:created>
  <dcterms:modified xsi:type="dcterms:W3CDTF">2020-07-02T19:02:22Z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