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21"/>
  </p:notesMasterIdLst>
  <p:handoutMasterIdLst>
    <p:handoutMasterId r:id="rId22"/>
  </p:handoutMasterIdLst>
  <p:sldIdLst>
    <p:sldId id="621" r:id="rId5"/>
    <p:sldId id="814" r:id="rId6"/>
    <p:sldId id="822" r:id="rId7"/>
    <p:sldId id="819" r:id="rId8"/>
    <p:sldId id="820" r:id="rId9"/>
    <p:sldId id="818" r:id="rId10"/>
    <p:sldId id="827" r:id="rId11"/>
    <p:sldId id="777" r:id="rId12"/>
    <p:sldId id="787" r:id="rId13"/>
    <p:sldId id="824" r:id="rId14"/>
    <p:sldId id="828" r:id="rId15"/>
    <p:sldId id="829" r:id="rId16"/>
    <p:sldId id="826" r:id="rId17"/>
    <p:sldId id="780" r:id="rId18"/>
    <p:sldId id="801" r:id="rId19"/>
    <p:sldId id="816"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9"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F5860B"/>
    <a:srgbClr val="FFCCCC"/>
    <a:srgbClr val="A0B1D0"/>
    <a:srgbClr val="E9EDF4"/>
    <a:srgbClr val="254061"/>
    <a:srgbClr val="252B9D"/>
    <a:srgbClr val="254092"/>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65" autoAdjust="0"/>
    <p:restoredTop sz="96357" autoAdjust="0"/>
  </p:normalViewPr>
  <p:slideViewPr>
    <p:cSldViewPr snapToGrid="0" snapToObjects="1">
      <p:cViewPr varScale="1">
        <p:scale>
          <a:sx n="127" d="100"/>
          <a:sy n="127" d="100"/>
        </p:scale>
        <p:origin x="1710" y="120"/>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5/27/2020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5/27/2020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0586</a:t>
            </a:r>
            <a:r>
              <a:rPr lang="en-US" sz="1800" b="1" dirty="0">
                <a:solidFill>
                  <a:schemeClr val="tx1"/>
                </a:solidFill>
                <a:cs typeface="+mn-cs"/>
              </a:rPr>
              <a:t>r0</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April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20570916"/>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5697882"/>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Yanjun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Indication of Critical Updates</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2020-04-15</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fontScale="92500" lnSpcReduction="20000"/>
          </a:bodyPr>
          <a:lstStyle/>
          <a:p>
            <a:r>
              <a:rPr lang="en-US" dirty="0"/>
              <a:t>Do you agree that a beacon transmitted by an AP of an AP MLD shall carry a change sequence counter (CSN) field whose value is associated with critical parameters for the AP’s BSS and the value is incremented by 1 each time there is an update to the critical parameters?</a:t>
            </a:r>
          </a:p>
          <a:p>
            <a:pPr lvl="1"/>
            <a:r>
              <a:rPr lang="en-US" dirty="0"/>
              <a:t>Note 1: The name, size, and signaling of the sequence counter is TBD.</a:t>
            </a:r>
          </a:p>
          <a:p>
            <a:pPr lvl="1"/>
            <a:r>
              <a:rPr lang="en-US" dirty="0"/>
              <a:t>Note 2:  The sequence counter is initialized to 0 and the value is modulo of the maximum value carried in the field</a:t>
            </a:r>
          </a:p>
          <a:p>
            <a:pPr lvl="1"/>
            <a:r>
              <a:rPr lang="en-US" dirty="0"/>
              <a:t>Note 3: The critical parameter are defined in 11.2.3.15 </a:t>
            </a:r>
          </a:p>
          <a:p>
            <a:pPr lvl="1"/>
            <a:r>
              <a:rPr lang="en-US" dirty="0"/>
              <a:t>Note 4: 802.11be amendment may make updates to the critical parameters list in 11.2.3.15 </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#2</a:t>
            </a:r>
          </a:p>
        </p:txBody>
      </p:sp>
    </p:spTree>
    <p:extLst>
      <p:ext uri="{BB962C8B-B14F-4D97-AF65-F5344CB8AC3E}">
        <p14:creationId xmlns:p14="http://schemas.microsoft.com/office/powerpoint/2010/main" val="1867072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the AP of an AP MLD shall advertise a change sequence counter (CSN) field affiliated with another AP of its MLD and the value of the field shall be the same as the change sequence counter (CSN) field carried in the beacon of the reported AP. </a:t>
            </a:r>
          </a:p>
          <a:p>
            <a:pPr lvl="1"/>
            <a:r>
              <a:rPr lang="en-US" dirty="0"/>
              <a:t>Note: The name, size, and signaling of the sequence counter is TBD.</a:t>
            </a:r>
          </a:p>
          <a:p>
            <a:pPr lvl="1"/>
            <a:endParaRPr lang="en-US" dirty="0"/>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#3</a:t>
            </a:r>
          </a:p>
        </p:txBody>
      </p:sp>
    </p:spTree>
    <p:extLst>
      <p:ext uri="{BB962C8B-B14F-4D97-AF65-F5344CB8AC3E}">
        <p14:creationId xmlns:p14="http://schemas.microsoft.com/office/powerpoint/2010/main" val="3078789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 STA of a non-AP MLD may send an individually addressed Probe Request frame to the peer AP on its link</a:t>
            </a:r>
            <a:r>
              <a:rPr lang="en-US"/>
              <a:t>, to </a:t>
            </a:r>
            <a:r>
              <a:rPr lang="en-US" dirty="0"/>
              <a:t>gather updates to the operational parameter(s) of another AP of the AP MLD with which the non-AP MLD has setup ML setup.</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#4</a:t>
            </a:r>
          </a:p>
        </p:txBody>
      </p:sp>
    </p:spTree>
    <p:extLst>
      <p:ext uri="{BB962C8B-B14F-4D97-AF65-F5344CB8AC3E}">
        <p14:creationId xmlns:p14="http://schemas.microsoft.com/office/powerpoint/2010/main" val="3319305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lnSpcReduction="10000"/>
          </a:bodyPr>
          <a:lstStyle/>
          <a:p>
            <a:r>
              <a:rPr lang="en-US" dirty="0"/>
              <a:t>Do you agree that when there is an update to one or more critical parameters for an AP of an AP MLD, other AP(s) of the MLD may transmit a (unsolicited) broadcast Probe Response frame carrying the updated BSS parameter(s) for that AP in the per-link profile of Multiple Link Attribute element</a:t>
            </a:r>
          </a:p>
          <a:p>
            <a:pPr lvl="1"/>
            <a:r>
              <a:rPr lang="en-US" dirty="0"/>
              <a:t>Note 1: The critical parameter are defined in 11.2.3.15 </a:t>
            </a:r>
          </a:p>
          <a:p>
            <a:pPr lvl="1"/>
            <a:r>
              <a:rPr lang="en-US" dirty="0"/>
              <a:t>Note 2: 802.11be amendment may make updates to the critical parameters list in 11.2.3.15 </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#5</a:t>
            </a:r>
          </a:p>
        </p:txBody>
      </p:sp>
    </p:spTree>
    <p:extLst>
      <p:ext uri="{BB962C8B-B14F-4D97-AF65-F5344CB8AC3E}">
        <p14:creationId xmlns:p14="http://schemas.microsoft.com/office/powerpoint/2010/main" val="717783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7D8A13-22FF-4A16-970F-2BBB1815AEC7}"/>
              </a:ext>
            </a:extLst>
          </p:cNvPr>
          <p:cNvSpPr>
            <a:spLocks noGrp="1"/>
          </p:cNvSpPr>
          <p:nvPr>
            <p:ph type="title"/>
          </p:nvPr>
        </p:nvSpPr>
        <p:spPr/>
        <p:txBody>
          <a:bodyPr/>
          <a:lstStyle/>
          <a:p>
            <a:r>
              <a:rPr lang="en-US" dirty="0"/>
              <a:t>Appendix</a:t>
            </a:r>
          </a:p>
        </p:txBody>
      </p:sp>
      <p:sp>
        <p:nvSpPr>
          <p:cNvPr id="7" name="Text Placeholder 6">
            <a:extLst>
              <a:ext uri="{FF2B5EF4-FFF2-40B4-BE49-F238E27FC236}">
                <a16:creationId xmlns:a16="http://schemas.microsoft.com/office/drawing/2014/main" id="{ED1E268F-D1F1-4E82-A4AA-DD2460620688}"/>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DC381814-9584-44D4-85D3-67B38431C8A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9BB6C971-BE85-4331-B5DF-311055122143}"/>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2972553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343177A3-3D88-4EA6-9321-C34419A1BE5D}"/>
              </a:ext>
            </a:extLst>
          </p:cNvPr>
          <p:cNvSpPr>
            <a:spLocks noGrp="1"/>
          </p:cNvSpPr>
          <p:nvPr>
            <p:ph idx="1"/>
          </p:nvPr>
        </p:nvSpPr>
        <p:spPr/>
        <p:txBody>
          <a:bodyPr/>
          <a:lstStyle/>
          <a:p>
            <a:pPr marL="0" indent="0">
              <a:buNone/>
            </a:pPr>
            <a:r>
              <a:rPr lang="en-US" sz="1800" dirty="0"/>
              <a:t>[1]: 11-19-1526 Multi-link Power-save (Abhishek, Qualcomm)</a:t>
            </a:r>
          </a:p>
          <a:p>
            <a:pPr marL="0" indent="0">
              <a:buNone/>
            </a:pPr>
            <a:r>
              <a:rPr lang="en-US" sz="1800" dirty="0"/>
              <a:t>[2]: 11-20/070 Multi-link power saving operation (Yonggang, ZTE)</a:t>
            </a:r>
          </a:p>
          <a:p>
            <a:pPr marL="0" indent="0">
              <a:buNone/>
            </a:pPr>
            <a:r>
              <a:rPr lang="en-US" sz="1800" dirty="0"/>
              <a:t>[3]: 11-19/1988 Power Save for Multi-link (Ming, Huawei)</a:t>
            </a:r>
          </a:p>
          <a:p>
            <a:pPr marL="0" indent="0">
              <a:buNone/>
            </a:pPr>
            <a:r>
              <a:rPr lang="en-US" sz="1800" dirty="0"/>
              <a:t>[4]: 11-20/370 Multi-link Power Save Discussion (Sharan</a:t>
            </a:r>
            <a:r>
              <a:rPr lang="en-US" sz="1800"/>
              <a:t>, Samsung)</a:t>
            </a:r>
          </a:p>
          <a:p>
            <a:pPr marL="0" indent="0">
              <a:buNone/>
            </a:pPr>
            <a:r>
              <a:rPr lang="en-US" sz="1800" dirty="0"/>
              <a:t>[5]: 11-20-0357 MLO: Container Structure for Capability Advertisement (Abhishek, Qualcomm)</a:t>
            </a:r>
          </a:p>
        </p:txBody>
      </p:sp>
      <p:sp>
        <p:nvSpPr>
          <p:cNvPr id="4" name="Slide Number Placeholder 3">
            <a:extLst>
              <a:ext uri="{FF2B5EF4-FFF2-40B4-BE49-F238E27FC236}">
                <a16:creationId xmlns:a16="http://schemas.microsoft.com/office/drawing/2014/main" id="{1964D27C-C0EF-4F04-B168-C54F858B3684}"/>
              </a:ext>
            </a:extLst>
          </p:cNvPr>
          <p:cNvSpPr>
            <a:spLocks noGrp="1"/>
          </p:cNvSpPr>
          <p:nvPr>
            <p:ph type="sldNum" sz="quarter" idx="11"/>
          </p:nvPr>
        </p:nvSpPr>
        <p:spPr/>
        <p:txBody>
          <a:bodyPr/>
          <a:lstStyle/>
          <a:p>
            <a:pPr>
              <a:defRPr/>
            </a:pPr>
            <a:r>
              <a:rPr lang="en-US"/>
              <a:t>Slide </a:t>
            </a:r>
            <a:fld id="{F9CC4226-5898-4289-B3B7-B3B638472375}" type="slidenum">
              <a:rPr lang="en-US" smtClean="0"/>
              <a:pPr>
                <a:defRPr/>
              </a:pPr>
              <a:t>15</a:t>
            </a:fld>
            <a:endParaRPr lang="en-US" dirty="0"/>
          </a:p>
        </p:txBody>
      </p:sp>
      <p:sp>
        <p:nvSpPr>
          <p:cNvPr id="5" name="Footer Placeholder 4">
            <a:extLst>
              <a:ext uri="{FF2B5EF4-FFF2-40B4-BE49-F238E27FC236}">
                <a16:creationId xmlns:a16="http://schemas.microsoft.com/office/drawing/2014/main" id="{EC83B50C-8794-4E49-B318-E6D0F8DAD071}"/>
              </a:ext>
            </a:extLst>
          </p:cNvPr>
          <p:cNvSpPr>
            <a:spLocks noGrp="1"/>
          </p:cNvSpPr>
          <p:nvPr>
            <p:ph type="ftr" sz="quarter" idx="3"/>
          </p:nvPr>
        </p:nvSpPr>
        <p:spPr/>
        <p:txBody>
          <a:bodyPr/>
          <a:lstStyle/>
          <a:p>
            <a:pPr>
              <a:defRPr/>
            </a:pPr>
            <a:r>
              <a:rPr lang="en-US"/>
              <a:t>Abhishek P (Qualcomm), et. al.,</a:t>
            </a:r>
            <a:endParaRPr lang="en-US" dirty="0"/>
          </a:p>
        </p:txBody>
      </p:sp>
      <p:sp>
        <p:nvSpPr>
          <p:cNvPr id="6" name="Title 5">
            <a:extLst>
              <a:ext uri="{FF2B5EF4-FFF2-40B4-BE49-F238E27FC236}">
                <a16:creationId xmlns:a16="http://schemas.microsoft.com/office/drawing/2014/main" id="{A02BF05C-01D5-4F31-8C2D-DD3F9F71BF30}"/>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2312266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4C0E20C-86E8-4FB4-BD9A-A7211B2F5852}"/>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16</a:t>
            </a:fld>
            <a:endParaRPr lang="en-US" dirty="0"/>
          </a:p>
        </p:txBody>
      </p:sp>
      <p:sp>
        <p:nvSpPr>
          <p:cNvPr id="4" name="Footer Placeholder 3">
            <a:extLst>
              <a:ext uri="{FF2B5EF4-FFF2-40B4-BE49-F238E27FC236}">
                <a16:creationId xmlns:a16="http://schemas.microsoft.com/office/drawing/2014/main" id="{541F3E77-BE7A-4A58-8960-1A8469E63E03}"/>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DC2E6EC6-2D1F-4F30-98C7-26C78D2C3881}"/>
              </a:ext>
            </a:extLst>
          </p:cNvPr>
          <p:cNvSpPr>
            <a:spLocks noGrp="1"/>
          </p:cNvSpPr>
          <p:nvPr>
            <p:ph type="title"/>
          </p:nvPr>
        </p:nvSpPr>
        <p:spPr/>
        <p:txBody>
          <a:bodyPr/>
          <a:lstStyle/>
          <a:p>
            <a:r>
              <a:rPr lang="en-US" dirty="0"/>
              <a:t>Container for advertising MLO Capabilities [5]</a:t>
            </a:r>
          </a:p>
        </p:txBody>
      </p:sp>
      <p:graphicFrame>
        <p:nvGraphicFramePr>
          <p:cNvPr id="6" name="Table 5">
            <a:extLst>
              <a:ext uri="{FF2B5EF4-FFF2-40B4-BE49-F238E27FC236}">
                <a16:creationId xmlns:a16="http://schemas.microsoft.com/office/drawing/2014/main" id="{81AF010C-9D5A-46CB-AF50-751D9DDF9BF6}"/>
              </a:ext>
            </a:extLst>
          </p:cNvPr>
          <p:cNvGraphicFramePr>
            <a:graphicFrameLocks noGrp="1"/>
          </p:cNvGraphicFramePr>
          <p:nvPr/>
        </p:nvGraphicFramePr>
        <p:xfrm>
          <a:off x="685800" y="2132013"/>
          <a:ext cx="7535409" cy="750761"/>
        </p:xfrm>
        <a:graphic>
          <a:graphicData uri="http://schemas.openxmlformats.org/drawingml/2006/table">
            <a:tbl>
              <a:tblPr>
                <a:tableStyleId>{5C22544A-7EE6-4342-B048-85BDC9FD1C3A}</a:tableStyleId>
              </a:tblPr>
              <a:tblGrid>
                <a:gridCol w="488659">
                  <a:extLst>
                    <a:ext uri="{9D8B030D-6E8A-4147-A177-3AD203B41FA5}">
                      <a16:colId xmlns:a16="http://schemas.microsoft.com/office/drawing/2014/main" val="3317732376"/>
                    </a:ext>
                  </a:extLst>
                </a:gridCol>
                <a:gridCol w="536895">
                  <a:extLst>
                    <a:ext uri="{9D8B030D-6E8A-4147-A177-3AD203B41FA5}">
                      <a16:colId xmlns:a16="http://schemas.microsoft.com/office/drawing/2014/main" val="2148176915"/>
                    </a:ext>
                  </a:extLst>
                </a:gridCol>
                <a:gridCol w="562063">
                  <a:extLst>
                    <a:ext uri="{9D8B030D-6E8A-4147-A177-3AD203B41FA5}">
                      <a16:colId xmlns:a16="http://schemas.microsoft.com/office/drawing/2014/main" val="1208655651"/>
                    </a:ext>
                  </a:extLst>
                </a:gridCol>
                <a:gridCol w="729842">
                  <a:extLst>
                    <a:ext uri="{9D8B030D-6E8A-4147-A177-3AD203B41FA5}">
                      <a16:colId xmlns:a16="http://schemas.microsoft.com/office/drawing/2014/main" val="3466758722"/>
                    </a:ext>
                  </a:extLst>
                </a:gridCol>
                <a:gridCol w="687897">
                  <a:extLst>
                    <a:ext uri="{9D8B030D-6E8A-4147-A177-3AD203B41FA5}">
                      <a16:colId xmlns:a16="http://schemas.microsoft.com/office/drawing/2014/main" val="98292594"/>
                    </a:ext>
                  </a:extLst>
                </a:gridCol>
                <a:gridCol w="813732">
                  <a:extLst>
                    <a:ext uri="{9D8B030D-6E8A-4147-A177-3AD203B41FA5}">
                      <a16:colId xmlns:a16="http://schemas.microsoft.com/office/drawing/2014/main" val="40647484"/>
                    </a:ext>
                  </a:extLst>
                </a:gridCol>
                <a:gridCol w="755009">
                  <a:extLst>
                    <a:ext uri="{9D8B030D-6E8A-4147-A177-3AD203B41FA5}">
                      <a16:colId xmlns:a16="http://schemas.microsoft.com/office/drawing/2014/main" val="3804376490"/>
                    </a:ext>
                  </a:extLst>
                </a:gridCol>
                <a:gridCol w="898576">
                  <a:extLst>
                    <a:ext uri="{9D8B030D-6E8A-4147-A177-3AD203B41FA5}">
                      <a16:colId xmlns:a16="http://schemas.microsoft.com/office/drawing/2014/main" val="1807116085"/>
                    </a:ext>
                  </a:extLst>
                </a:gridCol>
                <a:gridCol w="584064">
                  <a:extLst>
                    <a:ext uri="{9D8B030D-6E8A-4147-A177-3AD203B41FA5}">
                      <a16:colId xmlns:a16="http://schemas.microsoft.com/office/drawing/2014/main" val="3424700240"/>
                    </a:ext>
                  </a:extLst>
                </a:gridCol>
                <a:gridCol w="1478672">
                  <a:extLst>
                    <a:ext uri="{9D8B030D-6E8A-4147-A177-3AD203B41FA5}">
                      <a16:colId xmlns:a16="http://schemas.microsoft.com/office/drawing/2014/main" val="1401759469"/>
                    </a:ext>
                  </a:extLst>
                </a:gridCol>
              </a:tblGrid>
              <a:tr h="400050">
                <a:tc>
                  <a:txBody>
                    <a:bodyPr/>
                    <a:lstStyle/>
                    <a:p>
                      <a:pPr>
                        <a:lnSpc>
                          <a:spcPct val="107000"/>
                        </a:lnSpc>
                      </a:pPr>
                      <a:endParaRPr lang="en-US" sz="1100" u="none">
                        <a:effectLst/>
                        <a:latin typeface="Calibri" panose="020F0502020204030204" pitchFamily="34"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Element ID</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Length</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Element ID Extension</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a:effectLst/>
                        </a:rPr>
                        <a:t>Common Control</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MLD Address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defTabSz="914400" rtl="0" eaLnBrk="1" latinLnBrk="0" hangingPunct="1">
                        <a:lnSpc>
                          <a:spcPct val="107000"/>
                        </a:lnSpc>
                        <a:spcBef>
                          <a:spcPts val="0"/>
                        </a:spcBef>
                        <a:spcAft>
                          <a:spcPts val="0"/>
                        </a:spcAft>
                      </a:pPr>
                      <a:r>
                        <a:rPr lang="en-US" sz="900" u="none" kern="1200" dirty="0">
                          <a:solidFill>
                            <a:schemeClr val="dk1"/>
                          </a:solidFill>
                          <a:effectLst/>
                          <a:latin typeface="+mn-lt"/>
                          <a:ea typeface="+mn-ea"/>
                          <a:cs typeface="+mn-cs"/>
                        </a:rPr>
                        <a:t>MLD SSID</a:t>
                      </a:r>
                    </a:p>
                  </a:txBody>
                  <a:tcPr marL="0" marR="0" marT="0" marB="0" anchor="ctr" anchorCtr="1"/>
                </a:tc>
                <a:tc>
                  <a:txBody>
                    <a:bodyPr/>
                    <a:lstStyle/>
                    <a:p>
                      <a:pPr marL="0" marR="0" algn="ctr" defTabSz="914400" rtl="0" eaLnBrk="1" latinLnBrk="0" hangingPunct="1">
                        <a:lnSpc>
                          <a:spcPct val="107000"/>
                        </a:lnSpc>
                        <a:spcBef>
                          <a:spcPts val="0"/>
                        </a:spcBef>
                        <a:spcAft>
                          <a:spcPts val="0"/>
                        </a:spcAft>
                      </a:pPr>
                      <a:r>
                        <a:rPr lang="en-US" sz="900" u="none" kern="1200" dirty="0">
                          <a:solidFill>
                            <a:schemeClr val="dk1"/>
                          </a:solidFill>
                          <a:effectLst/>
                          <a:latin typeface="+mn-lt"/>
                          <a:ea typeface="+mn-ea"/>
                          <a:cs typeface="+mn-cs"/>
                        </a:rPr>
                        <a:t>Authentication Algorithm</a:t>
                      </a:r>
                    </a:p>
                  </a:txBody>
                  <a:tcPr marL="0" marR="0" marT="0" marB="0" anchor="ctr" anchorCtr="1"/>
                </a:tc>
                <a:tc>
                  <a:txBody>
                    <a:bodyPr/>
                    <a:lstStyle/>
                    <a:p>
                      <a:pPr marL="0" marR="0" algn="ctr">
                        <a:lnSpc>
                          <a:spcPct val="107000"/>
                        </a:lnSpc>
                        <a:spcBef>
                          <a:spcPts val="0"/>
                        </a:spcBef>
                        <a:spcAft>
                          <a:spcPts val="0"/>
                        </a:spcAft>
                      </a:pPr>
                      <a:r>
                        <a:rPr lang="en-US" sz="900" u="none" dirty="0">
                          <a:effectLst/>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Optional Sub-elements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a16="http://schemas.microsoft.com/office/drawing/2014/main" val="1616062714"/>
                  </a:ext>
                </a:extLst>
              </a:tr>
              <a:tr h="0">
                <a:tc>
                  <a:txBody>
                    <a:bodyPr/>
                    <a:lstStyle/>
                    <a:p>
                      <a:pPr marL="0" marR="0" algn="ctr">
                        <a:lnSpc>
                          <a:spcPct val="107000"/>
                        </a:lnSpc>
                        <a:spcBef>
                          <a:spcPts val="0"/>
                        </a:spcBef>
                        <a:spcAft>
                          <a:spcPts val="0"/>
                        </a:spcAft>
                      </a:pPr>
                      <a:r>
                        <a:rPr lang="en-US" sz="900" u="none">
                          <a:effectLst/>
                        </a:rPr>
                        <a:t>Octets:</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a:effectLst/>
                        </a:rPr>
                        <a:t>x</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0 or 6</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0 or 32</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0 or 2</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variable</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a16="http://schemas.microsoft.com/office/drawing/2014/main" val="1018296499"/>
                  </a:ext>
                </a:extLst>
              </a:tr>
            </a:tbl>
          </a:graphicData>
        </a:graphic>
      </p:graphicFrame>
      <p:sp>
        <p:nvSpPr>
          <p:cNvPr id="7" name="Right Brace 6">
            <a:extLst>
              <a:ext uri="{FF2B5EF4-FFF2-40B4-BE49-F238E27FC236}">
                <a16:creationId xmlns:a16="http://schemas.microsoft.com/office/drawing/2014/main" id="{70F28B0B-50EF-4B58-8D60-A9834DD0B83F}"/>
              </a:ext>
            </a:extLst>
          </p:cNvPr>
          <p:cNvSpPr/>
          <p:nvPr/>
        </p:nvSpPr>
        <p:spPr bwMode="auto">
          <a:xfrm rot="5400000">
            <a:off x="4732709" y="1200001"/>
            <a:ext cx="246221" cy="3611770"/>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TextBox 7">
            <a:extLst>
              <a:ext uri="{FF2B5EF4-FFF2-40B4-BE49-F238E27FC236}">
                <a16:creationId xmlns:a16="http://schemas.microsoft.com/office/drawing/2014/main" id="{029DDECB-8961-4C2C-93A3-C419A9E2AE69}"/>
              </a:ext>
            </a:extLst>
          </p:cNvPr>
          <p:cNvSpPr txBox="1"/>
          <p:nvPr/>
        </p:nvSpPr>
        <p:spPr>
          <a:xfrm>
            <a:off x="4034924" y="3163253"/>
            <a:ext cx="1625766" cy="246221"/>
          </a:xfrm>
          <a:prstGeom prst="rect">
            <a:avLst/>
          </a:prstGeom>
          <a:noFill/>
        </p:spPr>
        <p:txBody>
          <a:bodyPr wrap="none" rtlCol="0">
            <a:spAutoFit/>
          </a:bodyPr>
          <a:lstStyle/>
          <a:p>
            <a:r>
              <a:rPr lang="en-US" sz="1000" dirty="0"/>
              <a:t>Common/MLD Capabilities</a:t>
            </a:r>
          </a:p>
        </p:txBody>
      </p:sp>
      <p:sp>
        <p:nvSpPr>
          <p:cNvPr id="9" name="Right Brace 8">
            <a:extLst>
              <a:ext uri="{FF2B5EF4-FFF2-40B4-BE49-F238E27FC236}">
                <a16:creationId xmlns:a16="http://schemas.microsoft.com/office/drawing/2014/main" id="{6B159A0F-B812-470B-A3B6-C49796A64FAC}"/>
              </a:ext>
            </a:extLst>
          </p:cNvPr>
          <p:cNvSpPr/>
          <p:nvPr/>
        </p:nvSpPr>
        <p:spPr bwMode="auto">
          <a:xfrm rot="5400000">
            <a:off x="7351478" y="2259265"/>
            <a:ext cx="246221" cy="1493239"/>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0AB1674C-852F-4200-8337-6F9544DEC4F8}"/>
              </a:ext>
            </a:extLst>
          </p:cNvPr>
          <p:cNvSpPr txBox="1"/>
          <p:nvPr/>
        </p:nvSpPr>
        <p:spPr>
          <a:xfrm>
            <a:off x="6661705" y="3132475"/>
            <a:ext cx="1625766" cy="553998"/>
          </a:xfrm>
          <a:prstGeom prst="rect">
            <a:avLst/>
          </a:prstGeom>
          <a:noFill/>
        </p:spPr>
        <p:txBody>
          <a:bodyPr wrap="square" rtlCol="0">
            <a:spAutoFit/>
          </a:bodyPr>
          <a:lstStyle/>
          <a:p>
            <a:r>
              <a:rPr lang="en-US" sz="1000" dirty="0"/>
              <a:t>Set of elements organized as a profile for every other STA of the MLD</a:t>
            </a:r>
          </a:p>
        </p:txBody>
      </p:sp>
      <p:sp>
        <p:nvSpPr>
          <p:cNvPr id="11" name="Rectangle 10">
            <a:extLst>
              <a:ext uri="{FF2B5EF4-FFF2-40B4-BE49-F238E27FC236}">
                <a16:creationId xmlns:a16="http://schemas.microsoft.com/office/drawing/2014/main" id="{C728D095-50FA-4770-AB25-DA6B307F02EA}"/>
              </a:ext>
            </a:extLst>
          </p:cNvPr>
          <p:cNvSpPr/>
          <p:nvPr/>
        </p:nvSpPr>
        <p:spPr>
          <a:xfrm>
            <a:off x="2498674" y="1837291"/>
            <a:ext cx="4572000" cy="261610"/>
          </a:xfrm>
          <a:prstGeom prst="rect">
            <a:avLst/>
          </a:prstGeom>
        </p:spPr>
        <p:txBody>
          <a:bodyPr>
            <a:spAutoFit/>
          </a:bodyPr>
          <a:lstStyle/>
          <a:p>
            <a:pPr algn="ctr">
              <a:spcAft>
                <a:spcPts val="1000"/>
              </a:spcAft>
            </a:pPr>
            <a:r>
              <a:rPr lang="en-GB" sz="1100" i="1" dirty="0">
                <a:solidFill>
                  <a:srgbClr val="44546A"/>
                </a:solidFill>
                <a:latin typeface="Times New Roman" panose="02020603050405020304" pitchFamily="18" charset="0"/>
                <a:ea typeface="Times New Roman" panose="02020603050405020304" pitchFamily="18" charset="0"/>
              </a:rPr>
              <a:t>Example of Multiple Link Attribute element</a:t>
            </a:r>
            <a:endParaRPr lang="en-US" sz="1100" i="1" dirty="0">
              <a:solidFill>
                <a:srgbClr val="44546A"/>
              </a:solidFill>
              <a:latin typeface="Times New Roman" panose="02020603050405020304" pitchFamily="18" charset="0"/>
              <a:ea typeface="Times New Roman" panose="02020603050405020304" pitchFamily="18" charset="0"/>
            </a:endParaRPr>
          </a:p>
        </p:txBody>
      </p:sp>
      <p:graphicFrame>
        <p:nvGraphicFramePr>
          <p:cNvPr id="23" name="Object 22">
            <a:extLst>
              <a:ext uri="{FF2B5EF4-FFF2-40B4-BE49-F238E27FC236}">
                <a16:creationId xmlns:a16="http://schemas.microsoft.com/office/drawing/2014/main" id="{D77318CE-8E43-4DD6-B849-346E6F157DD2}"/>
              </a:ext>
            </a:extLst>
          </p:cNvPr>
          <p:cNvGraphicFramePr>
            <a:graphicFrameLocks noChangeAspect="1"/>
          </p:cNvGraphicFramePr>
          <p:nvPr/>
        </p:nvGraphicFramePr>
        <p:xfrm>
          <a:off x="1020763" y="3549650"/>
          <a:ext cx="5462587" cy="2786063"/>
        </p:xfrm>
        <a:graphic>
          <a:graphicData uri="http://schemas.openxmlformats.org/presentationml/2006/ole">
            <mc:AlternateContent xmlns:mc="http://schemas.openxmlformats.org/markup-compatibility/2006">
              <mc:Choice xmlns:v="urn:schemas-microsoft-com:vml" Requires="v">
                <p:oleObj spid="_x0000_s5343" name="Visio" r:id="rId3" imgW="7410487" imgH="3777812" progId="Visio.Drawing.11">
                  <p:embed/>
                </p:oleObj>
              </mc:Choice>
              <mc:Fallback>
                <p:oleObj name="Visio" r:id="rId3" imgW="7410487" imgH="3777812" progId="Visio.Drawing.11">
                  <p:embed/>
                  <p:pic>
                    <p:nvPicPr>
                      <p:cNvPr id="23" name="Object 22">
                        <a:extLst>
                          <a:ext uri="{FF2B5EF4-FFF2-40B4-BE49-F238E27FC236}">
                            <a16:creationId xmlns:a16="http://schemas.microsoft.com/office/drawing/2014/main" id="{D77318CE-8E43-4DD6-B849-346E6F157DD2}"/>
                          </a:ext>
                        </a:extLst>
                      </p:cNvPr>
                      <p:cNvPicPr/>
                      <p:nvPr/>
                    </p:nvPicPr>
                    <p:blipFill>
                      <a:blip r:embed="rId4"/>
                      <a:stretch>
                        <a:fillRect/>
                      </a:stretch>
                    </p:blipFill>
                    <p:spPr>
                      <a:xfrm>
                        <a:off x="1020763" y="3549650"/>
                        <a:ext cx="5462587" cy="2786063"/>
                      </a:xfrm>
                      <a:prstGeom prst="rect">
                        <a:avLst/>
                      </a:prstGeom>
                    </p:spPr>
                  </p:pic>
                </p:oleObj>
              </mc:Fallback>
            </mc:AlternateContent>
          </a:graphicData>
        </a:graphic>
      </p:graphicFrame>
      <p:sp>
        <p:nvSpPr>
          <p:cNvPr id="24" name="Oval 23">
            <a:extLst>
              <a:ext uri="{FF2B5EF4-FFF2-40B4-BE49-F238E27FC236}">
                <a16:creationId xmlns:a16="http://schemas.microsoft.com/office/drawing/2014/main" id="{3F726F7F-810E-4372-BDF4-15339FB0A4FE}"/>
              </a:ext>
            </a:extLst>
          </p:cNvPr>
          <p:cNvSpPr/>
          <p:nvPr/>
        </p:nvSpPr>
        <p:spPr bwMode="auto">
          <a:xfrm>
            <a:off x="1635853" y="5545123"/>
            <a:ext cx="662730" cy="637563"/>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14265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E184AB-7B2E-4EC3-81EB-6BA920B1EF8A}"/>
              </a:ext>
            </a:extLst>
          </p:cNvPr>
          <p:cNvSpPr>
            <a:spLocks noGrp="1"/>
          </p:cNvSpPr>
          <p:nvPr>
            <p:ph idx="1"/>
          </p:nvPr>
        </p:nvSpPr>
        <p:spPr>
          <a:xfrm>
            <a:off x="685800" y="1981199"/>
            <a:ext cx="7858060" cy="4377655"/>
          </a:xfrm>
        </p:spPr>
        <p:txBody>
          <a:bodyPr>
            <a:normAutofit/>
          </a:bodyPr>
          <a:lstStyle/>
          <a:p>
            <a:r>
              <a:rPr lang="en-US" dirty="0"/>
              <a:t>A non-AP MLD can conserve power by performing basic BSS operations on a single link [1, 2, 3, 4]</a:t>
            </a:r>
          </a:p>
          <a:p>
            <a:endParaRPr lang="en-US" dirty="0"/>
          </a:p>
          <a:p>
            <a:r>
              <a:rPr lang="en-US" dirty="0"/>
              <a:t>MLO framework needs to provide a mechanism that would enable a non-AP MLD to receive updates to the operational parameter(s) for any link of the AP MLD without requiring the non-AP MLD to monitor all links</a:t>
            </a:r>
          </a:p>
          <a:p>
            <a:pPr lvl="1"/>
            <a:r>
              <a:rPr lang="en-US" dirty="0"/>
              <a:t>Further any update that requires STA to not transmit on a link must be notified immediately. </a:t>
            </a:r>
          </a:p>
        </p:txBody>
      </p:sp>
      <p:sp>
        <p:nvSpPr>
          <p:cNvPr id="3" name="Slide Number Placeholder 2">
            <a:extLst>
              <a:ext uri="{FF2B5EF4-FFF2-40B4-BE49-F238E27FC236}">
                <a16:creationId xmlns:a16="http://schemas.microsoft.com/office/drawing/2014/main" id="{7815E343-24D3-454E-BFE9-0D4BB66BA52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986F3070-F4E2-4C54-A1D3-F4F07E0AFCEB}"/>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99BBCD4D-8C64-44A3-8755-2D772808C049}"/>
              </a:ext>
            </a:extLst>
          </p:cNvPr>
          <p:cNvSpPr>
            <a:spLocks noGrp="1"/>
          </p:cNvSpPr>
          <p:nvPr>
            <p:ph type="title"/>
          </p:nvPr>
        </p:nvSpPr>
        <p:spPr/>
        <p:txBody>
          <a:bodyPr/>
          <a:lstStyle/>
          <a:p>
            <a:r>
              <a:rPr lang="en-US" dirty="0"/>
              <a:t>Problem statement</a:t>
            </a:r>
          </a:p>
        </p:txBody>
      </p:sp>
    </p:spTree>
    <p:extLst>
      <p:ext uri="{BB962C8B-B14F-4D97-AF65-F5344CB8AC3E}">
        <p14:creationId xmlns:p14="http://schemas.microsoft.com/office/powerpoint/2010/main" val="106162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3A89D0-EBDF-46DC-AB91-84524209EA22}"/>
              </a:ext>
            </a:extLst>
          </p:cNvPr>
          <p:cNvSpPr>
            <a:spLocks noGrp="1"/>
          </p:cNvSpPr>
          <p:nvPr>
            <p:ph idx="1"/>
          </p:nvPr>
        </p:nvSpPr>
        <p:spPr>
          <a:xfrm>
            <a:off x="685800" y="1981199"/>
            <a:ext cx="7858060" cy="4384431"/>
          </a:xfrm>
        </p:spPr>
        <p:txBody>
          <a:bodyPr/>
          <a:lstStyle/>
          <a:p>
            <a:r>
              <a:rPr lang="en-US" dirty="0"/>
              <a:t>Each AP of an MLD provides an indication of an update to the operational parameter(s) of another AP of the MLD</a:t>
            </a:r>
          </a:p>
          <a:p>
            <a:pPr lvl="1"/>
            <a:r>
              <a:rPr lang="en-US" dirty="0"/>
              <a:t>Any update that requires silencing of STAs in the reported BSS is explicitly notified on the reporting link</a:t>
            </a:r>
          </a:p>
        </p:txBody>
      </p:sp>
      <p:sp>
        <p:nvSpPr>
          <p:cNvPr id="3" name="Slide Number Placeholder 2">
            <a:extLst>
              <a:ext uri="{FF2B5EF4-FFF2-40B4-BE49-F238E27FC236}">
                <a16:creationId xmlns:a16="http://schemas.microsoft.com/office/drawing/2014/main" id="{EEBD6EBD-B0FA-4999-841F-5BDC006941F4}"/>
              </a:ext>
            </a:extLst>
          </p:cNvPr>
          <p:cNvSpPr>
            <a:spLocks noGrp="1"/>
          </p:cNvSpPr>
          <p:nvPr>
            <p:ph type="sldNum" sz="quarter" idx="11"/>
          </p:nvPr>
        </p:nvSpPr>
        <p:spPr/>
        <p:txBody>
          <a:bodyPr/>
          <a:lstStyle/>
          <a:p>
            <a:r>
              <a:rPr lang="en-US"/>
              <a:t>Slide </a:t>
            </a:r>
            <a:fld id="{3099D1E7-2CFE-4362-BB72-AF97192842EA}" type="slidenum">
              <a:rPr lang="en-US" smtClean="0"/>
              <a:pPr/>
              <a:t>3</a:t>
            </a:fld>
            <a:endParaRPr lang="en-US" dirty="0"/>
          </a:p>
        </p:txBody>
      </p:sp>
      <p:sp>
        <p:nvSpPr>
          <p:cNvPr id="4" name="Footer Placeholder 3">
            <a:extLst>
              <a:ext uri="{FF2B5EF4-FFF2-40B4-BE49-F238E27FC236}">
                <a16:creationId xmlns:a16="http://schemas.microsoft.com/office/drawing/2014/main" id="{112A6029-6EBB-4F80-B27F-709B6D114FEC}"/>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A3DB8FB3-8196-4135-82E5-CAC11FF64BD2}"/>
              </a:ext>
            </a:extLst>
          </p:cNvPr>
          <p:cNvSpPr>
            <a:spLocks noGrp="1"/>
          </p:cNvSpPr>
          <p:nvPr>
            <p:ph type="title"/>
          </p:nvPr>
        </p:nvSpPr>
        <p:spPr/>
        <p:txBody>
          <a:bodyPr/>
          <a:lstStyle/>
          <a:p>
            <a:r>
              <a:rPr lang="en-US" dirty="0"/>
              <a:t>Solution Summary</a:t>
            </a:r>
          </a:p>
        </p:txBody>
      </p:sp>
    </p:spTree>
    <p:extLst>
      <p:ext uri="{BB962C8B-B14F-4D97-AF65-F5344CB8AC3E}">
        <p14:creationId xmlns:p14="http://schemas.microsoft.com/office/powerpoint/2010/main" val="4019615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521435" y="1836357"/>
            <a:ext cx="8101130" cy="4639055"/>
          </a:xfrm>
        </p:spPr>
        <p:txBody>
          <a:bodyPr>
            <a:normAutofit fontScale="77500" lnSpcReduction="20000"/>
          </a:bodyPr>
          <a:lstStyle/>
          <a:p>
            <a:r>
              <a:rPr lang="en-US" dirty="0"/>
              <a:t>An AP’s beacon includes a sequence counter affiliated with its current BSS parameter</a:t>
            </a:r>
          </a:p>
          <a:p>
            <a:pPr lvl="1"/>
            <a:r>
              <a:rPr lang="en-US" dirty="0"/>
              <a:t>The counter is incremented whenever there is a change to one or more critical operational parameters.</a:t>
            </a:r>
          </a:p>
          <a:p>
            <a:endParaRPr lang="en-US" dirty="0"/>
          </a:p>
          <a:p>
            <a:r>
              <a:rPr lang="en-US" dirty="0"/>
              <a:t>Further, the link information contained in the beacon transmitted by an AP of an MLD carries the most recent value of sequence counter for a reported AP</a:t>
            </a:r>
          </a:p>
          <a:p>
            <a:pPr lvl="1"/>
            <a:r>
              <a:rPr lang="en-US" dirty="0"/>
              <a:t>Advertising a counter instead of actual element(s) helps keep the beacon size small</a:t>
            </a:r>
          </a:p>
          <a:p>
            <a:endParaRPr lang="en-US" dirty="0"/>
          </a:p>
          <a:p>
            <a:r>
              <a:rPr lang="en-US" dirty="0"/>
              <a:t>Updates to operational parameters such as channel change announcements (CSA, ECSA), (V)HT/HE/EHT Op, (MU-)EDCA parameters, OM notifications </a:t>
            </a:r>
            <a:r>
              <a:rPr lang="en-US" dirty="0" err="1"/>
              <a:t>etc</a:t>
            </a:r>
            <a:r>
              <a:rPr lang="en-US" dirty="0"/>
              <a:t> qualify as critical updates</a:t>
            </a:r>
          </a:p>
          <a:p>
            <a:pPr lvl="1"/>
            <a:r>
              <a:rPr lang="en-US" dirty="0"/>
              <a:t>Sequence counter similar to the Check Beacon field in TIM frame (See 11.2.3.15)</a:t>
            </a:r>
          </a:p>
          <a:p>
            <a:endParaRPr lang="en-US" dirty="0"/>
          </a:p>
          <a:p>
            <a:r>
              <a:rPr lang="en-US" dirty="0"/>
              <a:t>For example when AP makes a channel change announcement (by including ECSA element), it increments the sequence counter for its BSS.</a:t>
            </a:r>
          </a:p>
          <a:p>
            <a:pPr lvl="1"/>
            <a:r>
              <a:rPr lang="en-US" dirty="0"/>
              <a:t>Other APs of the MLD advertise the new value of sequence counter</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Indication of an update</a:t>
            </a:r>
          </a:p>
        </p:txBody>
      </p:sp>
    </p:spTree>
    <p:extLst>
      <p:ext uri="{BB962C8B-B14F-4D97-AF65-F5344CB8AC3E}">
        <p14:creationId xmlns:p14="http://schemas.microsoft.com/office/powerpoint/2010/main" val="312876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408079" y="1981199"/>
            <a:ext cx="8327842" cy="4494213"/>
          </a:xfrm>
        </p:spPr>
        <p:txBody>
          <a:bodyPr>
            <a:normAutofit fontScale="85000" lnSpcReduction="10000"/>
          </a:bodyPr>
          <a:lstStyle/>
          <a:p>
            <a:r>
              <a:rPr lang="en-US" dirty="0"/>
              <a:t>Non-AP MLD maintains a record of the most recently received sequence counter for each set-up link</a:t>
            </a:r>
          </a:p>
          <a:p>
            <a:endParaRPr lang="en-US" dirty="0"/>
          </a:p>
          <a:p>
            <a:r>
              <a:rPr lang="en-US" dirty="0"/>
              <a:t>A STA of a non-AP MLD can probe the reporting AP to receive updated parameters for the reported AP</a:t>
            </a:r>
          </a:p>
          <a:p>
            <a:pPr lvl="1"/>
            <a:r>
              <a:rPr lang="en-US" dirty="0"/>
              <a:t>Benefit: non-AP MLD is not required to wake-up the STA on the reported link</a:t>
            </a:r>
          </a:p>
          <a:p>
            <a:pPr lvl="2"/>
            <a:r>
              <a:rPr lang="en-US" dirty="0"/>
              <a:t>Works in situations where the BSS on the other link is in silence mode</a:t>
            </a:r>
          </a:p>
          <a:p>
            <a:pPr lvl="1"/>
            <a:r>
              <a:rPr lang="en-US" dirty="0"/>
              <a:t>AP’s Probe Resp includes MLA IE carrying updated parameters for the reported link</a:t>
            </a:r>
          </a:p>
          <a:p>
            <a:pPr lvl="2"/>
            <a:r>
              <a:rPr lang="en-US" dirty="0"/>
              <a:t>AP may transmit a broadcast Probe Response frame. </a:t>
            </a:r>
          </a:p>
          <a:p>
            <a:pPr lvl="2"/>
            <a:r>
              <a:rPr lang="en-US" dirty="0"/>
              <a:t>Current 11ai/11ax rules - prevent probes from multiple STAs</a:t>
            </a:r>
          </a:p>
          <a:p>
            <a:endParaRPr lang="en-US" dirty="0"/>
          </a:p>
          <a:p>
            <a:r>
              <a:rPr lang="en-US" dirty="0"/>
              <a:t>Alternatively, an AP may transmit an unsolicited broadcast Probe Response frame containing MLA IE carrying updated parameters</a:t>
            </a:r>
          </a:p>
          <a:p>
            <a:pPr lvl="1"/>
            <a:r>
              <a:rPr lang="en-US" dirty="0"/>
              <a:t>Applicable to 6GHz where this is a norm</a:t>
            </a:r>
          </a:p>
          <a:p>
            <a:pPr lvl="1"/>
            <a:r>
              <a:rPr lang="en-US" dirty="0"/>
              <a:t>Also, efficient when there are several MLO STAs camped on the reporting link</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Retrieving updated parameters</a:t>
            </a:r>
          </a:p>
        </p:txBody>
      </p:sp>
    </p:spTree>
    <p:extLst>
      <p:ext uri="{BB962C8B-B14F-4D97-AF65-F5344CB8AC3E}">
        <p14:creationId xmlns:p14="http://schemas.microsoft.com/office/powerpoint/2010/main" val="2425647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C9FEA1-57D7-463A-B6AD-9CD33AE7FDA4}"/>
              </a:ext>
            </a:extLst>
          </p:cNvPr>
          <p:cNvSpPr>
            <a:spLocks noGrp="1"/>
          </p:cNvSpPr>
          <p:nvPr>
            <p:ph idx="1"/>
          </p:nvPr>
        </p:nvSpPr>
        <p:spPr>
          <a:xfrm>
            <a:off x="685800" y="1981200"/>
            <a:ext cx="7858060" cy="4419600"/>
          </a:xfrm>
        </p:spPr>
        <p:txBody>
          <a:bodyPr>
            <a:normAutofit fontScale="92500"/>
          </a:bodyPr>
          <a:lstStyle/>
          <a:p>
            <a:r>
              <a:rPr lang="en-US" dirty="0"/>
              <a:t>An AP may announce silence time on its BSS</a:t>
            </a:r>
          </a:p>
          <a:p>
            <a:pPr lvl="1"/>
            <a:r>
              <a:rPr lang="en-US" dirty="0"/>
              <a:t>e.g., Quiet element or Channel Switch Mode=1</a:t>
            </a:r>
          </a:p>
          <a:p>
            <a:pPr lvl="1"/>
            <a:r>
              <a:rPr lang="en-US" dirty="0"/>
              <a:t>In such case, the counter-based indication is not sufficient</a:t>
            </a:r>
          </a:p>
          <a:p>
            <a:pPr lvl="2"/>
            <a:r>
              <a:rPr lang="en-US" dirty="0"/>
              <a:t>Non-AP STA MLD must be told right-away that it should not transmit any frames on the silenced channel</a:t>
            </a:r>
          </a:p>
          <a:p>
            <a:endParaRPr lang="en-US" dirty="0"/>
          </a:p>
          <a:p>
            <a:r>
              <a:rPr lang="en-US" dirty="0"/>
              <a:t>For such cases, other APs of the MLD provide an explicit </a:t>
            </a:r>
            <a:r>
              <a:rPr lang="en-US" i="1" dirty="0"/>
              <a:t>do-not-transmit</a:t>
            </a:r>
            <a:r>
              <a:rPr lang="en-US" dirty="0"/>
              <a:t> (DNT) notification on behalf of the silencing AP</a:t>
            </a:r>
          </a:p>
          <a:p>
            <a:pPr lvl="1"/>
            <a:r>
              <a:rPr lang="en-US" dirty="0"/>
              <a:t>This is achieved by means for a single DNT bit in the per-link profile</a:t>
            </a:r>
          </a:p>
          <a:p>
            <a:endParaRPr lang="en-US" dirty="0"/>
          </a:p>
          <a:p>
            <a:r>
              <a:rPr lang="en-US" dirty="0"/>
              <a:t>Non-AP MLD is required to not transmit any frames on a link for which the AP MLD has indicated silence</a:t>
            </a:r>
          </a:p>
        </p:txBody>
      </p:sp>
      <p:sp>
        <p:nvSpPr>
          <p:cNvPr id="3" name="Slide Number Placeholder 2">
            <a:extLst>
              <a:ext uri="{FF2B5EF4-FFF2-40B4-BE49-F238E27FC236}">
                <a16:creationId xmlns:a16="http://schemas.microsoft.com/office/drawing/2014/main" id="{3A11FE91-545B-48A5-AE5D-1868B967050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3A3E6693-9206-4FF4-A695-FF024C63118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3AC934E-7990-4917-9966-75B42A6407ED}"/>
              </a:ext>
            </a:extLst>
          </p:cNvPr>
          <p:cNvSpPr>
            <a:spLocks noGrp="1"/>
          </p:cNvSpPr>
          <p:nvPr>
            <p:ph type="title"/>
          </p:nvPr>
        </p:nvSpPr>
        <p:spPr/>
        <p:txBody>
          <a:bodyPr/>
          <a:lstStyle/>
          <a:p>
            <a:r>
              <a:rPr lang="en-US" dirty="0"/>
              <a:t>Do-not-transmit indication</a:t>
            </a:r>
          </a:p>
        </p:txBody>
      </p:sp>
    </p:spTree>
    <p:extLst>
      <p:ext uri="{BB962C8B-B14F-4D97-AF65-F5344CB8AC3E}">
        <p14:creationId xmlns:p14="http://schemas.microsoft.com/office/powerpoint/2010/main" val="3049967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BAD2F36-FB7B-4DD2-ADA8-92FBCA67C93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FA704332-22EB-483F-BC36-D49551D6AB7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F54DF68-DC41-4070-9428-827EE4602A94}"/>
              </a:ext>
            </a:extLst>
          </p:cNvPr>
          <p:cNvSpPr>
            <a:spLocks noGrp="1"/>
          </p:cNvSpPr>
          <p:nvPr>
            <p:ph type="title"/>
          </p:nvPr>
        </p:nvSpPr>
        <p:spPr/>
        <p:txBody>
          <a:bodyPr/>
          <a:lstStyle/>
          <a:p>
            <a:r>
              <a:rPr lang="en-US" dirty="0"/>
              <a:t>Signaling of critical updates</a:t>
            </a:r>
          </a:p>
        </p:txBody>
      </p:sp>
      <p:graphicFrame>
        <p:nvGraphicFramePr>
          <p:cNvPr id="2" name="Object 1">
            <a:extLst>
              <a:ext uri="{FF2B5EF4-FFF2-40B4-BE49-F238E27FC236}">
                <a16:creationId xmlns:a16="http://schemas.microsoft.com/office/drawing/2014/main" id="{DE60E7DB-03B1-4B77-929E-7330436792AA}"/>
              </a:ext>
            </a:extLst>
          </p:cNvPr>
          <p:cNvGraphicFramePr>
            <a:graphicFrameLocks noChangeAspect="1"/>
          </p:cNvGraphicFramePr>
          <p:nvPr>
            <p:extLst>
              <p:ext uri="{D42A27DB-BD31-4B8C-83A1-F6EECF244321}">
                <p14:modId xmlns:p14="http://schemas.microsoft.com/office/powerpoint/2010/main" val="224969852"/>
              </p:ext>
            </p:extLst>
          </p:nvPr>
        </p:nvGraphicFramePr>
        <p:xfrm>
          <a:off x="269676" y="2493189"/>
          <a:ext cx="8680848" cy="3212365"/>
        </p:xfrm>
        <a:graphic>
          <a:graphicData uri="http://schemas.openxmlformats.org/presentationml/2006/ole">
            <mc:AlternateContent xmlns:mc="http://schemas.openxmlformats.org/markup-compatibility/2006">
              <mc:Choice xmlns:v="urn:schemas-microsoft-com:vml" Requires="v">
                <p:oleObj spid="_x0000_s6255" name="Visio" r:id="rId3" imgW="9534617" imgH="3562613" progId="Visio.Drawing.11">
                  <p:embed/>
                </p:oleObj>
              </mc:Choice>
              <mc:Fallback>
                <p:oleObj name="Visio" r:id="rId3" imgW="9534617" imgH="3562613" progId="Visio.Drawing.11">
                  <p:embed/>
                  <p:pic>
                    <p:nvPicPr>
                      <p:cNvPr id="0" name=""/>
                      <p:cNvPicPr/>
                      <p:nvPr/>
                    </p:nvPicPr>
                    <p:blipFill>
                      <a:blip r:embed="rId4"/>
                      <a:stretch>
                        <a:fillRect/>
                      </a:stretch>
                    </p:blipFill>
                    <p:spPr>
                      <a:xfrm>
                        <a:off x="269676" y="2493189"/>
                        <a:ext cx="8680848" cy="3212365"/>
                      </a:xfrm>
                      <a:prstGeom prst="rect">
                        <a:avLst/>
                      </a:prstGeom>
                    </p:spPr>
                  </p:pic>
                </p:oleObj>
              </mc:Fallback>
            </mc:AlternateContent>
          </a:graphicData>
        </a:graphic>
      </p:graphicFrame>
    </p:spTree>
    <p:extLst>
      <p:ext uri="{BB962C8B-B14F-4D97-AF65-F5344CB8AC3E}">
        <p14:creationId xmlns:p14="http://schemas.microsoft.com/office/powerpoint/2010/main" val="289849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D26801-DA89-4D65-8567-9D23AAFD35D7}"/>
              </a:ext>
            </a:extLst>
          </p:cNvPr>
          <p:cNvSpPr>
            <a:spLocks noGrp="1"/>
          </p:cNvSpPr>
          <p:nvPr>
            <p:ph idx="1"/>
          </p:nvPr>
        </p:nvSpPr>
        <p:spPr>
          <a:xfrm>
            <a:off x="685800" y="1981200"/>
            <a:ext cx="7858060" cy="4419600"/>
          </a:xfrm>
        </p:spPr>
        <p:txBody>
          <a:bodyPr>
            <a:normAutofit/>
          </a:bodyPr>
          <a:lstStyle/>
          <a:p>
            <a:r>
              <a:rPr lang="en-US" dirty="0"/>
              <a:t>This contribution provides a mechanism by which a non-AP MLD can gather critical updates for any link of an AP MLD without requiring to monitor each link.</a:t>
            </a:r>
          </a:p>
          <a:p>
            <a:pPr lvl="1"/>
            <a:r>
              <a:rPr lang="en-US" dirty="0"/>
              <a:t>Proposes to define a sequence counter affiliated with critical parameters for each AP of an MLD</a:t>
            </a:r>
          </a:p>
          <a:p>
            <a:pPr lvl="2"/>
            <a:r>
              <a:rPr lang="en-US" dirty="0"/>
              <a:t>The counter is carried in an AP’s Beacon frame and incremented each time there is an update to critical parameter set.</a:t>
            </a:r>
          </a:p>
          <a:p>
            <a:pPr lvl="2"/>
            <a:r>
              <a:rPr lang="en-US" dirty="0"/>
              <a:t>The counter value is also advertised by other APs of the MLD</a:t>
            </a:r>
          </a:p>
          <a:p>
            <a:pPr lvl="1"/>
            <a:r>
              <a:rPr lang="en-US" dirty="0"/>
              <a:t>Proposes to add a bit to signal silencing of a reported AP</a:t>
            </a:r>
          </a:p>
          <a:p>
            <a:pPr lvl="1"/>
            <a:r>
              <a:rPr lang="en-US" dirty="0"/>
              <a:t>Proposes to allow APs of an MLD to transmit an unsolicited broadcast probe response frame containing the profile of another AP when there is a critical update to the BSS parameters of that AP.</a:t>
            </a:r>
          </a:p>
        </p:txBody>
      </p:sp>
      <p:sp>
        <p:nvSpPr>
          <p:cNvPr id="3" name="Slide Number Placeholder 2">
            <a:extLst>
              <a:ext uri="{FF2B5EF4-FFF2-40B4-BE49-F238E27FC236}">
                <a16:creationId xmlns:a16="http://schemas.microsoft.com/office/drawing/2014/main" id="{61C4A139-D167-4327-A3A5-89BBED16016D}"/>
              </a:ext>
            </a:extLst>
          </p:cNvPr>
          <p:cNvSpPr>
            <a:spLocks noGrp="1"/>
          </p:cNvSpPr>
          <p:nvPr>
            <p:ph type="sldNum" sz="quarter" idx="11"/>
          </p:nvPr>
        </p:nvSpPr>
        <p:spPr/>
        <p:txBody>
          <a:bodyPr/>
          <a:lstStyle/>
          <a:p>
            <a:r>
              <a:rPr lang="en-US"/>
              <a:t>Slide </a:t>
            </a:r>
            <a:fld id="{3099D1E7-2CFE-4362-BB72-AF97192842EA}" type="slidenum">
              <a:rPr lang="en-US" smtClean="0"/>
              <a:pPr/>
              <a:t>8</a:t>
            </a:fld>
            <a:endParaRPr lang="en-US" dirty="0"/>
          </a:p>
        </p:txBody>
      </p:sp>
      <p:sp>
        <p:nvSpPr>
          <p:cNvPr id="4" name="Footer Placeholder 3">
            <a:extLst>
              <a:ext uri="{FF2B5EF4-FFF2-40B4-BE49-F238E27FC236}">
                <a16:creationId xmlns:a16="http://schemas.microsoft.com/office/drawing/2014/main" id="{A996EE98-7A69-46F7-ADCE-699140348538}"/>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8AEE5CAC-97B2-412D-816A-99BF1A2703C2}"/>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1095740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AP of an AP MLD shall signal a do-not-transmit (DNT) bit affiliated with another AP of its MLD to indicate that the BSS of the reported AP is in silence mode (i.e., no transmissions are permitted on the channel </a:t>
            </a:r>
            <a:r>
              <a:rPr lang="en-US"/>
              <a:t>where the reported </a:t>
            </a:r>
            <a:r>
              <a:rPr lang="en-US" dirty="0"/>
              <a:t>AP resides).</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2596563441"/>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2.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270227</TotalTime>
  <Words>1454</Words>
  <Application>Microsoft Office PowerPoint</Application>
  <PresentationFormat>On-screen Show (4:3)</PresentationFormat>
  <Paragraphs>169</Paragraphs>
  <Slides>16</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Calibri</vt:lpstr>
      <vt:lpstr>Times New Roman</vt:lpstr>
      <vt:lpstr>ACcord Submission Template</vt:lpstr>
      <vt:lpstr>Visio</vt:lpstr>
      <vt:lpstr>MLO Indication of Critical Updates</vt:lpstr>
      <vt:lpstr>Problem statement</vt:lpstr>
      <vt:lpstr>Solution Summary</vt:lpstr>
      <vt:lpstr>Indication of an update</vt:lpstr>
      <vt:lpstr>Retrieving updated parameters</vt:lpstr>
      <vt:lpstr>Do-not-transmit indication</vt:lpstr>
      <vt:lpstr>Signaling of critical updates</vt:lpstr>
      <vt:lpstr>Summary</vt:lpstr>
      <vt:lpstr>SP #1</vt:lpstr>
      <vt:lpstr>SP #2</vt:lpstr>
      <vt:lpstr>SP #3</vt:lpstr>
      <vt:lpstr>SP #4</vt:lpstr>
      <vt:lpstr>SP #5</vt:lpstr>
      <vt:lpstr>Appendix</vt:lpstr>
      <vt:lpstr>References</vt:lpstr>
      <vt:lpstr>Container for advertising MLO Capabilities [5]</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5592</cp:revision>
  <dcterms:created xsi:type="dcterms:W3CDTF">2012-05-29T15:24:34Z</dcterms:created>
  <dcterms:modified xsi:type="dcterms:W3CDTF">2020-05-28T06:08:38Z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