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1"/>
  </p:notesMasterIdLst>
  <p:handoutMasterIdLst>
    <p:handoutMasterId r:id="rId22"/>
  </p:handoutMasterIdLst>
  <p:sldIdLst>
    <p:sldId id="621" r:id="rId5"/>
    <p:sldId id="814" r:id="rId6"/>
    <p:sldId id="822" r:id="rId7"/>
    <p:sldId id="819" r:id="rId8"/>
    <p:sldId id="820" r:id="rId9"/>
    <p:sldId id="818" r:id="rId10"/>
    <p:sldId id="827" r:id="rId11"/>
    <p:sldId id="777" r:id="rId12"/>
    <p:sldId id="787" r:id="rId13"/>
    <p:sldId id="824" r:id="rId14"/>
    <p:sldId id="828" r:id="rId15"/>
    <p:sldId id="829" r:id="rId16"/>
    <p:sldId id="826" r:id="rId17"/>
    <p:sldId id="780" r:id="rId18"/>
    <p:sldId id="801" r:id="rId19"/>
    <p:sldId id="81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27" d="100"/>
          <a:sy n="127" d="100"/>
        </p:scale>
        <p:origin x="1710"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5/27/2020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86707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a:t>
            </a:r>
            <a:r>
              <a:rPr lang="en-US"/>
              <a:t>, to </a:t>
            </a:r>
            <a:r>
              <a:rPr lang="en-US" dirty="0"/>
              <a:t>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lnSpcReduction="10000"/>
          </a:bodyPr>
          <a:lstStyle/>
          <a:p>
            <a:r>
              <a:rPr lang="en-US" dirty="0"/>
              <a:t>Do you agree that when there is an update to one or more critical parameters for an AP of an AP MLD, other AP(s) of the MLD may transmit a (unsolicited) broadcast Probe Response frame carrying the updated BSS parameter(s) for that AP in the per-link profile of Multiple Link Attribute element</a:t>
            </a:r>
          </a:p>
          <a:p>
            <a:pPr lvl="1"/>
            <a:r>
              <a:rPr lang="en-US" dirty="0"/>
              <a:t>Note 1: The critical parameter are defined in 11.2.3.15 </a:t>
            </a:r>
          </a:p>
          <a:p>
            <a:pPr lvl="1"/>
            <a:r>
              <a:rPr lang="en-US" dirty="0"/>
              <a:t>Note 2: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717783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15</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4C0E20C-86E8-4FB4-BD9A-A7211B2F585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541F3E77-BE7A-4A58-8960-1A8469E63E0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C2E6EC6-2D1F-4F30-98C7-26C78D2C3881}"/>
              </a:ext>
            </a:extLst>
          </p:cNvPr>
          <p:cNvSpPr>
            <a:spLocks noGrp="1"/>
          </p:cNvSpPr>
          <p:nvPr>
            <p:ph type="title"/>
          </p:nvPr>
        </p:nvSpPr>
        <p:spPr/>
        <p:txBody>
          <a:bodyPr/>
          <a:lstStyle/>
          <a:p>
            <a:r>
              <a:rPr lang="en-US" dirty="0"/>
              <a:t>Container for advertising MLO Capabilities [5]</a:t>
            </a:r>
          </a:p>
        </p:txBody>
      </p:sp>
      <p:graphicFrame>
        <p:nvGraphicFramePr>
          <p:cNvPr id="6" name="Table 5">
            <a:extLst>
              <a:ext uri="{FF2B5EF4-FFF2-40B4-BE49-F238E27FC236}">
                <a16:creationId xmlns:a16="http://schemas.microsoft.com/office/drawing/2014/main" id="{81AF010C-9D5A-46CB-AF50-751D9DDF9BF6}"/>
              </a:ext>
            </a:extLst>
          </p:cNvPr>
          <p:cNvGraphicFramePr>
            <a:graphicFrameLocks noGrp="1"/>
          </p:cNvGraphicFramePr>
          <p:nvPr/>
        </p:nvGraphicFramePr>
        <p:xfrm>
          <a:off x="685800" y="2132013"/>
          <a:ext cx="7535409" cy="750761"/>
        </p:xfrm>
        <a:graphic>
          <a:graphicData uri="http://schemas.openxmlformats.org/drawingml/2006/table">
            <a:tbl>
              <a:tblPr>
                <a:tableStyleId>{5C22544A-7EE6-4342-B048-85BDC9FD1C3A}</a:tableStyleId>
              </a:tblPr>
              <a:tblGrid>
                <a:gridCol w="488659">
                  <a:extLst>
                    <a:ext uri="{9D8B030D-6E8A-4147-A177-3AD203B41FA5}">
                      <a16:colId xmlns:a16="http://schemas.microsoft.com/office/drawing/2014/main" val="3317732376"/>
                    </a:ext>
                  </a:extLst>
                </a:gridCol>
                <a:gridCol w="536895">
                  <a:extLst>
                    <a:ext uri="{9D8B030D-6E8A-4147-A177-3AD203B41FA5}">
                      <a16:colId xmlns:a16="http://schemas.microsoft.com/office/drawing/2014/main" val="2148176915"/>
                    </a:ext>
                  </a:extLst>
                </a:gridCol>
                <a:gridCol w="562063">
                  <a:extLst>
                    <a:ext uri="{9D8B030D-6E8A-4147-A177-3AD203B41FA5}">
                      <a16:colId xmlns:a16="http://schemas.microsoft.com/office/drawing/2014/main" val="1208655651"/>
                    </a:ext>
                  </a:extLst>
                </a:gridCol>
                <a:gridCol w="729842">
                  <a:extLst>
                    <a:ext uri="{9D8B030D-6E8A-4147-A177-3AD203B41FA5}">
                      <a16:colId xmlns:a16="http://schemas.microsoft.com/office/drawing/2014/main" val="3466758722"/>
                    </a:ext>
                  </a:extLst>
                </a:gridCol>
                <a:gridCol w="687897">
                  <a:extLst>
                    <a:ext uri="{9D8B030D-6E8A-4147-A177-3AD203B41FA5}">
                      <a16:colId xmlns:a16="http://schemas.microsoft.com/office/drawing/2014/main" val="98292594"/>
                    </a:ext>
                  </a:extLst>
                </a:gridCol>
                <a:gridCol w="813732">
                  <a:extLst>
                    <a:ext uri="{9D8B030D-6E8A-4147-A177-3AD203B41FA5}">
                      <a16:colId xmlns:a16="http://schemas.microsoft.com/office/drawing/2014/main" val="40647484"/>
                    </a:ext>
                  </a:extLst>
                </a:gridCol>
                <a:gridCol w="755009">
                  <a:extLst>
                    <a:ext uri="{9D8B030D-6E8A-4147-A177-3AD203B41FA5}">
                      <a16:colId xmlns:a16="http://schemas.microsoft.com/office/drawing/2014/main" val="3804376490"/>
                    </a:ext>
                  </a:extLst>
                </a:gridCol>
                <a:gridCol w="898576">
                  <a:extLst>
                    <a:ext uri="{9D8B030D-6E8A-4147-A177-3AD203B41FA5}">
                      <a16:colId xmlns:a16="http://schemas.microsoft.com/office/drawing/2014/main" val="1807116085"/>
                    </a:ext>
                  </a:extLst>
                </a:gridCol>
                <a:gridCol w="584064">
                  <a:extLst>
                    <a:ext uri="{9D8B030D-6E8A-4147-A177-3AD203B41FA5}">
                      <a16:colId xmlns:a16="http://schemas.microsoft.com/office/drawing/2014/main" val="3424700240"/>
                    </a:ext>
                  </a:extLst>
                </a:gridCol>
                <a:gridCol w="1478672">
                  <a:extLst>
                    <a:ext uri="{9D8B030D-6E8A-4147-A177-3AD203B41FA5}">
                      <a16:colId xmlns:a16="http://schemas.microsoft.com/office/drawing/2014/main" val="1401759469"/>
                    </a:ext>
                  </a:extLst>
                </a:gridCol>
              </a:tblGrid>
              <a:tr h="400050">
                <a:tc>
                  <a:txBody>
                    <a:bodyPr/>
                    <a:lstStyle/>
                    <a:p>
                      <a:pPr>
                        <a:lnSpc>
                          <a:spcPct val="107000"/>
                        </a:lnSpc>
                      </a:pPr>
                      <a:endParaRPr lang="en-US" sz="1100" u="none">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 Extension</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defTabSz="914400" rtl="0" eaLnBrk="1" latinLnBrk="0" hangingPunct="1">
                        <a:lnSpc>
                          <a:spcPct val="107000"/>
                        </a:lnSpc>
                        <a:spcBef>
                          <a:spcPts val="0"/>
                        </a:spcBef>
                        <a:spcAft>
                          <a:spcPts val="0"/>
                        </a:spcAft>
                      </a:pPr>
                      <a:r>
                        <a:rPr lang="en-US" sz="900" u="none" kern="1200" dirty="0">
                          <a:solidFill>
                            <a:schemeClr val="dk1"/>
                          </a:solidFill>
                          <a:effectLst/>
                          <a:latin typeface="+mn-lt"/>
                          <a:ea typeface="+mn-ea"/>
                          <a:cs typeface="+mn-cs"/>
                        </a:rPr>
                        <a:t>MLD SSID</a:t>
                      </a:r>
                    </a:p>
                  </a:txBody>
                  <a:tcPr marL="0" marR="0" marT="0" marB="0" anchor="ctr" anchorCtr="1"/>
                </a:tc>
                <a:tc>
                  <a:txBody>
                    <a:bodyPr/>
                    <a:lstStyle/>
                    <a:p>
                      <a:pPr marL="0" marR="0" algn="ctr" defTabSz="914400" rtl="0" eaLnBrk="1" latinLnBrk="0" hangingPunct="1">
                        <a:lnSpc>
                          <a:spcPct val="107000"/>
                        </a:lnSpc>
                        <a:spcBef>
                          <a:spcPts val="0"/>
                        </a:spcBef>
                        <a:spcAft>
                          <a:spcPts val="0"/>
                        </a:spcAft>
                      </a:pPr>
                      <a:r>
                        <a:rPr lang="en-US" sz="900" u="none" kern="1200" dirty="0">
                          <a:solidFill>
                            <a:schemeClr val="dk1"/>
                          </a:solidFill>
                          <a:effectLst/>
                          <a:latin typeface="+mn-lt"/>
                          <a:ea typeface="+mn-ea"/>
                          <a:cs typeface="+mn-cs"/>
                        </a:rPr>
                        <a:t>Authentication Algorithm</a:t>
                      </a: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x</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32</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0 or 2</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val="1018296499"/>
                  </a:ext>
                </a:extLst>
              </a:tr>
            </a:tbl>
          </a:graphicData>
        </a:graphic>
      </p:graphicFrame>
      <p:sp>
        <p:nvSpPr>
          <p:cNvPr id="7" name="Right Brace 6">
            <a:extLst>
              <a:ext uri="{FF2B5EF4-FFF2-40B4-BE49-F238E27FC236}">
                <a16:creationId xmlns:a16="http://schemas.microsoft.com/office/drawing/2014/main" id="{70F28B0B-50EF-4B58-8D60-A9834DD0B83F}"/>
              </a:ext>
            </a:extLst>
          </p:cNvPr>
          <p:cNvSpPr/>
          <p:nvPr/>
        </p:nvSpPr>
        <p:spPr bwMode="auto">
          <a:xfrm rot="5400000">
            <a:off x="4732709" y="1200001"/>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029DDECB-8961-4C2C-93A3-C419A9E2AE69}"/>
              </a:ext>
            </a:extLst>
          </p:cNvPr>
          <p:cNvSpPr txBox="1"/>
          <p:nvPr/>
        </p:nvSpPr>
        <p:spPr>
          <a:xfrm>
            <a:off x="4034924" y="3163253"/>
            <a:ext cx="1625766" cy="246221"/>
          </a:xfrm>
          <a:prstGeom prst="rect">
            <a:avLst/>
          </a:prstGeom>
          <a:noFill/>
        </p:spPr>
        <p:txBody>
          <a:bodyPr wrap="none" rtlCol="0">
            <a:spAutoFit/>
          </a:bodyPr>
          <a:lstStyle/>
          <a:p>
            <a:r>
              <a:rPr lang="en-US" sz="1000" dirty="0"/>
              <a:t>Common/MLD Capabilities</a:t>
            </a:r>
          </a:p>
        </p:txBody>
      </p:sp>
      <p:sp>
        <p:nvSpPr>
          <p:cNvPr id="9" name="Right Brace 8">
            <a:extLst>
              <a:ext uri="{FF2B5EF4-FFF2-40B4-BE49-F238E27FC236}">
                <a16:creationId xmlns:a16="http://schemas.microsoft.com/office/drawing/2014/main" id="{6B159A0F-B812-470B-A3B6-C49796A64FAC}"/>
              </a:ext>
            </a:extLst>
          </p:cNvPr>
          <p:cNvSpPr/>
          <p:nvPr/>
        </p:nvSpPr>
        <p:spPr bwMode="auto">
          <a:xfrm rot="5400000">
            <a:off x="7351478" y="2259265"/>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0AB1674C-852F-4200-8337-6F9544DEC4F8}"/>
              </a:ext>
            </a:extLst>
          </p:cNvPr>
          <p:cNvSpPr txBox="1"/>
          <p:nvPr/>
        </p:nvSpPr>
        <p:spPr>
          <a:xfrm>
            <a:off x="6661705" y="3132475"/>
            <a:ext cx="1625766" cy="553998"/>
          </a:xfrm>
          <a:prstGeom prst="rect">
            <a:avLst/>
          </a:prstGeom>
          <a:noFill/>
        </p:spPr>
        <p:txBody>
          <a:bodyPr wrap="square" rtlCol="0">
            <a:spAutoFit/>
          </a:bodyPr>
          <a:lstStyle/>
          <a:p>
            <a:r>
              <a:rPr lang="en-US" sz="1000" dirty="0"/>
              <a:t>Set of elements organized as a profile for every other STA of the MLD</a:t>
            </a:r>
          </a:p>
        </p:txBody>
      </p:sp>
      <p:sp>
        <p:nvSpPr>
          <p:cNvPr id="11" name="Rectangle 10">
            <a:extLst>
              <a:ext uri="{FF2B5EF4-FFF2-40B4-BE49-F238E27FC236}">
                <a16:creationId xmlns:a16="http://schemas.microsoft.com/office/drawing/2014/main" id="{C728D095-50FA-4770-AB25-DA6B307F02EA}"/>
              </a:ext>
            </a:extLst>
          </p:cNvPr>
          <p:cNvSpPr/>
          <p:nvPr/>
        </p:nvSpPr>
        <p:spPr>
          <a:xfrm>
            <a:off x="2498674" y="1837291"/>
            <a:ext cx="4572000" cy="261610"/>
          </a:xfrm>
          <a:prstGeom prst="rect">
            <a:avLst/>
          </a:prstGeom>
        </p:spPr>
        <p:txBody>
          <a:bodyPr>
            <a:spAutoFit/>
          </a:bodyPr>
          <a:lstStyle/>
          <a:p>
            <a:pPr algn="ctr">
              <a:spcAft>
                <a:spcPts val="1000"/>
              </a:spcAft>
            </a:pPr>
            <a:r>
              <a:rPr lang="en-GB" sz="1100" i="1" dirty="0">
                <a:solidFill>
                  <a:srgbClr val="44546A"/>
                </a:solidFill>
                <a:latin typeface="Times New Roman" panose="02020603050405020304" pitchFamily="18" charset="0"/>
                <a:ea typeface="Times New Roman" panose="02020603050405020304" pitchFamily="18" charset="0"/>
              </a:rPr>
              <a:t>Example of Multiple Link Attribute element</a:t>
            </a:r>
            <a:endParaRPr lang="en-US" sz="1100" i="1" dirty="0">
              <a:solidFill>
                <a:srgbClr val="44546A"/>
              </a:solidFill>
              <a:latin typeface="Times New Roman" panose="02020603050405020304" pitchFamily="18" charset="0"/>
              <a:ea typeface="Times New Roman" panose="02020603050405020304" pitchFamily="18" charset="0"/>
            </a:endParaRPr>
          </a:p>
        </p:txBody>
      </p:sp>
      <p:graphicFrame>
        <p:nvGraphicFramePr>
          <p:cNvPr id="23" name="Object 22">
            <a:extLst>
              <a:ext uri="{FF2B5EF4-FFF2-40B4-BE49-F238E27FC236}">
                <a16:creationId xmlns:a16="http://schemas.microsoft.com/office/drawing/2014/main" id="{D77318CE-8E43-4DD6-B849-346E6F157DD2}"/>
              </a:ext>
            </a:extLst>
          </p:cNvPr>
          <p:cNvGraphicFramePr>
            <a:graphicFrameLocks noChangeAspect="1"/>
          </p:cNvGraphicFramePr>
          <p:nvPr/>
        </p:nvGraphicFramePr>
        <p:xfrm>
          <a:off x="1020763" y="3549650"/>
          <a:ext cx="5462587" cy="2786063"/>
        </p:xfrm>
        <a:graphic>
          <a:graphicData uri="http://schemas.openxmlformats.org/presentationml/2006/ole">
            <mc:AlternateContent xmlns:mc="http://schemas.openxmlformats.org/markup-compatibility/2006">
              <mc:Choice xmlns:v="urn:schemas-microsoft-com:vml" Requires="v">
                <p:oleObj spid="_x0000_s5343" name="Visio" r:id="rId3" imgW="7410487" imgH="3777812" progId="Visio.Drawing.11">
                  <p:embed/>
                </p:oleObj>
              </mc:Choice>
              <mc:Fallback>
                <p:oleObj name="Visio" r:id="rId3" imgW="7410487" imgH="3777812" progId="Visio.Drawing.11">
                  <p:embed/>
                  <p:pic>
                    <p:nvPicPr>
                      <p:cNvPr id="23" name="Object 22">
                        <a:extLst>
                          <a:ext uri="{FF2B5EF4-FFF2-40B4-BE49-F238E27FC236}">
                            <a16:creationId xmlns:a16="http://schemas.microsoft.com/office/drawing/2014/main" id="{D77318CE-8E43-4DD6-B849-346E6F157DD2}"/>
                          </a:ext>
                        </a:extLst>
                      </p:cNvPr>
                      <p:cNvPicPr/>
                      <p:nvPr/>
                    </p:nvPicPr>
                    <p:blipFill>
                      <a:blip r:embed="rId4"/>
                      <a:stretch>
                        <a:fillRect/>
                      </a:stretch>
                    </p:blipFill>
                    <p:spPr>
                      <a:xfrm>
                        <a:off x="1020763" y="3549650"/>
                        <a:ext cx="5462587" cy="2786063"/>
                      </a:xfrm>
                      <a:prstGeom prst="rect">
                        <a:avLst/>
                      </a:prstGeom>
                    </p:spPr>
                  </p:pic>
                </p:oleObj>
              </mc:Fallback>
            </mc:AlternateContent>
          </a:graphicData>
        </a:graphic>
      </p:graphicFrame>
      <p:sp>
        <p:nvSpPr>
          <p:cNvPr id="24" name="Oval 23">
            <a:extLst>
              <a:ext uri="{FF2B5EF4-FFF2-40B4-BE49-F238E27FC236}">
                <a16:creationId xmlns:a16="http://schemas.microsoft.com/office/drawing/2014/main" id="{3F726F7F-810E-4372-BDF4-15339FB0A4FE}"/>
              </a:ext>
            </a:extLst>
          </p:cNvPr>
          <p:cNvSpPr/>
          <p:nvPr/>
        </p:nvSpPr>
        <p:spPr bwMode="auto">
          <a:xfrm>
            <a:off x="1635853" y="5545123"/>
            <a:ext cx="662730" cy="63756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1426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850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receive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1"/>
            <a:r>
              <a:rPr lang="en-US" dirty="0"/>
              <a:t>AP’s Probe Resp includes MLA IE carrying updated parameters for the reported link</a:t>
            </a:r>
          </a:p>
          <a:p>
            <a:pPr lvl="2"/>
            <a:r>
              <a:rPr lang="en-US" dirty="0"/>
              <a:t>AP may transmit a broadcast Probe Response frame. </a:t>
            </a:r>
          </a:p>
          <a:p>
            <a:pPr lvl="2"/>
            <a:r>
              <a:rPr lang="en-US" dirty="0"/>
              <a:t>Current 11ai/11ax rules - prevent probes from multiple STAs</a:t>
            </a:r>
          </a:p>
          <a:p>
            <a:endParaRPr lang="en-US" dirty="0"/>
          </a:p>
          <a:p>
            <a:r>
              <a:rPr lang="en-US" dirty="0"/>
              <a:t>Alternatively, an AP may transmit an unsolicited broadcast Probe Response frame containing MLA IE carrying updated parameters</a:t>
            </a:r>
          </a:p>
          <a:p>
            <a:pPr lvl="1"/>
            <a:r>
              <a:rPr lang="en-US" dirty="0"/>
              <a:t>Applicable to 6GHz where this is a norm</a:t>
            </a:r>
          </a:p>
          <a:p>
            <a:pPr lvl="1"/>
            <a:r>
              <a:rPr lang="en-US" dirty="0"/>
              <a:t>Also, efficient when there are several MLO STAs camped on the reporting link</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224969852"/>
              </p:ext>
            </p:extLst>
          </p:nvPr>
        </p:nvGraphicFramePr>
        <p:xfrm>
          <a:off x="269676" y="2493189"/>
          <a:ext cx="8680848" cy="3212365"/>
        </p:xfrm>
        <a:graphic>
          <a:graphicData uri="http://schemas.openxmlformats.org/presentationml/2006/ole">
            <mc:AlternateContent xmlns:mc="http://schemas.openxmlformats.org/markup-compatibility/2006">
              <mc:Choice xmlns:v="urn:schemas-microsoft-com:vml" Requires="v">
                <p:oleObj spid="_x0000_s6255"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676" y="2493189"/>
                        <a:ext cx="8680848" cy="3212365"/>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Proposes to add a bit to signal silencing of a reported AP</a:t>
            </a:r>
          </a:p>
          <a:p>
            <a:pPr lvl="1"/>
            <a:r>
              <a:rPr lang="en-US" dirty="0"/>
              <a:t>Proposes to allow APs of an MLD to transmit an unsolicited broadcast probe response frame containing the profile of another AP when there is a critical update to the BSS parameters of that AP.</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a:t>
            </a:r>
            <a:r>
              <a:rPr lang="en-US"/>
              <a:t>where the reported </a:t>
            </a:r>
            <a:r>
              <a:rPr lang="en-US" dirty="0"/>
              <a:t>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270227</TotalTime>
  <Words>1454</Words>
  <Application>Microsoft Office PowerPoint</Application>
  <PresentationFormat>On-screen Show (4:3)</PresentationFormat>
  <Paragraphs>169</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Summary</vt:lpstr>
      <vt:lpstr>SP #1</vt:lpstr>
      <vt:lpstr>SP #2</vt:lpstr>
      <vt:lpstr>SP #3</vt:lpstr>
      <vt:lpstr>SP #4</vt:lpstr>
      <vt:lpstr>SP #5</vt:lpstr>
      <vt:lpstr>Appendix</vt:lpstr>
      <vt:lpstr>References</vt:lpstr>
      <vt:lpstr>Container for advertising MLO Capabilities [5]</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5592</cp:revision>
  <dcterms:created xsi:type="dcterms:W3CDTF">2012-05-29T15:24:34Z</dcterms:created>
  <dcterms:modified xsi:type="dcterms:W3CDTF">2020-05-28T06:08:38Z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