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109" r:id="rId3"/>
    <p:sldId id="1114" r:id="rId4"/>
    <p:sldId id="1121" r:id="rId5"/>
    <p:sldId id="1122" r:id="rId6"/>
    <p:sldId id="1124" r:id="rId7"/>
    <p:sldId id="1123" r:id="rId8"/>
    <p:sldId id="1125" r:id="rId9"/>
    <p:sldId id="1126" r:id="rId10"/>
    <p:sldId id="1115" r:id="rId11"/>
    <p:sldId id="1119" r:id="rId12"/>
    <p:sldId id="1120" r:id="rId13"/>
    <p:sldId id="1110" r:id="rId14"/>
    <p:sldId id="1111" r:id="rId15"/>
    <p:sldId id="1116" r:id="rId16"/>
    <p:sldId id="1117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802.11-20/0585r0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 on EHT-STF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2020-04-16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EHT-STF </a:t>
            </a:r>
            <a:r>
              <a:rPr lang="en-US" altLang="ko-KR" dirty="0"/>
              <a:t>Sequence</a:t>
            </a:r>
            <a:br>
              <a:rPr lang="en-US" altLang="ko-KR" dirty="0"/>
            </a:br>
            <a:r>
              <a:rPr lang="en-US" altLang="ko-KR" dirty="0"/>
              <a:t>for BW </a:t>
            </a:r>
            <a:r>
              <a:rPr lang="en-US" altLang="ko-KR" dirty="0" smtClean="0"/>
              <a:t>&gt; </a:t>
            </a:r>
            <a:r>
              <a:rPr lang="en-US" altLang="ko-KR" dirty="0"/>
              <a:t>160MHz </a:t>
            </a:r>
            <a:r>
              <a:rPr lang="en-US" altLang="ko-KR" dirty="0" smtClean="0"/>
              <a:t>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11ax, the following approach was utilized </a:t>
            </a:r>
            <a:r>
              <a:rPr lang="en-US" altLang="ko-KR" sz="1800" dirty="0"/>
              <a:t>to build up </a:t>
            </a:r>
            <a:r>
              <a:rPr lang="en-US" altLang="ko-KR" sz="1800" dirty="0" smtClean="0"/>
              <a:t>160MHz </a:t>
            </a:r>
            <a:r>
              <a:rPr lang="en-US" altLang="ko-KR" sz="1800" dirty="0"/>
              <a:t>HE-STF sequences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1x 160MHz HE-STF</a:t>
            </a:r>
          </a:p>
          <a:p>
            <a:pPr lvl="1"/>
            <a:endParaRPr lang="ko-KR" altLang="en-US" sz="14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For simplicity, this kind of approach can be employed for 240/320MHz EHT-STF sequence design, e.g., </a:t>
            </a:r>
            <a:r>
              <a:rPr lang="en-US" altLang="ko-KR" sz="1800" dirty="0"/>
              <a:t>80MHz HE-STF sequence (</a:t>
            </a:r>
            <a:r>
              <a:rPr lang="en-US" altLang="ko-KR" sz="1800" i="1" dirty="0"/>
              <a:t>80HES</a:t>
            </a:r>
            <a:r>
              <a:rPr lang="en-US" altLang="ko-KR" sz="1800" dirty="0"/>
              <a:t>) is repeated and </a:t>
            </a:r>
            <a:r>
              <a:rPr lang="en-US" altLang="ko-KR" sz="1800" dirty="0" smtClean="0"/>
              <a:t>each 80MHz segment can </a:t>
            </a:r>
            <a:r>
              <a:rPr lang="en-US" altLang="ko-KR" sz="1800" dirty="0"/>
              <a:t>be </a:t>
            </a:r>
            <a:r>
              <a:rPr lang="en-US" altLang="ko-KR" sz="1800" dirty="0" smtClean="0"/>
              <a:t>multiplied by an additional coefficient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240MHz</a:t>
            </a:r>
            <a:r>
              <a:rPr lang="en-US" altLang="ko-KR" sz="1600" dirty="0"/>
              <a:t>: [</a:t>
            </a:r>
            <a:r>
              <a:rPr lang="en-US" altLang="ko-KR" sz="1600" i="1" dirty="0"/>
              <a:t>80HES, a*80HES, b*80HES</a:t>
            </a:r>
            <a:r>
              <a:rPr lang="en-US" altLang="ko-KR" sz="1600" dirty="0"/>
              <a:t>]</a:t>
            </a:r>
          </a:p>
          <a:p>
            <a:pPr lvl="1"/>
            <a:r>
              <a:rPr lang="en-US" altLang="ko-KR" sz="1600" dirty="0"/>
              <a:t>320MHz: [</a:t>
            </a:r>
            <a:r>
              <a:rPr lang="en-US" altLang="ko-KR" sz="1600" i="1" dirty="0"/>
              <a:t>80HES, a*80HES, b*80HES, c*80HES</a:t>
            </a:r>
            <a:r>
              <a:rPr lang="en-US" altLang="ko-KR" sz="1600" dirty="0"/>
              <a:t>]</a:t>
            </a:r>
          </a:p>
          <a:p>
            <a:pPr lvl="1"/>
            <a:r>
              <a:rPr lang="en-US" altLang="ko-KR" sz="1600" dirty="0"/>
              <a:t>Candidates of </a:t>
            </a:r>
            <a:r>
              <a:rPr lang="en-US" altLang="ko-KR" sz="1600" i="1" dirty="0"/>
              <a:t>a, b, c</a:t>
            </a:r>
            <a:r>
              <a:rPr lang="en-US" altLang="ko-KR" sz="1600" dirty="0"/>
              <a:t>: 1, -1</a:t>
            </a:r>
          </a:p>
          <a:p>
            <a:pPr lvl="1"/>
            <a:r>
              <a:rPr lang="en-US" altLang="ko-KR" sz="1600" dirty="0"/>
              <a:t>For further PAPR improvement, 40/20 MHz can be regarded as the </a:t>
            </a:r>
            <a:r>
              <a:rPr lang="en-US" altLang="ko-KR" sz="1600" dirty="0" smtClean="0"/>
              <a:t>minimum </a:t>
            </a:r>
            <a:r>
              <a:rPr lang="en-US" altLang="ko-KR" sz="1600" dirty="0"/>
              <a:t>segment unit which is multiplied by additional </a:t>
            </a:r>
            <a:r>
              <a:rPr lang="en-US" altLang="ko-KR" sz="1600" dirty="0" smtClean="0"/>
              <a:t>coefficients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2743200"/>
            <a:ext cx="5562601" cy="533400"/>
          </a:xfrm>
          <a:prstGeom prst="rect">
            <a:avLst/>
          </a:prstGeom>
        </p:spPr>
      </p:pic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EHT-STF </a:t>
            </a:r>
            <a:r>
              <a:rPr lang="en-US" altLang="ko-KR" dirty="0"/>
              <a:t>Sequence</a:t>
            </a:r>
            <a:br>
              <a:rPr lang="en-US" altLang="ko-KR" dirty="0"/>
            </a:br>
            <a:r>
              <a:rPr lang="en-US" altLang="ko-KR" dirty="0"/>
              <a:t>for BW &gt; 160MHz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It is also possible to reuse 160MHz </a:t>
            </a:r>
            <a:r>
              <a:rPr lang="en-US" altLang="ko-KR" sz="1800" dirty="0"/>
              <a:t>HE-STF sequence (</a:t>
            </a:r>
            <a:r>
              <a:rPr lang="en-US" altLang="ko-KR" sz="1800" i="1" dirty="0"/>
              <a:t>160HES</a:t>
            </a:r>
            <a:r>
              <a:rPr lang="en-US" altLang="ko-KR" sz="1800" dirty="0"/>
              <a:t>) </a:t>
            </a:r>
            <a:r>
              <a:rPr lang="en-US" altLang="ko-KR" sz="1800" dirty="0" smtClean="0"/>
              <a:t>for the 320MHz design </a:t>
            </a:r>
            <a:r>
              <a:rPr lang="en-US" altLang="ko-KR" sz="1800" dirty="0"/>
              <a:t>and an additional coefficient can be applied only to the higher 160MHz segment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320MHz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[16</a:t>
            </a:r>
            <a:r>
              <a:rPr lang="en-US" altLang="ko-KR" sz="1600" i="1" dirty="0" smtClean="0"/>
              <a:t>0HES</a:t>
            </a:r>
            <a:r>
              <a:rPr lang="en-US" altLang="ko-KR" sz="1600" i="1" dirty="0"/>
              <a:t>, </a:t>
            </a:r>
            <a:r>
              <a:rPr lang="en-US" altLang="ko-KR" sz="1600" i="1" dirty="0" smtClean="0"/>
              <a:t>a*160HES</a:t>
            </a:r>
            <a:r>
              <a:rPr lang="en-US" altLang="ko-KR" sz="1600" dirty="0" smtClean="0"/>
              <a:t>]</a:t>
            </a:r>
            <a:endParaRPr lang="en-US" altLang="ko-KR" sz="1600" dirty="0"/>
          </a:p>
          <a:p>
            <a:pPr lvl="1"/>
            <a:r>
              <a:rPr lang="en-US" altLang="ko-KR" sz="1600" dirty="0"/>
              <a:t>Candidates </a:t>
            </a:r>
            <a:r>
              <a:rPr lang="en-US" altLang="ko-KR" sz="1600" dirty="0" smtClean="0"/>
              <a:t>of </a:t>
            </a:r>
            <a:r>
              <a:rPr lang="en-US" altLang="ko-KR" sz="1600" i="1" dirty="0" smtClean="0"/>
              <a:t>a</a:t>
            </a:r>
            <a:r>
              <a:rPr lang="en-US" altLang="ko-KR" sz="1600" dirty="0" smtClean="0"/>
              <a:t>: </a:t>
            </a:r>
            <a:r>
              <a:rPr lang="en-US" altLang="ko-KR" sz="1600" dirty="0"/>
              <a:t>1, -</a:t>
            </a:r>
            <a:r>
              <a:rPr lang="en-US" altLang="ko-KR" sz="1600" dirty="0" smtClean="0"/>
              <a:t>1</a:t>
            </a:r>
          </a:p>
          <a:p>
            <a:pPr lvl="1"/>
            <a:r>
              <a:rPr lang="en-US" altLang="ko-KR" sz="1600" dirty="0"/>
              <a:t>For </a:t>
            </a:r>
            <a:r>
              <a:rPr lang="en-US" altLang="ko-KR" sz="1600" dirty="0" smtClean="0"/>
              <a:t>further PAPR </a:t>
            </a:r>
            <a:r>
              <a:rPr lang="en-US" altLang="ko-KR" sz="1600" dirty="0"/>
              <a:t>improvement</a:t>
            </a:r>
            <a:r>
              <a:rPr lang="en-US" altLang="ko-KR" sz="1600" dirty="0" smtClean="0"/>
              <a:t>, 80/40/20 </a:t>
            </a:r>
            <a:r>
              <a:rPr lang="en-US" altLang="ko-KR" sz="1600" dirty="0"/>
              <a:t>MHz can be </a:t>
            </a:r>
            <a:r>
              <a:rPr lang="en-US" altLang="ko-KR" sz="1600" dirty="0" smtClean="0"/>
              <a:t>regarded </a:t>
            </a:r>
            <a:r>
              <a:rPr lang="en-US" altLang="ko-KR" sz="1600" dirty="0"/>
              <a:t>as the </a:t>
            </a:r>
            <a:r>
              <a:rPr lang="en-US" altLang="ko-KR" sz="1600" dirty="0" smtClean="0"/>
              <a:t>minimum segment unit </a:t>
            </a:r>
            <a:r>
              <a:rPr lang="en-US" altLang="ko-KR" sz="1600" dirty="0"/>
              <a:t>which is multiplied by additional coefficients</a:t>
            </a:r>
            <a:endParaRPr lang="ko-KR" altLang="en-US" sz="160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Additional coefficients can be optimized in terms of the PAPR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1x EHT-STF, we need to consider </a:t>
            </a:r>
            <a:r>
              <a:rPr lang="en-US" altLang="ko-KR" sz="1600" dirty="0" smtClean="0"/>
              <a:t>non-preamble </a:t>
            </a:r>
            <a:r>
              <a:rPr lang="en-US" altLang="ko-KR" sz="1600" dirty="0"/>
              <a:t>punctured </a:t>
            </a:r>
            <a:r>
              <a:rPr lang="en-US" altLang="ko-KR" sz="1600" dirty="0" smtClean="0"/>
              <a:t>and agreed </a:t>
            </a:r>
            <a:r>
              <a:rPr lang="en-US" altLang="ko-KR" sz="1600" dirty="0"/>
              <a:t>preamble punctured </a:t>
            </a:r>
            <a:r>
              <a:rPr lang="en-US" altLang="ko-KR" sz="1600" dirty="0" smtClean="0"/>
              <a:t>cases as well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2x EHT-STF, </a:t>
            </a:r>
            <a:r>
              <a:rPr lang="en-US" altLang="ko-KR" sz="1600" dirty="0" smtClean="0"/>
              <a:t>we need to consider all RUs and multiple RU combinations on top of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non-preamble </a:t>
            </a:r>
            <a:r>
              <a:rPr lang="en-US" altLang="ko-KR" sz="1600" dirty="0"/>
              <a:t>punctured </a:t>
            </a:r>
            <a:r>
              <a:rPr lang="en-US" altLang="ko-KR" sz="1600" dirty="0" smtClean="0"/>
              <a:t>and preamble </a:t>
            </a:r>
            <a:r>
              <a:rPr lang="en-US" altLang="ko-KR" sz="1600" dirty="0"/>
              <a:t>punctured </a:t>
            </a:r>
            <a:r>
              <a:rPr lang="en-US" altLang="ko-KR" sz="1600" dirty="0" smtClean="0"/>
              <a:t>cases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have proposed to support 1x and 2x EHT-STF in 11be</a:t>
            </a:r>
          </a:p>
          <a:p>
            <a:pPr lvl="1"/>
            <a:r>
              <a:rPr lang="en-US" altLang="ko-KR" sz="1600" dirty="0"/>
              <a:t>EHT-STF is </a:t>
            </a:r>
            <a:r>
              <a:rPr lang="en-US" altLang="ko-KR" sz="1600" dirty="0" smtClean="0"/>
              <a:t>positioned </a:t>
            </a:r>
            <a:r>
              <a:rPr lang="en-US" altLang="ko-KR" sz="1600" dirty="0"/>
              <a:t>immediately after U</a:t>
            </a:r>
            <a:r>
              <a:rPr lang="en-US" altLang="ko-KR" sz="1600" dirty="0" smtClean="0"/>
              <a:t>-SIG/EHT-SIG </a:t>
            </a:r>
            <a:r>
              <a:rPr lang="en-US" altLang="ko-KR" sz="1600" dirty="0"/>
              <a:t>in EHT </a:t>
            </a:r>
            <a:r>
              <a:rPr lang="en-US" altLang="ko-KR" sz="1600" dirty="0" smtClean="0"/>
              <a:t>PPDU</a:t>
            </a:r>
          </a:p>
          <a:p>
            <a:pPr lvl="1"/>
            <a:r>
              <a:rPr lang="en-US" altLang="ko-KR" sz="1600" dirty="0"/>
              <a:t>1x </a:t>
            </a:r>
            <a:r>
              <a:rPr lang="en-US" altLang="ko-KR" sz="1600" dirty="0" smtClean="0"/>
              <a:t>EHT-STF is used </a:t>
            </a:r>
            <a:r>
              <a:rPr lang="en-US" altLang="ko-KR" sz="1600" dirty="0"/>
              <a:t>for </a:t>
            </a:r>
            <a:r>
              <a:rPr lang="en-US" altLang="ko-KR" sz="1600" dirty="0" smtClean="0"/>
              <a:t>EHT SU/MU PPDU</a:t>
            </a:r>
          </a:p>
          <a:p>
            <a:pPr lvl="1"/>
            <a:r>
              <a:rPr lang="en-US" altLang="ko-KR" sz="1600" dirty="0" smtClean="0"/>
              <a:t>2x EHT-STF is used </a:t>
            </a:r>
            <a:r>
              <a:rPr lang="en-US" altLang="ko-KR" sz="1600" dirty="0"/>
              <a:t>for EHT TB </a:t>
            </a:r>
            <a:r>
              <a:rPr lang="en-US" altLang="ko-KR" sz="1600" dirty="0" smtClean="0"/>
              <a:t>PPDU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For </a:t>
            </a:r>
            <a:r>
              <a:rPr lang="en-US" altLang="ko-KR" sz="1800" dirty="0"/>
              <a:t>20/40/80/160/80+80 </a:t>
            </a:r>
            <a:r>
              <a:rPr lang="en-US" altLang="ko-KR" sz="1800" dirty="0" smtClean="0"/>
              <a:t>MHz, we have verified that reusing 1x </a:t>
            </a:r>
            <a:r>
              <a:rPr lang="en-US" altLang="ko-KR" sz="1800" dirty="0"/>
              <a:t>and 2x HE-STF sequences </a:t>
            </a:r>
            <a:r>
              <a:rPr lang="en-US" altLang="ko-KR" sz="1800" dirty="0" smtClean="0"/>
              <a:t>is possible</a:t>
            </a:r>
          </a:p>
          <a:p>
            <a:pPr lvl="1"/>
            <a:r>
              <a:rPr lang="en-US" altLang="ko-KR" sz="1600" dirty="0" smtClean="0"/>
              <a:t>Although preamble puncturing and multiple RU aggregation cause a further increase in PAPR, HE-STF sequences have a lower PAPR than the data part</a:t>
            </a:r>
            <a:endParaRPr lang="en-US" altLang="ko-KR" sz="16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For 240/320MHz, we have briefly introduced the EHT-STF sequence design based on the HE-STF sequences</a:t>
            </a:r>
          </a:p>
          <a:p>
            <a:pPr lvl="1"/>
            <a:r>
              <a:rPr lang="en-US" altLang="ko-KR" sz="1600" dirty="0" smtClean="0"/>
              <a:t>11ax 80/160 MHz HE-STF sequence is repeated and each segment is multiplied by an additional coefficient to reduce PAPR</a:t>
            </a:r>
          </a:p>
          <a:p>
            <a:pPr lvl="1"/>
            <a:r>
              <a:rPr lang="en-US" altLang="ko-KR" sz="1600" dirty="0" smtClean="0"/>
              <a:t>To optimize the additional coefficients, preamble puncturing and </a:t>
            </a:r>
            <a:r>
              <a:rPr lang="en-US" altLang="ko-KR" sz="1600" dirty="0"/>
              <a:t>multiple RU aggregation </a:t>
            </a:r>
            <a:r>
              <a:rPr lang="en-US" altLang="ko-KR" sz="1600" dirty="0" smtClean="0"/>
              <a:t>need to be considered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3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EHT PPDU </a:t>
            </a:r>
            <a:r>
              <a:rPr lang="en-US" altLang="ko-KR" sz="1800" dirty="0" smtClean="0"/>
              <a:t>has EHT-STF immediately </a:t>
            </a:r>
            <a:r>
              <a:rPr lang="en-US" altLang="ko-KR" sz="1800" dirty="0"/>
              <a:t>after </a:t>
            </a:r>
            <a:r>
              <a:rPr lang="en-US" altLang="ko-KR" sz="1800" dirty="0" smtClean="0"/>
              <a:t>EHT-SIG</a:t>
            </a:r>
          </a:p>
          <a:p>
            <a:pPr lvl="2"/>
            <a:r>
              <a:rPr lang="en-US" altLang="ko-KR" sz="1600" dirty="0" smtClean="0"/>
              <a:t>If EHT PPDU doesn’t have EHT-SIG, EHT-STF is positioned immediately after U-SIG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9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802.11be supports 1x EHT-STF and 2x EHT-STF</a:t>
            </a:r>
          </a:p>
          <a:p>
            <a:pPr lvl="2"/>
            <a:r>
              <a:rPr lang="en-US" altLang="ko-KR" sz="1600" dirty="0"/>
              <a:t>1x EHT-STF is used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SU/MU PPDU</a:t>
            </a:r>
          </a:p>
          <a:p>
            <a:pPr lvl="3"/>
            <a:r>
              <a:rPr lang="en-US" altLang="ko-KR" sz="1400" dirty="0" smtClean="0"/>
              <a:t>Whether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SU and MU PPDU format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is the same is TBD</a:t>
            </a:r>
            <a:endParaRPr lang="en-US" altLang="ko-KR" sz="1400" dirty="0"/>
          </a:p>
          <a:p>
            <a:pPr lvl="2"/>
            <a:r>
              <a:rPr lang="en-US" altLang="ko-KR" sz="1600" dirty="0"/>
              <a:t>2x EHT-STF is used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EHT TB </a:t>
            </a:r>
            <a:r>
              <a:rPr lang="en-US" altLang="ko-KR" sz="1600" dirty="0" smtClean="0"/>
              <a:t>PPDU</a:t>
            </a:r>
          </a:p>
          <a:p>
            <a:pPr lvl="2"/>
            <a:r>
              <a:rPr lang="en-US" altLang="ko-KR" sz="1600" dirty="0" smtClean="0"/>
              <a:t>TBD for any new EHT PPDU formats</a:t>
            </a:r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Y/N/A: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802.11be reuses 1x HE-STF and 2x HE-STF in 20/40/80/160/80+80 MHz PPDU</a:t>
            </a:r>
          </a:p>
          <a:p>
            <a:endParaRPr lang="en-US" altLang="ko-KR" sz="2000" dirty="0"/>
          </a:p>
          <a:p>
            <a:r>
              <a:rPr lang="en-US" altLang="ko-KR" sz="2000" dirty="0"/>
              <a:t>Y/N/A: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8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[1] 802-11-20/0019r1 11be PPDU Format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[2] 802.11-20/0049r2 PPDU Types and U-SIG Content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[3] 802.11-15/0381r1 </a:t>
            </a:r>
            <a:r>
              <a:rPr lang="en-US" altLang="ko-KR" sz="2000" dirty="0" smtClean="0"/>
              <a:t>HE-STF Proposal</a:t>
            </a:r>
          </a:p>
          <a:p>
            <a:pPr marL="0" indent="0">
              <a:buNone/>
            </a:pPr>
            <a:r>
              <a:rPr lang="en-US" altLang="ko-KR" sz="2000" dirty="0" smtClean="0"/>
              <a:t>[4]</a:t>
            </a:r>
            <a:r>
              <a:rPr lang="en-US" altLang="ko-KR" sz="2000" dirty="0" smtClean="0">
                <a:ea typeface="굴림" panose="020B0600000101010101" pitchFamily="50" charset="-127"/>
              </a:rPr>
              <a:t> 802.11-15/1323r1 HE-STF Sequences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[5] 802.11-16/0335r0 </a:t>
            </a:r>
            <a:r>
              <a:rPr lang="en-US" altLang="ko-KR" sz="2000" dirty="0">
                <a:ea typeface="굴림" panose="020B0600000101010101" pitchFamily="50" charset="-127"/>
              </a:rPr>
              <a:t>HE-STF </a:t>
            </a:r>
            <a:r>
              <a:rPr lang="en-US" altLang="ko-KR" sz="2000" dirty="0" smtClean="0">
                <a:ea typeface="굴림" panose="020B0600000101010101" pitchFamily="50" charset="-127"/>
              </a:rPr>
              <a:t>Sequences for 160/80+80 MHz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11ax supports 1x and 2x HE-STF</a:t>
            </a:r>
          </a:p>
          <a:p>
            <a:pPr lvl="1"/>
            <a:r>
              <a:rPr lang="en-US" altLang="ko-KR" sz="1600" dirty="0" smtClean="0"/>
              <a:t>1x HE-STF is used for HE PPDUs that are not HE TB PPDU</a:t>
            </a:r>
          </a:p>
          <a:p>
            <a:pPr lvl="1"/>
            <a:r>
              <a:rPr lang="en-US" altLang="ko-KR" sz="1600" dirty="0" smtClean="0"/>
              <a:t>2x HE-STF is used for HE TB PPDU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Meanwhile, in 11be</a:t>
            </a:r>
            <a:r>
              <a:rPr lang="en-US" altLang="ko-KR" sz="1800" dirty="0"/>
              <a:t>, various PPDU </a:t>
            </a:r>
            <a:r>
              <a:rPr lang="en-US" altLang="ko-KR" sz="1800" dirty="0" smtClean="0"/>
              <a:t>types are being considered including EHT TB PPDU [1][2], and thus, 1x and 2x STF modes may be necessary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contribution, we propose to support 1x and 2x EHT-STF in 11be and reuse 1x and 2x HE-STF sequences in 20/40/80/160/80+80 MHz</a:t>
            </a:r>
          </a:p>
          <a:p>
            <a:pPr lvl="1"/>
            <a:r>
              <a:rPr lang="en-US" altLang="ko-KR" sz="1600" dirty="0" smtClean="0"/>
              <a:t>PAPRs are investigated for </a:t>
            </a:r>
            <a:r>
              <a:rPr lang="en-US" altLang="ko-KR" sz="1600" dirty="0"/>
              <a:t>1x and 2x HE-STF sequences in 20/40/80/160/80+80 </a:t>
            </a:r>
            <a:r>
              <a:rPr lang="en-US" altLang="ko-KR" sz="1600" dirty="0" smtClean="0"/>
              <a:t>MHz for verification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addition, we briefly deal with how to design </a:t>
            </a:r>
            <a:r>
              <a:rPr lang="en-US" altLang="ko-KR" sz="1800" dirty="0"/>
              <a:t>1x and 2x EHT-STF </a:t>
            </a:r>
            <a:r>
              <a:rPr lang="en-US" altLang="ko-KR" sz="1800" dirty="0" smtClean="0"/>
              <a:t>sequences in 240/160+80/320/160+160 MHz</a:t>
            </a:r>
          </a:p>
          <a:p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73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 and 2x EHT-STF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[3], for 11ax, HE-STF was discussed in detail in terms of AGC</a:t>
            </a:r>
          </a:p>
          <a:p>
            <a:pPr lvl="1"/>
            <a:r>
              <a:rPr lang="en-US" altLang="ko-KR" sz="1600" dirty="0" smtClean="0"/>
              <a:t>HE-STF needs 5 periods at least for AGC processing</a:t>
            </a:r>
          </a:p>
          <a:p>
            <a:pPr lvl="1"/>
            <a:r>
              <a:rPr lang="en-US" altLang="ko-KR" sz="1600" dirty="0" smtClean="0"/>
              <a:t>HE-STF with 5 periods can also allow leveraging the 11ac AGC design</a:t>
            </a:r>
          </a:p>
          <a:p>
            <a:pPr lvl="1"/>
            <a:r>
              <a:rPr lang="en-US" altLang="ko-KR" sz="1600" dirty="0" smtClean="0"/>
              <a:t>HE-STF of 0.8us periodicity with 5 periods (1x HE-STF) provides </a:t>
            </a:r>
            <a:r>
              <a:rPr lang="en-US" altLang="ko-KR" sz="1600" dirty="0"/>
              <a:t>low overhead </a:t>
            </a:r>
            <a:r>
              <a:rPr lang="en-US" altLang="ko-KR" sz="1600" dirty="0" smtClean="0"/>
              <a:t>and enough performance for HE PPDUs that are not HE TB PPDU</a:t>
            </a:r>
          </a:p>
          <a:p>
            <a:pPr lvl="1"/>
            <a:r>
              <a:rPr lang="en-US" altLang="ko-KR" sz="1600" dirty="0" smtClean="0"/>
              <a:t>HE-STF of 1.6us periodicity </a:t>
            </a:r>
            <a:r>
              <a:rPr lang="en-US" altLang="ko-KR" sz="1600" dirty="0"/>
              <a:t>with 5 periods (</a:t>
            </a:r>
            <a:r>
              <a:rPr lang="en-US" altLang="ko-KR" sz="1600" dirty="0" smtClean="0"/>
              <a:t>2x HE-STF) provides additional performance improvement and reliability for HE TB PPDU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Based on the conclusion of [1], we propose to support 1x EHT-STF for EHT SU/MU PPDU and 2x EHT-STF for EHT TB PPDU</a:t>
            </a:r>
          </a:p>
          <a:p>
            <a:pPr lvl="1"/>
            <a:r>
              <a:rPr lang="en-US" altLang="ko-KR" sz="1600" dirty="0" smtClean="0"/>
              <a:t>EHT-STF is positioned immediately after EHT-SIG in EHT PPDU</a:t>
            </a:r>
          </a:p>
          <a:p>
            <a:pPr lvl="2"/>
            <a:r>
              <a:rPr lang="en-US" altLang="ko-KR" sz="1400" dirty="0"/>
              <a:t>If EHT PPDU doesn’t have EHT-SIG, EHT-STF is positioned immediately after </a:t>
            </a:r>
            <a:r>
              <a:rPr lang="en-US" altLang="ko-KR" sz="1400" dirty="0" smtClean="0"/>
              <a:t>U-SIG</a:t>
            </a:r>
          </a:p>
          <a:p>
            <a:pPr lvl="1"/>
            <a:r>
              <a:rPr lang="en-US" altLang="ko-KR" sz="1600" dirty="0" smtClean="0"/>
              <a:t>For 20/40/80/160/80+80 MHz, 1x HE-STF and 2x HE-STF can be reused but we need to further check on the validity in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terms of PAPR</a:t>
            </a:r>
          </a:p>
          <a:p>
            <a:pPr lvl="1"/>
            <a:r>
              <a:rPr lang="en-US" altLang="ko-KR" sz="1600" dirty="0" smtClean="0"/>
              <a:t>For 240/160+80/320/160+160 MHz, 1x and 2x EHT-STF sequences need to be designed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02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EHT-STF </a:t>
            </a:r>
            <a:r>
              <a:rPr lang="en-US" altLang="ko-KR" dirty="0" smtClean="0"/>
              <a:t>Sequence for BW ≤ 160MHz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In [4], for 11ax, M sequence with length 15 was used for building up 1x and 2x HE-STF sequences </a:t>
            </a:r>
            <a:r>
              <a:rPr lang="en-US" altLang="ko-KR" sz="1800" dirty="0" smtClean="0"/>
              <a:t>for </a:t>
            </a:r>
            <a:r>
              <a:rPr lang="en-US" altLang="ko-KR" sz="1800" dirty="0"/>
              <a:t>20/40/80 MHz</a:t>
            </a:r>
          </a:p>
          <a:p>
            <a:pPr lvl="1"/>
            <a:r>
              <a:rPr lang="en-US" altLang="ko-KR" sz="1600" dirty="0" smtClean="0"/>
              <a:t>1x </a:t>
            </a:r>
            <a:r>
              <a:rPr lang="en-US" altLang="ko-KR" sz="1600" dirty="0"/>
              <a:t>HE-STF design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</a:t>
            </a:r>
            <a:r>
              <a:rPr lang="en-US" altLang="ko-KR" sz="1800" dirty="0"/>
              <a:t>[5], for 11ax, HE-STF sequence for 160/80+80 MHz was designed by repeating 80MHz HE-STF sequence and applying additional phase rotation to the lower 40MHz portion in higher </a:t>
            </a:r>
            <a:r>
              <a:rPr lang="en-US" altLang="ko-KR" sz="1800" dirty="0" smtClean="0"/>
              <a:t>80MHz</a:t>
            </a:r>
            <a:endParaRPr lang="en-US" altLang="ko-KR" sz="1800" dirty="0"/>
          </a:p>
          <a:p>
            <a:r>
              <a:rPr lang="en-US" altLang="ko-KR" sz="1800" dirty="0" smtClean="0"/>
              <a:t>For </a:t>
            </a:r>
            <a:r>
              <a:rPr lang="en-US" altLang="ko-KR" sz="1800" dirty="0"/>
              <a:t>11be, we can </a:t>
            </a:r>
            <a:r>
              <a:rPr lang="en-US" altLang="ko-KR" sz="1800" dirty="0" smtClean="0"/>
              <a:t>reuse HE-STF sequences for 20/40/80/160/80+80 MHz, but we need to verify whether they have reasonable PAPRs because of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the newly adopted features such as preamble puncturing and multiple RU aggregation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85" y="2667000"/>
            <a:ext cx="5305415" cy="1589498"/>
          </a:xfrm>
          <a:prstGeom prst="rect">
            <a:avLst/>
          </a:prstGeom>
        </p:spPr>
      </p:pic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6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 EHT-STF Sequence</a:t>
            </a:r>
            <a:br>
              <a:rPr lang="en-US" altLang="ko-KR" dirty="0" smtClean="0"/>
            </a:br>
            <a:r>
              <a:rPr lang="en-US" altLang="ko-KR" dirty="0" smtClean="0"/>
              <a:t>for BW ≤ 160MHz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For </a:t>
            </a:r>
            <a:r>
              <a:rPr lang="en-US" altLang="ko-KR" sz="1800" dirty="0" smtClean="0"/>
              <a:t>1x EHT-STF design, </a:t>
            </a:r>
            <a:r>
              <a:rPr lang="en-US" altLang="ko-KR" sz="1800" dirty="0"/>
              <a:t>we need to </a:t>
            </a:r>
            <a:r>
              <a:rPr lang="en-US" altLang="ko-KR" sz="1800" dirty="0" smtClean="0"/>
              <a:t>consider non-preamble </a:t>
            </a:r>
            <a:r>
              <a:rPr lang="en-US" altLang="ko-KR" sz="1800" dirty="0"/>
              <a:t>punctured </a:t>
            </a:r>
            <a:r>
              <a:rPr lang="en-US" altLang="ko-KR" sz="1800" dirty="0" smtClean="0"/>
              <a:t>and preamble </a:t>
            </a:r>
            <a:r>
              <a:rPr lang="en-US" altLang="ko-KR" sz="1800" dirty="0"/>
              <a:t>punctured cases as </a:t>
            </a:r>
            <a:r>
              <a:rPr lang="en-US" altLang="ko-KR" sz="1800" dirty="0" smtClean="0"/>
              <a:t>well</a:t>
            </a:r>
          </a:p>
          <a:p>
            <a:pPr lvl="1"/>
            <a:r>
              <a:rPr lang="en-US" altLang="ko-KR" sz="1600" dirty="0" smtClean="0"/>
              <a:t>Only 80/160 MHz HE-STF sequence needs to </a:t>
            </a:r>
            <a:r>
              <a:rPr lang="en-US" altLang="ko-KR" sz="1600" smtClean="0"/>
              <a:t>be looked into </a:t>
            </a:r>
            <a:r>
              <a:rPr lang="en-US" altLang="ko-KR" sz="1600" dirty="0"/>
              <a:t>since there is no preamble punctured case </a:t>
            </a:r>
            <a:r>
              <a:rPr lang="en-US" altLang="ko-KR" sz="1600" dirty="0" smtClean="0"/>
              <a:t>defined in 20/40 MHz</a:t>
            </a:r>
          </a:p>
          <a:p>
            <a:pPr lvl="2"/>
            <a:r>
              <a:rPr lang="en-US" altLang="ko-KR" sz="1400" dirty="0" smtClean="0"/>
              <a:t>20/40 MHz 1x </a:t>
            </a:r>
            <a:r>
              <a:rPr lang="en-US" altLang="ko-KR" sz="1400" dirty="0"/>
              <a:t>HE-STF sequence can be </a:t>
            </a:r>
            <a:r>
              <a:rPr lang="en-US" altLang="ko-KR" sz="1400" dirty="0" smtClean="0"/>
              <a:t>definitely reused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following preamble punctured cases are </a:t>
            </a:r>
            <a:r>
              <a:rPr lang="en-US" altLang="ko-KR" sz="1600" dirty="0" smtClean="0"/>
              <a:t>considered for PAPR investigation</a:t>
            </a:r>
            <a:endParaRPr lang="en-US" altLang="ko-KR" sz="1600" dirty="0"/>
          </a:p>
          <a:p>
            <a:pPr lvl="2"/>
            <a:r>
              <a:rPr lang="en-US" altLang="ko-KR" sz="1400" dirty="0"/>
              <a:t>80MHz: [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xooo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oxoo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ooxo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ooox</a:t>
            </a:r>
            <a:r>
              <a:rPr lang="en-US" altLang="ko-KR" sz="1400" dirty="0"/>
              <a:t>]</a:t>
            </a:r>
          </a:p>
          <a:p>
            <a:pPr lvl="2"/>
            <a:r>
              <a:rPr lang="en-US" altLang="ko-KR" sz="1400" dirty="0"/>
              <a:t>160MHz: [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 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xooo</a:t>
            </a:r>
            <a:r>
              <a:rPr lang="en-US" altLang="ko-KR" sz="1400" dirty="0"/>
              <a:t> 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oxoo</a:t>
            </a:r>
            <a:r>
              <a:rPr lang="en-US" altLang="ko-KR" sz="1400" dirty="0"/>
              <a:t> 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ooxo</a:t>
            </a:r>
            <a:r>
              <a:rPr lang="en-US" altLang="ko-KR" sz="1400" dirty="0"/>
              <a:t> 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ooox</a:t>
            </a:r>
            <a:r>
              <a:rPr lang="en-US" altLang="ko-KR" sz="1400" dirty="0"/>
              <a:t> 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],</a:t>
            </a:r>
          </a:p>
          <a:p>
            <a:pPr marL="800100" lvl="2" indent="0">
              <a:buNone/>
            </a:pPr>
            <a:r>
              <a:rPr lang="en-US" altLang="ko-KR" sz="1400" dirty="0"/>
              <a:t>                       [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 </a:t>
            </a:r>
            <a:r>
              <a:rPr lang="en-US" altLang="ko-KR" sz="1400" dirty="0" err="1"/>
              <a:t>xooo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 </a:t>
            </a:r>
            <a:r>
              <a:rPr lang="en-US" altLang="ko-KR" sz="1400" dirty="0" err="1"/>
              <a:t>oxoo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 </a:t>
            </a:r>
            <a:r>
              <a:rPr lang="en-US" altLang="ko-KR" sz="1400" dirty="0" err="1"/>
              <a:t>ooxo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 </a:t>
            </a:r>
            <a:r>
              <a:rPr lang="en-US" altLang="ko-KR" sz="1400" dirty="0" err="1"/>
              <a:t>ooox</a:t>
            </a:r>
            <a:r>
              <a:rPr lang="en-US" altLang="ko-KR" sz="1400" dirty="0"/>
              <a:t>],</a:t>
            </a:r>
          </a:p>
          <a:p>
            <a:pPr marL="800100" lvl="2" indent="0">
              <a:buNone/>
            </a:pPr>
            <a:r>
              <a:rPr lang="en-US" altLang="ko-KR" sz="1400" dirty="0"/>
              <a:t>                       [</a:t>
            </a:r>
            <a:r>
              <a:rPr lang="en-US" altLang="ko-KR" sz="1400" dirty="0" err="1"/>
              <a:t>xxoo</a:t>
            </a:r>
            <a:r>
              <a:rPr lang="en-US" altLang="ko-KR" sz="1400" dirty="0"/>
              <a:t> 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ooxx</a:t>
            </a:r>
            <a:r>
              <a:rPr lang="en-US" altLang="ko-KR" sz="1400" dirty="0"/>
              <a:t> 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 </a:t>
            </a:r>
            <a:r>
              <a:rPr lang="en-US" altLang="ko-KR" sz="1400" dirty="0" err="1"/>
              <a:t>xxoo</a:t>
            </a:r>
            <a:r>
              <a:rPr lang="en-US" altLang="ko-KR" sz="1400" dirty="0"/>
              <a:t>], [</a:t>
            </a:r>
            <a:r>
              <a:rPr lang="en-US" altLang="ko-KR" sz="1400" dirty="0" err="1"/>
              <a:t>oooo</a:t>
            </a:r>
            <a:r>
              <a:rPr lang="en-US" altLang="ko-KR" sz="1400" dirty="0"/>
              <a:t> </a:t>
            </a:r>
            <a:r>
              <a:rPr lang="en-US" altLang="ko-KR" sz="1400" dirty="0" err="1"/>
              <a:t>ooxx</a:t>
            </a:r>
            <a:r>
              <a:rPr lang="en-US" altLang="ko-KR" sz="1400" dirty="0"/>
              <a:t>]</a:t>
            </a:r>
            <a:endParaRPr lang="en-US" altLang="ko-KR" dirty="0"/>
          </a:p>
          <a:p>
            <a:r>
              <a:rPr lang="en-US" altLang="ko-KR" sz="1800" dirty="0" smtClean="0"/>
              <a:t>1x HE-STF sequences are given as follows</a:t>
            </a:r>
          </a:p>
          <a:p>
            <a:pPr lvl="1"/>
            <a:r>
              <a:rPr lang="en-US" altLang="ko-KR" sz="1400" dirty="0">
                <a:ea typeface="굴림" panose="020B0600000101010101" pitchFamily="50" charset="-127"/>
              </a:rPr>
              <a:t>20MHz: HES</a:t>
            </a:r>
            <a:r>
              <a:rPr lang="en-US" altLang="ko-KR" sz="1400" baseline="-25000" dirty="0">
                <a:ea typeface="굴림" panose="020B0600000101010101" pitchFamily="50" charset="-127"/>
              </a:rPr>
              <a:t>-112,112</a:t>
            </a:r>
            <a:r>
              <a:rPr lang="en-US" altLang="ko-KR" sz="1400" dirty="0">
                <a:ea typeface="굴림" panose="020B0600000101010101" pitchFamily="50" charset="-127"/>
              </a:rPr>
              <a:t>(-112:16:112) = </a:t>
            </a:r>
            <a:r>
              <a:rPr lang="en-US" altLang="ko-KR" sz="1400" i="1" dirty="0">
                <a:ea typeface="굴림" panose="020B0600000101010101" pitchFamily="50" charset="-127"/>
              </a:rPr>
              <a:t>M </a:t>
            </a:r>
            <a:r>
              <a:rPr lang="en-US" altLang="ko-KR" sz="1400" dirty="0">
                <a:ea typeface="굴림" panose="020B0600000101010101" pitchFamily="50" charset="-127"/>
              </a:rPr>
              <a:t>*(1+</a:t>
            </a:r>
            <a:r>
              <a:rPr lang="en-US" altLang="ko-KR" sz="1400" i="1" dirty="0">
                <a:ea typeface="굴림" panose="020B0600000101010101" pitchFamily="50" charset="-127"/>
              </a:rPr>
              <a:t>j</a:t>
            </a:r>
            <a:r>
              <a:rPr lang="en-US" altLang="ko-KR" sz="1400" dirty="0">
                <a:ea typeface="굴림" panose="020B0600000101010101" pitchFamily="50" charset="-127"/>
              </a:rPr>
              <a:t>)*</a:t>
            </a:r>
            <a:r>
              <a:rPr lang="en-US" altLang="ko-KR" sz="1400" dirty="0" err="1">
                <a:ea typeface="굴림" panose="020B0600000101010101" pitchFamily="50" charset="-127"/>
              </a:rPr>
              <a:t>sqrt</a:t>
            </a:r>
            <a:r>
              <a:rPr lang="en-US" altLang="ko-KR" sz="1400" dirty="0">
                <a:ea typeface="굴림" panose="020B0600000101010101" pitchFamily="50" charset="-127"/>
              </a:rPr>
              <a:t>(1/2), HES</a:t>
            </a:r>
            <a:r>
              <a:rPr lang="en-US" altLang="ko-KR" sz="1400" baseline="-25000" dirty="0">
                <a:ea typeface="굴림" panose="020B0600000101010101" pitchFamily="50" charset="-127"/>
              </a:rPr>
              <a:t>-112,112</a:t>
            </a:r>
            <a:r>
              <a:rPr lang="en-US" altLang="ko-KR" sz="1400" dirty="0">
                <a:ea typeface="굴림" panose="020B0600000101010101" pitchFamily="50" charset="-127"/>
              </a:rPr>
              <a:t>(</a:t>
            </a:r>
            <a:r>
              <a:rPr lang="en-US" altLang="ko-KR" sz="1400" dirty="0">
                <a:ea typeface="굴림" panose="020B0600000101010101" pitchFamily="50" charset="-127"/>
                <a:cs typeface="Arial" panose="020B0604020202020204" pitchFamily="34" charset="0"/>
              </a:rPr>
              <a:t>0</a:t>
            </a:r>
            <a:r>
              <a:rPr lang="en-US" altLang="ko-KR" sz="1400" dirty="0">
                <a:ea typeface="굴림" panose="020B0600000101010101" pitchFamily="50" charset="-127"/>
              </a:rPr>
              <a:t>) = 0</a:t>
            </a:r>
          </a:p>
          <a:p>
            <a:pPr lvl="1"/>
            <a:r>
              <a:rPr lang="en-US" altLang="ko-KR" sz="1400" dirty="0">
                <a:ea typeface="굴림" panose="020B0600000101010101" pitchFamily="50" charset="-127"/>
              </a:rPr>
              <a:t>40MHz: HES</a:t>
            </a:r>
            <a:r>
              <a:rPr lang="en-US" altLang="ko-KR" sz="1400" baseline="-25000" dirty="0">
                <a:ea typeface="굴림" panose="020B0600000101010101" pitchFamily="50" charset="-127"/>
              </a:rPr>
              <a:t>-240,240</a:t>
            </a:r>
            <a:r>
              <a:rPr lang="en-US" altLang="ko-KR" sz="1400" dirty="0">
                <a:ea typeface="굴림" panose="020B0600000101010101" pitchFamily="50" charset="-127"/>
              </a:rPr>
              <a:t>(-240:16:240)  = {</a:t>
            </a:r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, 0, -</a:t>
            </a:r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} *(1+</a:t>
            </a:r>
            <a:r>
              <a:rPr lang="en-US" altLang="ko-KR" sz="1400" i="1" dirty="0">
                <a:ea typeface="굴림" panose="020B0600000101010101" pitchFamily="50" charset="-127"/>
              </a:rPr>
              <a:t>j</a:t>
            </a:r>
            <a:r>
              <a:rPr lang="en-US" altLang="ko-KR" sz="1400" dirty="0">
                <a:ea typeface="굴림" panose="020B0600000101010101" pitchFamily="50" charset="-127"/>
              </a:rPr>
              <a:t>)*</a:t>
            </a:r>
            <a:r>
              <a:rPr lang="en-US" altLang="ko-KR" sz="1400" dirty="0" err="1">
                <a:ea typeface="굴림" panose="020B0600000101010101" pitchFamily="50" charset="-127"/>
              </a:rPr>
              <a:t>sqrt</a:t>
            </a:r>
            <a:r>
              <a:rPr lang="en-US" altLang="ko-KR" sz="1400" dirty="0">
                <a:ea typeface="굴림" panose="020B0600000101010101" pitchFamily="50" charset="-127"/>
              </a:rPr>
              <a:t>(1/2)</a:t>
            </a:r>
          </a:p>
          <a:p>
            <a:pPr lvl="1"/>
            <a:r>
              <a:rPr lang="en-US" altLang="ko-KR" sz="1400" dirty="0" smtClean="0"/>
              <a:t>80MHz: </a:t>
            </a:r>
            <a:r>
              <a:rPr lang="en-US" altLang="ko-KR" sz="1400" dirty="0">
                <a:ea typeface="굴림" panose="020B0600000101010101" pitchFamily="50" charset="-127"/>
              </a:rPr>
              <a:t>HES</a:t>
            </a:r>
            <a:r>
              <a:rPr lang="en-US" altLang="ko-KR" sz="1400" baseline="-25000" dirty="0">
                <a:ea typeface="굴림" panose="020B0600000101010101" pitchFamily="50" charset="-127"/>
              </a:rPr>
              <a:t>-496,496</a:t>
            </a:r>
            <a:r>
              <a:rPr lang="en-US" altLang="ko-KR" sz="1400" dirty="0">
                <a:ea typeface="굴림" panose="020B0600000101010101" pitchFamily="50" charset="-127"/>
              </a:rPr>
              <a:t>(-496:16:496)  = {</a:t>
            </a:r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, 1, -</a:t>
            </a:r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, 0, -</a:t>
            </a:r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, 1, -</a:t>
            </a:r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} *(1+</a:t>
            </a:r>
            <a:r>
              <a:rPr lang="en-US" altLang="ko-KR" sz="1400" i="1" dirty="0">
                <a:ea typeface="굴림" panose="020B0600000101010101" pitchFamily="50" charset="-127"/>
              </a:rPr>
              <a:t>j</a:t>
            </a:r>
            <a:r>
              <a:rPr lang="en-US" altLang="ko-KR" sz="1400" dirty="0">
                <a:ea typeface="굴림" panose="020B0600000101010101" pitchFamily="50" charset="-127"/>
              </a:rPr>
              <a:t>)*</a:t>
            </a:r>
            <a:r>
              <a:rPr lang="en-US" altLang="ko-KR" sz="1400" dirty="0" err="1">
                <a:ea typeface="굴림" panose="020B0600000101010101" pitchFamily="50" charset="-127"/>
              </a:rPr>
              <a:t>sqrt</a:t>
            </a:r>
            <a:r>
              <a:rPr lang="en-US" altLang="ko-KR" sz="1400" dirty="0">
                <a:ea typeface="굴림" panose="020B0600000101010101" pitchFamily="50" charset="-127"/>
              </a:rPr>
              <a:t>(1/2)</a:t>
            </a:r>
            <a:endParaRPr lang="ko-KR" altLang="en-US" sz="1400">
              <a:ea typeface="굴림" panose="020B0600000101010101" pitchFamily="50" charset="-127"/>
            </a:endParaRPr>
          </a:p>
          <a:p>
            <a:pPr lvl="1"/>
            <a:r>
              <a:rPr lang="en-US" altLang="ko-KR" sz="1400" dirty="0" smtClean="0"/>
              <a:t>160 MHz: </a:t>
            </a:r>
            <a:r>
              <a:rPr lang="en-US" altLang="ko-KR" sz="1400" dirty="0" smtClean="0">
                <a:ea typeface="굴림" panose="020B0600000101010101" pitchFamily="50" charset="-127"/>
              </a:rPr>
              <a:t>HES</a:t>
            </a:r>
            <a:r>
              <a:rPr lang="en-US" altLang="ko-KR" sz="1400" baseline="-25000" dirty="0" smtClean="0">
                <a:ea typeface="굴림" panose="020B0600000101010101" pitchFamily="50" charset="-127"/>
              </a:rPr>
              <a:t>-1008,1008</a:t>
            </a:r>
            <a:r>
              <a:rPr lang="en-US" altLang="ko-KR" sz="1400" dirty="0" smtClean="0">
                <a:ea typeface="굴림" panose="020B0600000101010101" pitchFamily="50" charset="-127"/>
              </a:rPr>
              <a:t>(-1008:16:1008)  </a:t>
            </a:r>
            <a:r>
              <a:rPr lang="en-US" altLang="ko-KR" sz="1400" dirty="0">
                <a:ea typeface="굴림" panose="020B0600000101010101" pitchFamily="50" charset="-127"/>
              </a:rPr>
              <a:t>= {</a:t>
            </a:r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, 1, -</a:t>
            </a:r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, 0, -</a:t>
            </a:r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, 1, -</a:t>
            </a:r>
            <a:r>
              <a:rPr lang="en-US" altLang="ko-KR" sz="1400" i="1" dirty="0" smtClean="0">
                <a:ea typeface="굴림" panose="020B0600000101010101" pitchFamily="50" charset="-127"/>
              </a:rPr>
              <a:t>M</a:t>
            </a:r>
            <a:r>
              <a:rPr lang="en-US" altLang="ko-KR" sz="1400" dirty="0" smtClean="0">
                <a:ea typeface="굴림" panose="020B0600000101010101" pitchFamily="50" charset="-127"/>
              </a:rPr>
              <a:t>, 0, -</a:t>
            </a:r>
            <a:r>
              <a:rPr lang="en-US" altLang="ko-KR" sz="1400" i="1" dirty="0" smtClean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, </a:t>
            </a:r>
            <a:r>
              <a:rPr lang="en-US" altLang="ko-KR" sz="1400" dirty="0" smtClean="0">
                <a:ea typeface="굴림" panose="020B0600000101010101" pitchFamily="50" charset="-127"/>
              </a:rPr>
              <a:t>-1</a:t>
            </a:r>
            <a:r>
              <a:rPr lang="en-US" altLang="ko-KR" sz="1400" dirty="0">
                <a:ea typeface="굴림" panose="020B0600000101010101" pitchFamily="50" charset="-127"/>
              </a:rPr>
              <a:t>, </a:t>
            </a:r>
            <a:r>
              <a:rPr lang="en-US" altLang="ko-KR" sz="1400" i="1" dirty="0" smtClean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, 0, -</a:t>
            </a:r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, 1, -</a:t>
            </a:r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 smtClean="0">
                <a:ea typeface="굴림" panose="020B0600000101010101" pitchFamily="50" charset="-127"/>
              </a:rPr>
              <a:t>} </a:t>
            </a:r>
            <a:r>
              <a:rPr lang="en-US" altLang="ko-KR" sz="1400" dirty="0">
                <a:ea typeface="굴림" panose="020B0600000101010101" pitchFamily="50" charset="-127"/>
              </a:rPr>
              <a:t>*(1+</a:t>
            </a:r>
            <a:r>
              <a:rPr lang="en-US" altLang="ko-KR" sz="1400" i="1" dirty="0">
                <a:ea typeface="굴림" panose="020B0600000101010101" pitchFamily="50" charset="-127"/>
              </a:rPr>
              <a:t>j</a:t>
            </a:r>
            <a:r>
              <a:rPr lang="en-US" altLang="ko-KR" sz="1400" dirty="0">
                <a:ea typeface="굴림" panose="020B0600000101010101" pitchFamily="50" charset="-127"/>
              </a:rPr>
              <a:t>)*</a:t>
            </a:r>
            <a:r>
              <a:rPr lang="en-US" altLang="ko-KR" sz="1400" dirty="0" err="1">
                <a:ea typeface="굴림" panose="020B0600000101010101" pitchFamily="50" charset="-127"/>
              </a:rPr>
              <a:t>sqrt</a:t>
            </a:r>
            <a:r>
              <a:rPr lang="en-US" altLang="ko-KR" sz="1400" dirty="0">
                <a:ea typeface="굴림" panose="020B0600000101010101" pitchFamily="50" charset="-127"/>
              </a:rPr>
              <a:t>(1/2</a:t>
            </a:r>
            <a:r>
              <a:rPr lang="en-US" altLang="ko-KR" sz="1400" dirty="0" smtClean="0"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 = {-1 -1 -1 +1 +1 +1 -1 +1 +1 +1 -1 +1 +1 -1 +1</a:t>
            </a:r>
            <a:r>
              <a:rPr lang="en-US" altLang="ko-KR" sz="1600" dirty="0" smtClean="0">
                <a:ea typeface="굴림" panose="020B0600000101010101" pitchFamily="50" charset="-127"/>
              </a:rPr>
              <a:t>}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6674644" y="40194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O: non-punctured 20MHz</a:t>
            </a:r>
          </a:p>
          <a:p>
            <a:r>
              <a:rPr lang="en-US" altLang="ko-KR" sz="1000" dirty="0" smtClean="0"/>
              <a:t>X: punctured 20MHz</a:t>
            </a:r>
            <a:endParaRPr lang="ko-KR" altLang="en-US" sz="100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08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 EHT-STF </a:t>
            </a:r>
            <a:r>
              <a:rPr lang="en-US" altLang="ko-KR" dirty="0"/>
              <a:t>Sequence</a:t>
            </a:r>
            <a:br>
              <a:rPr lang="en-US" altLang="ko-KR" dirty="0"/>
            </a:br>
            <a:r>
              <a:rPr lang="en-US" altLang="ko-KR" dirty="0"/>
              <a:t>for BW ≤ 160MHz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PAPR [dB]</a:t>
            </a:r>
          </a:p>
          <a:p>
            <a:pPr lvl="1"/>
            <a:r>
              <a:rPr lang="en-US" altLang="ko-KR" sz="1600" dirty="0"/>
              <a:t>80MHz: </a:t>
            </a:r>
            <a:r>
              <a:rPr lang="en-US" altLang="ko-KR" sz="1600" dirty="0" smtClean="0"/>
              <a:t>4.5287, 6.3527, 5.7658, 7.1182, 4.8194</a:t>
            </a:r>
          </a:p>
          <a:p>
            <a:pPr lvl="1"/>
            <a:r>
              <a:rPr lang="en-US" altLang="ko-KR" sz="1600" dirty="0" smtClean="0"/>
              <a:t>160MHz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5.9283, 7.3646, 5.8974, 8.1153, 6.8627, 7.3646, 7.1456, 8.1153, 6.1031, 6.0309, 6.7871, 6.0654, 6.7871</a:t>
            </a:r>
          </a:p>
          <a:p>
            <a:pPr lvl="1"/>
            <a:r>
              <a:rPr lang="en-US" altLang="ko-KR" sz="1600" dirty="0" smtClean="0"/>
              <a:t>CDF comparison with the data part</a:t>
            </a:r>
          </a:p>
          <a:p>
            <a:pPr lvl="2"/>
            <a:r>
              <a:rPr lang="en-US" altLang="ko-KR" sz="1400" dirty="0" smtClean="0"/>
              <a:t>PAPRs for non-punctured and punctured cases are merged in both HE-STF and data part</a:t>
            </a:r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Even in 80/160/80+80 MHz, it seems feasible to reuse 1x HE-STF sequence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13" name="그룹 12"/>
          <p:cNvGrpSpPr/>
          <p:nvPr/>
        </p:nvGrpSpPr>
        <p:grpSpPr>
          <a:xfrm>
            <a:off x="1371600" y="3429000"/>
            <a:ext cx="6508901" cy="2654085"/>
            <a:chOff x="1371600" y="3429000"/>
            <a:chExt cx="6508901" cy="2654085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1600" y="3429000"/>
              <a:ext cx="3250294" cy="24418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577647" y="5806086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&lt;80MHz&gt;</a:t>
              </a:r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82581" y="5806085"/>
              <a:ext cx="9455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&lt;160MHz&gt;</a:t>
              </a:r>
              <a:endParaRPr lang="ko-KR" altLang="en-US"/>
            </a:p>
          </p:txBody>
        </p:sp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30207" y="3433913"/>
              <a:ext cx="3250294" cy="2441800"/>
            </a:xfrm>
            <a:prstGeom prst="rect">
              <a:avLst/>
            </a:prstGeom>
          </p:spPr>
        </p:pic>
      </p:grpSp>
      <p:sp>
        <p:nvSpPr>
          <p:cNvPr id="1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03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2x EHT-STF Sequence</a:t>
            </a:r>
            <a:br>
              <a:rPr lang="en-US" altLang="ko-KR" dirty="0" smtClean="0"/>
            </a:br>
            <a:r>
              <a:rPr lang="en-US" altLang="ko-KR" dirty="0" smtClean="0"/>
              <a:t>for BW ≤ 160MHz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</a:t>
            </a:r>
            <a:r>
              <a:rPr lang="en-US" altLang="ko-KR" sz="1800" dirty="0"/>
              <a:t>2x </a:t>
            </a:r>
            <a:r>
              <a:rPr lang="en-US" altLang="ko-KR" sz="1800" dirty="0" smtClean="0"/>
              <a:t>EHT-STF design, </a:t>
            </a:r>
            <a:r>
              <a:rPr lang="en-US" altLang="ko-KR" sz="1800" dirty="0"/>
              <a:t>we need to </a:t>
            </a:r>
            <a:r>
              <a:rPr lang="en-US" altLang="ko-KR" sz="1800" dirty="0" smtClean="0"/>
              <a:t>consider various multiple RU combinations as well as the existing RUs </a:t>
            </a:r>
            <a:r>
              <a:rPr lang="en-US" altLang="ko-KR" sz="1800" dirty="0"/>
              <a:t>on top of non-preamble punctured and preamble punctured </a:t>
            </a:r>
            <a:r>
              <a:rPr lang="en-US" altLang="ko-KR" sz="1800" dirty="0" smtClean="0"/>
              <a:t>cases</a:t>
            </a:r>
          </a:p>
          <a:p>
            <a:pPr lvl="1"/>
            <a:r>
              <a:rPr lang="en-US" altLang="ko-KR" sz="1600" dirty="0" smtClean="0"/>
              <a:t>All 2x HE-STF sequences need to be validated</a:t>
            </a:r>
          </a:p>
          <a:p>
            <a:pPr lvl="1"/>
            <a:endParaRPr lang="en-US" altLang="ko-KR" sz="1600" dirty="0"/>
          </a:p>
          <a:p>
            <a:r>
              <a:rPr lang="en-US" altLang="ko-KR" sz="1800" dirty="0" smtClean="0"/>
              <a:t>2x </a:t>
            </a:r>
            <a:r>
              <a:rPr lang="en-US" altLang="ko-KR" sz="1800" dirty="0"/>
              <a:t>HE-STF sequences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given as </a:t>
            </a:r>
            <a:r>
              <a:rPr lang="en-US" altLang="ko-KR" sz="1800" dirty="0" smtClean="0"/>
              <a:t>follows</a:t>
            </a:r>
          </a:p>
          <a:p>
            <a:pPr lvl="1"/>
            <a:r>
              <a:rPr lang="en-US" altLang="ko-KR" sz="1600" dirty="0" smtClean="0"/>
              <a:t>20MHz: </a:t>
            </a:r>
            <a:r>
              <a:rPr lang="en-US" altLang="ko-KR" sz="1600" dirty="0">
                <a:ea typeface="굴림" panose="020B0600000101010101" pitchFamily="50" charset="-127"/>
              </a:rPr>
              <a:t>HES</a:t>
            </a:r>
            <a:r>
              <a:rPr lang="en-US" altLang="ko-KR" sz="1600" baseline="-25000" dirty="0">
                <a:ea typeface="굴림" panose="020B0600000101010101" pitchFamily="50" charset="-127"/>
              </a:rPr>
              <a:t>-120,120</a:t>
            </a:r>
            <a:r>
              <a:rPr lang="en-US" altLang="ko-KR" sz="1600" dirty="0">
                <a:ea typeface="굴림" panose="020B0600000101010101" pitchFamily="50" charset="-127"/>
              </a:rPr>
              <a:t>(-120:8:120) = {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0</a:t>
            </a:r>
            <a:r>
              <a:rPr lang="en-US" altLang="ko-KR" sz="1600" baseline="-25000" dirty="0">
                <a:ea typeface="굴림" panose="020B0600000101010101" pitchFamily="50" charset="-127"/>
              </a:rPr>
              <a:t> </a:t>
            </a:r>
            <a:r>
              <a:rPr lang="en-US" altLang="ko-KR" sz="1600" dirty="0">
                <a:ea typeface="굴림" panose="020B0600000101010101" pitchFamily="50" charset="-127"/>
              </a:rPr>
              <a:t>, </a:t>
            </a:r>
            <a:r>
              <a:rPr lang="en-US" altLang="ko-KR" sz="1600" i="1" dirty="0">
                <a:ea typeface="굴림" panose="020B0600000101010101" pitchFamily="50" charset="-127"/>
              </a:rPr>
              <a:t>-M</a:t>
            </a:r>
            <a:r>
              <a:rPr lang="en-US" altLang="ko-KR" sz="1600" dirty="0">
                <a:ea typeface="굴림" panose="020B0600000101010101" pitchFamily="50" charset="-127"/>
              </a:rPr>
              <a:t>} *(1+</a:t>
            </a:r>
            <a:r>
              <a:rPr lang="en-US" altLang="ko-KR" sz="1600" i="1" dirty="0">
                <a:ea typeface="굴림" panose="020B0600000101010101" pitchFamily="50" charset="-127"/>
              </a:rPr>
              <a:t>j</a:t>
            </a:r>
            <a:r>
              <a:rPr lang="en-US" altLang="ko-KR" sz="1600" dirty="0">
                <a:ea typeface="굴림" panose="020B0600000101010101" pitchFamily="50" charset="-127"/>
              </a:rPr>
              <a:t>)*</a:t>
            </a:r>
            <a:r>
              <a:rPr lang="en-US" altLang="ko-KR" sz="1600" dirty="0" err="1">
                <a:ea typeface="굴림" panose="020B0600000101010101" pitchFamily="50" charset="-127"/>
              </a:rPr>
              <a:t>sqrt</a:t>
            </a:r>
            <a:r>
              <a:rPr lang="en-US" altLang="ko-KR" sz="1600" dirty="0">
                <a:ea typeface="굴림" panose="020B0600000101010101" pitchFamily="50" charset="-127"/>
              </a:rPr>
              <a:t>(1/2)</a:t>
            </a:r>
          </a:p>
          <a:p>
            <a:pPr lvl="1">
              <a:lnSpc>
                <a:spcPct val="120000"/>
              </a:lnSpc>
            </a:pPr>
            <a:r>
              <a:rPr lang="en-US" altLang="ko-KR" sz="1600" dirty="0" smtClean="0"/>
              <a:t>40MHz: </a:t>
            </a:r>
            <a:r>
              <a:rPr lang="en-US" altLang="ko-KR" sz="1600" dirty="0">
                <a:ea typeface="굴림" panose="020B0600000101010101" pitchFamily="50" charset="-127"/>
              </a:rPr>
              <a:t>HES</a:t>
            </a:r>
            <a:r>
              <a:rPr lang="en-US" altLang="ko-KR" sz="1600" baseline="-25000" dirty="0">
                <a:ea typeface="굴림" panose="020B0600000101010101" pitchFamily="50" charset="-127"/>
              </a:rPr>
              <a:t>-248,248</a:t>
            </a:r>
            <a:r>
              <a:rPr lang="en-US" altLang="ko-KR" sz="1600" dirty="0">
                <a:ea typeface="굴림" panose="020B0600000101010101" pitchFamily="50" charset="-127"/>
              </a:rPr>
              <a:t>(-248:8:248) = {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-1, -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0, 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-1, 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} *(1+</a:t>
            </a:r>
            <a:r>
              <a:rPr lang="en-US" altLang="ko-KR" sz="1600" i="1" dirty="0">
                <a:ea typeface="굴림" panose="020B0600000101010101" pitchFamily="50" charset="-127"/>
              </a:rPr>
              <a:t>j</a:t>
            </a:r>
            <a:r>
              <a:rPr lang="en-US" altLang="ko-KR" sz="1600" dirty="0">
                <a:ea typeface="굴림" panose="020B0600000101010101" pitchFamily="50" charset="-127"/>
              </a:rPr>
              <a:t>)*</a:t>
            </a:r>
            <a:r>
              <a:rPr lang="en-US" altLang="ko-KR" sz="1600" dirty="0" err="1" smtClean="0">
                <a:ea typeface="굴림" panose="020B0600000101010101" pitchFamily="50" charset="-127"/>
              </a:rPr>
              <a:t>sqrt</a:t>
            </a:r>
            <a:r>
              <a:rPr lang="en-US" altLang="ko-KR" sz="1600" dirty="0" smtClean="0">
                <a:ea typeface="굴림" panose="020B0600000101010101" pitchFamily="50" charset="-127"/>
              </a:rPr>
              <a:t>(1/2), HES</a:t>
            </a:r>
            <a:r>
              <a:rPr lang="en-US" altLang="ko-KR" sz="1600" baseline="-25000" dirty="0" smtClean="0">
                <a:ea typeface="굴림" panose="020B0600000101010101" pitchFamily="50" charset="-127"/>
              </a:rPr>
              <a:t>-248,248</a:t>
            </a:r>
            <a:r>
              <a:rPr lang="en-US" altLang="ko-KR" sz="1600" dirty="0">
                <a:ea typeface="굴림" panose="020B0600000101010101" pitchFamily="50" charset="-127"/>
              </a:rPr>
              <a:t>(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±</a:t>
            </a:r>
            <a:r>
              <a:rPr lang="en-US" altLang="ko-KR" sz="1600" dirty="0">
                <a:ea typeface="굴림" panose="020B0600000101010101" pitchFamily="50" charset="-127"/>
              </a:rPr>
              <a:t>248) = 0</a:t>
            </a:r>
          </a:p>
          <a:p>
            <a:pPr lvl="1">
              <a:lnSpc>
                <a:spcPct val="120000"/>
              </a:lnSpc>
            </a:pPr>
            <a:r>
              <a:rPr lang="en-US" altLang="ko-KR" sz="1600" dirty="0" smtClean="0"/>
              <a:t>80MHz: </a:t>
            </a:r>
            <a:r>
              <a:rPr lang="en-US" altLang="ko-KR" sz="1600" dirty="0">
                <a:ea typeface="굴림" panose="020B0600000101010101" pitchFamily="50" charset="-127"/>
              </a:rPr>
              <a:t>HES</a:t>
            </a:r>
            <a:r>
              <a:rPr lang="en-US" altLang="ko-KR" sz="1600" baseline="-25000" dirty="0">
                <a:ea typeface="굴림" panose="020B0600000101010101" pitchFamily="50" charset="-127"/>
              </a:rPr>
              <a:t>-504,504</a:t>
            </a:r>
            <a:r>
              <a:rPr lang="en-US" altLang="ko-KR" sz="1600" dirty="0">
                <a:ea typeface="굴림" panose="020B0600000101010101" pitchFamily="50" charset="-127"/>
              </a:rPr>
              <a:t> (-504:8:504) = {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-1, 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-1, -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-1, 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0, -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1, 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1, -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1, -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} *(1+</a:t>
            </a:r>
            <a:r>
              <a:rPr lang="en-US" altLang="ko-KR" sz="1600" i="1" dirty="0">
                <a:ea typeface="굴림" panose="020B0600000101010101" pitchFamily="50" charset="-127"/>
              </a:rPr>
              <a:t>j</a:t>
            </a:r>
            <a:r>
              <a:rPr lang="en-US" altLang="ko-KR" sz="1600" dirty="0">
                <a:ea typeface="굴림" panose="020B0600000101010101" pitchFamily="50" charset="-127"/>
              </a:rPr>
              <a:t>)*</a:t>
            </a:r>
            <a:r>
              <a:rPr lang="en-US" altLang="ko-KR" sz="1600" dirty="0" err="1" smtClean="0">
                <a:ea typeface="굴림" panose="020B0600000101010101" pitchFamily="50" charset="-127"/>
              </a:rPr>
              <a:t>sqrt</a:t>
            </a:r>
            <a:r>
              <a:rPr lang="en-US" altLang="ko-KR" sz="1600" dirty="0" smtClean="0">
                <a:ea typeface="굴림" panose="020B0600000101010101" pitchFamily="50" charset="-127"/>
              </a:rPr>
              <a:t>(1/2), HES</a:t>
            </a:r>
            <a:r>
              <a:rPr lang="en-US" altLang="ko-KR" sz="1600" baseline="-25000" dirty="0" smtClean="0">
                <a:ea typeface="굴림" panose="020B0600000101010101" pitchFamily="50" charset="-127"/>
              </a:rPr>
              <a:t>-504,504</a:t>
            </a:r>
            <a:r>
              <a:rPr lang="en-US" altLang="ko-KR" sz="1600" dirty="0">
                <a:ea typeface="굴림" panose="020B0600000101010101" pitchFamily="50" charset="-127"/>
              </a:rPr>
              <a:t>(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±</a:t>
            </a:r>
            <a:r>
              <a:rPr lang="en-US" altLang="ko-KR" sz="1600" dirty="0">
                <a:ea typeface="굴림" panose="020B0600000101010101" pitchFamily="50" charset="-127"/>
              </a:rPr>
              <a:t>504) = 0</a:t>
            </a:r>
            <a:endParaRPr lang="ko-KR" altLang="en-US" sz="1600">
              <a:ea typeface="굴림" panose="020B0600000101010101" pitchFamily="50" charset="-127"/>
            </a:endParaRPr>
          </a:p>
          <a:p>
            <a:pPr lvl="1"/>
            <a:r>
              <a:rPr lang="en-US" altLang="ko-KR" sz="1600" dirty="0" smtClean="0"/>
              <a:t>160/80+80MHz: </a:t>
            </a:r>
            <a:r>
              <a:rPr lang="en-US" altLang="ko-KR" sz="1600" dirty="0" smtClean="0">
                <a:ea typeface="굴림" panose="020B0600000101010101" pitchFamily="50" charset="-127"/>
              </a:rPr>
              <a:t>HES</a:t>
            </a:r>
            <a:r>
              <a:rPr lang="en-US" altLang="ko-KR" sz="1600" baseline="-25000" dirty="0" smtClean="0">
                <a:ea typeface="굴림" panose="020B0600000101010101" pitchFamily="50" charset="-127"/>
              </a:rPr>
              <a:t>-1016,1016</a:t>
            </a:r>
            <a:r>
              <a:rPr lang="en-US" altLang="ko-KR" sz="1600" dirty="0" smtClean="0">
                <a:ea typeface="굴림" panose="020B0600000101010101" pitchFamily="50" charset="-127"/>
              </a:rPr>
              <a:t> (-1016:8:1016) </a:t>
            </a:r>
            <a:r>
              <a:rPr lang="en-US" altLang="ko-KR" sz="1600" dirty="0">
                <a:ea typeface="굴림" panose="020B0600000101010101" pitchFamily="50" charset="-127"/>
              </a:rPr>
              <a:t>= {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-1, 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-1, -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-1, 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0, -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1, 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1, -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1, -</a:t>
            </a:r>
            <a:r>
              <a:rPr lang="en-US" altLang="ko-KR" sz="1600" i="1" dirty="0" smtClean="0">
                <a:ea typeface="굴림" panose="020B0600000101010101" pitchFamily="50" charset="-127"/>
              </a:rPr>
              <a:t>M</a:t>
            </a:r>
            <a:r>
              <a:rPr lang="en-US" altLang="ko-KR" sz="1600" dirty="0" smtClean="0">
                <a:ea typeface="굴림" panose="020B0600000101010101" pitchFamily="50" charset="-127"/>
              </a:rPr>
              <a:t>, 0,</a:t>
            </a:r>
            <a:r>
              <a:rPr lang="en-US" altLang="ko-KR" sz="1600" i="1" dirty="0" smtClean="0">
                <a:ea typeface="굴림" panose="020B0600000101010101" pitchFamily="50" charset="-127"/>
              </a:rPr>
              <a:t> -M</a:t>
            </a:r>
            <a:r>
              <a:rPr lang="en-US" altLang="ko-KR" sz="1600" dirty="0">
                <a:ea typeface="굴림" panose="020B0600000101010101" pitchFamily="50" charset="-127"/>
              </a:rPr>
              <a:t>, </a:t>
            </a:r>
            <a:r>
              <a:rPr lang="en-US" altLang="ko-KR" sz="1600" dirty="0" smtClean="0">
                <a:ea typeface="굴림" panose="020B0600000101010101" pitchFamily="50" charset="-127"/>
              </a:rPr>
              <a:t>1</a:t>
            </a:r>
            <a:r>
              <a:rPr lang="en-US" altLang="ko-KR" sz="1600" dirty="0">
                <a:ea typeface="굴림" panose="020B0600000101010101" pitchFamily="50" charset="-127"/>
              </a:rPr>
              <a:t>, </a:t>
            </a:r>
            <a:r>
              <a:rPr lang="en-US" altLang="ko-KR" sz="1600" dirty="0" smtClean="0">
                <a:ea typeface="굴림" panose="020B0600000101010101" pitchFamily="50" charset="-127"/>
              </a:rPr>
              <a:t>-</a:t>
            </a:r>
            <a:r>
              <a:rPr lang="en-US" altLang="ko-KR" sz="1600" i="1" dirty="0" smtClean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</a:t>
            </a:r>
            <a:r>
              <a:rPr lang="en-US" altLang="ko-KR" sz="1600" dirty="0" smtClean="0">
                <a:ea typeface="굴림" panose="020B0600000101010101" pitchFamily="50" charset="-127"/>
              </a:rPr>
              <a:t>1</a:t>
            </a:r>
            <a:r>
              <a:rPr lang="en-US" altLang="ko-KR" sz="1600" dirty="0">
                <a:ea typeface="굴림" panose="020B0600000101010101" pitchFamily="50" charset="-127"/>
              </a:rPr>
              <a:t>, </a:t>
            </a:r>
            <a:r>
              <a:rPr lang="en-US" altLang="ko-KR" sz="1600" i="1" dirty="0" smtClean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</a:t>
            </a:r>
            <a:r>
              <a:rPr lang="en-US" altLang="ko-KR" sz="1600" dirty="0" smtClean="0">
                <a:ea typeface="굴림" panose="020B0600000101010101" pitchFamily="50" charset="-127"/>
              </a:rPr>
              <a:t>1</a:t>
            </a:r>
            <a:r>
              <a:rPr lang="en-US" altLang="ko-KR" sz="1600" dirty="0">
                <a:ea typeface="굴림" panose="020B0600000101010101" pitchFamily="50" charset="-127"/>
              </a:rPr>
              <a:t>, </a:t>
            </a:r>
            <a:r>
              <a:rPr lang="en-US" altLang="ko-KR" sz="1600" dirty="0" smtClean="0">
                <a:ea typeface="굴림" panose="020B0600000101010101" pitchFamily="50" charset="-127"/>
              </a:rPr>
              <a:t>-</a:t>
            </a:r>
            <a:r>
              <a:rPr lang="en-US" altLang="ko-KR" sz="1600" i="1" dirty="0" smtClean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0, -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1, 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1, -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>
                <a:ea typeface="굴림" panose="020B0600000101010101" pitchFamily="50" charset="-127"/>
              </a:rPr>
              <a:t>, 1, -</a:t>
            </a:r>
            <a:r>
              <a:rPr lang="en-US" altLang="ko-KR" sz="1600" i="1" dirty="0">
                <a:ea typeface="굴림" panose="020B0600000101010101" pitchFamily="50" charset="-127"/>
              </a:rPr>
              <a:t>M</a:t>
            </a:r>
            <a:r>
              <a:rPr lang="en-US" altLang="ko-KR" sz="1600" dirty="0" smtClean="0">
                <a:ea typeface="굴림" panose="020B0600000101010101" pitchFamily="50" charset="-127"/>
              </a:rPr>
              <a:t>} </a:t>
            </a:r>
            <a:r>
              <a:rPr lang="en-US" altLang="ko-KR" sz="1600" dirty="0">
                <a:ea typeface="굴림" panose="020B0600000101010101" pitchFamily="50" charset="-127"/>
              </a:rPr>
              <a:t>*(1+</a:t>
            </a:r>
            <a:r>
              <a:rPr lang="en-US" altLang="ko-KR" sz="1600" i="1" dirty="0">
                <a:ea typeface="굴림" panose="020B0600000101010101" pitchFamily="50" charset="-127"/>
              </a:rPr>
              <a:t>j</a:t>
            </a:r>
            <a:r>
              <a:rPr lang="en-US" altLang="ko-KR" sz="1600" dirty="0">
                <a:ea typeface="굴림" panose="020B0600000101010101" pitchFamily="50" charset="-127"/>
              </a:rPr>
              <a:t>)*</a:t>
            </a:r>
            <a:r>
              <a:rPr lang="en-US" altLang="ko-KR" sz="1600" dirty="0" err="1">
                <a:ea typeface="굴림" panose="020B0600000101010101" pitchFamily="50" charset="-127"/>
              </a:rPr>
              <a:t>sqrt</a:t>
            </a:r>
            <a:r>
              <a:rPr lang="en-US" altLang="ko-KR" sz="1600" dirty="0">
                <a:ea typeface="굴림" panose="020B0600000101010101" pitchFamily="50" charset="-127"/>
              </a:rPr>
              <a:t>(1/2), </a:t>
            </a:r>
            <a:r>
              <a:rPr lang="en-US" altLang="ko-KR" sz="1600" dirty="0" smtClean="0">
                <a:ea typeface="굴림" panose="020B0600000101010101" pitchFamily="50" charset="-127"/>
              </a:rPr>
              <a:t>HES</a:t>
            </a:r>
            <a:r>
              <a:rPr lang="en-US" altLang="ko-KR" sz="1600" baseline="-25000" dirty="0" smtClean="0">
                <a:ea typeface="굴림" panose="020B0600000101010101" pitchFamily="50" charset="-127"/>
              </a:rPr>
              <a:t>-1016,1016</a:t>
            </a:r>
            <a:r>
              <a:rPr lang="en-US" altLang="ko-KR" sz="1600" dirty="0" smtClean="0">
                <a:ea typeface="굴림" panose="020B0600000101010101" pitchFamily="50" charset="-127"/>
              </a:rPr>
              <a:t>(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±</a:t>
            </a:r>
            <a:r>
              <a:rPr lang="en-US" altLang="ko-KR" sz="1600" dirty="0" smtClean="0">
                <a:ea typeface="굴림" panose="020B0600000101010101" pitchFamily="50" charset="-127"/>
              </a:rPr>
              <a:t>8) </a:t>
            </a:r>
            <a:r>
              <a:rPr lang="en-US" altLang="ko-KR" sz="1600" dirty="0">
                <a:ea typeface="굴림" panose="020B0600000101010101" pitchFamily="50" charset="-127"/>
              </a:rPr>
              <a:t>= </a:t>
            </a:r>
            <a:r>
              <a:rPr lang="en-US" altLang="ko-KR" sz="1600" dirty="0" smtClean="0">
                <a:ea typeface="굴림" panose="020B0600000101010101" pitchFamily="50" charset="-127"/>
              </a:rPr>
              <a:t>0</a:t>
            </a:r>
            <a:r>
              <a:rPr lang="en-US" altLang="ko-KR" sz="1600" dirty="0">
                <a:ea typeface="굴림" panose="020B0600000101010101" pitchFamily="50" charset="-127"/>
              </a:rPr>
              <a:t>, HES</a:t>
            </a:r>
            <a:r>
              <a:rPr lang="en-US" altLang="ko-KR" sz="1600" baseline="-25000" dirty="0">
                <a:ea typeface="굴림" panose="020B0600000101010101" pitchFamily="50" charset="-127"/>
              </a:rPr>
              <a:t>-1016,1016</a:t>
            </a:r>
            <a:r>
              <a:rPr lang="en-US" altLang="ko-KR" sz="1600" dirty="0" smtClean="0">
                <a:ea typeface="굴림" panose="020B0600000101010101" pitchFamily="50" charset="-127"/>
              </a:rPr>
              <a:t>(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±</a:t>
            </a:r>
            <a:r>
              <a:rPr lang="en-US" altLang="ko-KR" sz="1600" dirty="0" smtClean="0">
                <a:ea typeface="굴림" panose="020B0600000101010101" pitchFamily="50" charset="-127"/>
              </a:rPr>
              <a:t>1016) </a:t>
            </a:r>
            <a:r>
              <a:rPr lang="en-US" altLang="ko-KR" sz="1600" dirty="0">
                <a:ea typeface="굴림" panose="020B0600000101010101" pitchFamily="50" charset="-127"/>
              </a:rPr>
              <a:t>= 0</a:t>
            </a:r>
            <a:endParaRPr lang="ko-KR" altLang="en-US" sz="1600">
              <a:ea typeface="굴림" panose="020B0600000101010101" pitchFamily="50" charset="-127"/>
            </a:endParaRP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4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2x EHT-STF Sequence</a:t>
            </a:r>
            <a:br>
              <a:rPr lang="en-US" altLang="ko-KR" dirty="0"/>
            </a:br>
            <a:r>
              <a:rPr lang="en-US" altLang="ko-KR" dirty="0"/>
              <a:t>for BW ≤ 160MHz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CDF </a:t>
            </a:r>
            <a:r>
              <a:rPr lang="en-US" altLang="ko-KR" sz="1800" dirty="0" smtClean="0"/>
              <a:t>comparison </a:t>
            </a:r>
            <a:r>
              <a:rPr lang="en-US" altLang="ko-KR" sz="1800" dirty="0"/>
              <a:t>with </a:t>
            </a:r>
            <a:r>
              <a:rPr lang="en-US" altLang="ko-KR" sz="1800" dirty="0" smtClean="0"/>
              <a:t>the data part in 20/40 MHz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PAPRs for all RUs and multiple RU combinations are merged in both HE-STF and data part</a:t>
            </a:r>
          </a:p>
          <a:p>
            <a:pPr lvl="1"/>
            <a:r>
              <a:rPr lang="en-US" altLang="ko-KR" sz="1600" dirty="0" smtClean="0"/>
              <a:t>Note that there is no preamble punctured case defined in 20/40MHz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In 20/40 MHz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it seems feasible to reuse 2x </a:t>
            </a:r>
            <a:r>
              <a:rPr lang="en-US" altLang="ko-KR" sz="1800" dirty="0"/>
              <a:t>HE-STF </a:t>
            </a:r>
            <a:r>
              <a:rPr lang="en-US" altLang="ko-KR" sz="1800" dirty="0" smtClean="0"/>
              <a:t>sequence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pSp>
        <p:nvGrpSpPr>
          <p:cNvPr id="11" name="그룹 10"/>
          <p:cNvGrpSpPr/>
          <p:nvPr/>
        </p:nvGrpSpPr>
        <p:grpSpPr>
          <a:xfrm>
            <a:off x="1040478" y="2924693"/>
            <a:ext cx="7154644" cy="2942707"/>
            <a:chOff x="1040478" y="2510350"/>
            <a:chExt cx="7154644" cy="2942707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40478" y="2510350"/>
              <a:ext cx="3575323" cy="2685980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19799" y="2510350"/>
              <a:ext cx="3575323" cy="268598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402462" y="5176058"/>
              <a:ext cx="8513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&lt;20MHz&gt;</a:t>
              </a:r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84050" y="5176057"/>
              <a:ext cx="8468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&lt;40MHz&gt;</a:t>
              </a:r>
              <a:endParaRPr lang="ko-KR" altLang="en-US"/>
            </a:p>
          </p:txBody>
        </p:sp>
      </p:grp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05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2x EHT-STF Sequence</a:t>
            </a:r>
            <a:br>
              <a:rPr lang="en-US" altLang="ko-KR" dirty="0"/>
            </a:br>
            <a:r>
              <a:rPr lang="en-US" altLang="ko-KR" dirty="0"/>
              <a:t>for BW ≤ 160MHz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CDF </a:t>
            </a:r>
            <a:r>
              <a:rPr lang="en-US" altLang="ko-KR" sz="1800" dirty="0" smtClean="0"/>
              <a:t>comparison </a:t>
            </a:r>
            <a:r>
              <a:rPr lang="en-US" altLang="ko-KR" sz="1800" dirty="0"/>
              <a:t>with </a:t>
            </a:r>
            <a:r>
              <a:rPr lang="en-US" altLang="ko-KR" sz="1800" dirty="0" smtClean="0"/>
              <a:t>the data part in 80/160 MHz</a:t>
            </a:r>
            <a:endParaRPr lang="en-US" altLang="ko-KR" sz="1800" dirty="0"/>
          </a:p>
          <a:p>
            <a:pPr lvl="1"/>
            <a:r>
              <a:rPr lang="en-US" altLang="ko-KR" sz="1600" dirty="0"/>
              <a:t>PAPRs </a:t>
            </a:r>
            <a:r>
              <a:rPr lang="en-US" altLang="ko-KR" sz="1600" dirty="0" smtClean="0"/>
              <a:t>for all RUs and multiple RU combinations as well as non-punctured and punctured cases are incorporated in </a:t>
            </a:r>
            <a:r>
              <a:rPr lang="en-US" altLang="ko-KR" sz="1600" dirty="0"/>
              <a:t>both HE-STF and </a:t>
            </a:r>
            <a:r>
              <a:rPr lang="en-US" altLang="ko-KR" sz="1600" dirty="0" smtClean="0"/>
              <a:t>data part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Even </a:t>
            </a:r>
            <a:r>
              <a:rPr lang="en-US" altLang="ko-KR" sz="1800" dirty="0"/>
              <a:t>in 80/160/80+80 MHz, </a:t>
            </a:r>
            <a:r>
              <a:rPr lang="en-US" altLang="ko-KR" sz="1800" dirty="0" smtClean="0"/>
              <a:t>it seems feasible to reuse 2x </a:t>
            </a:r>
            <a:r>
              <a:rPr lang="en-US" altLang="ko-KR" sz="1800" dirty="0"/>
              <a:t>HE-STF </a:t>
            </a:r>
            <a:r>
              <a:rPr lang="en-US" altLang="ko-KR" sz="1800" dirty="0" smtClean="0"/>
              <a:t>sequence</a:t>
            </a:r>
            <a:endParaRPr lang="ko-KR" altLang="en-US" sz="1800"/>
          </a:p>
          <a:p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04351" y="6475413"/>
            <a:ext cx="2214562" cy="184150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1997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pSp>
        <p:nvGrpSpPr>
          <p:cNvPr id="12" name="그룹 11"/>
          <p:cNvGrpSpPr/>
          <p:nvPr/>
        </p:nvGrpSpPr>
        <p:grpSpPr>
          <a:xfrm>
            <a:off x="1038976" y="2848493"/>
            <a:ext cx="7157372" cy="2942707"/>
            <a:chOff x="1038976" y="2514600"/>
            <a:chExt cx="7157372" cy="2942707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8976" y="2514600"/>
              <a:ext cx="3575323" cy="2685980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1025" y="2514600"/>
              <a:ext cx="3575323" cy="268598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402462" y="5180308"/>
              <a:ext cx="8513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&lt;80MHz&gt;</a:t>
              </a:r>
              <a:endParaRPr lang="ko-KR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929276" y="5180307"/>
              <a:ext cx="9501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&lt;160MHz&gt;</a:t>
              </a:r>
              <a:endParaRPr lang="ko-KR" altLang="en-US"/>
            </a:p>
          </p:txBody>
        </p:sp>
      </p:grp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2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266791</TotalTime>
  <Words>1862</Words>
  <Application>Microsoft Office PowerPoint</Application>
  <PresentationFormat>화면 슬라이드 쇼(4:3)</PresentationFormat>
  <Paragraphs>239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Consideration on EHT-STF</vt:lpstr>
      <vt:lpstr>Introduction</vt:lpstr>
      <vt:lpstr>1x and 2x EHT-STF</vt:lpstr>
      <vt:lpstr>EHT-STF Sequence for BW ≤ 160MHz</vt:lpstr>
      <vt:lpstr>1x EHT-STF Sequence for BW ≤ 160MHz (1/2)</vt:lpstr>
      <vt:lpstr>1x EHT-STF Sequence for BW ≤ 160MHz (2/2)</vt:lpstr>
      <vt:lpstr>2x EHT-STF Sequence for BW ≤ 160MHz (1/3)</vt:lpstr>
      <vt:lpstr>2x EHT-STF Sequence for BW ≤ 160MHz (2/3)</vt:lpstr>
      <vt:lpstr>2x EHT-STF Sequence for BW ≤ 160MHz (3/3)</vt:lpstr>
      <vt:lpstr>EHT-STF Sequence for BW &gt; 160MHz (1/2)</vt:lpstr>
      <vt:lpstr>EHT-STF Sequence for BW &gt; 160MHz (2/2)</vt:lpstr>
      <vt:lpstr>Conclusion</vt:lpstr>
      <vt:lpstr>Straw Poll #1</vt:lpstr>
      <vt:lpstr>Straw Poll #2</vt:lpstr>
      <vt:lpstr>Straw Poll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5764</cp:revision>
  <cp:lastPrinted>2019-09-10T23:00:58Z</cp:lastPrinted>
  <dcterms:created xsi:type="dcterms:W3CDTF">2007-05-21T21:00:37Z</dcterms:created>
  <dcterms:modified xsi:type="dcterms:W3CDTF">2020-04-17T03:02:18Z</dcterms:modified>
</cp:coreProperties>
</file>