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8"/>
  </p:handoutMasterIdLst>
  <p:sldIdLst>
    <p:sldId id="256" r:id="rId2"/>
    <p:sldId id="257" r:id="rId3"/>
    <p:sldId id="297" r:id="rId4"/>
    <p:sldId id="315" r:id="rId5"/>
    <p:sldId id="316" r:id="rId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46"/>
    <p:restoredTop sz="93333"/>
  </p:normalViewPr>
  <p:slideViewPr>
    <p:cSldViewPr snapToGrid="0" snapToObjects="1">
      <p:cViewPr varScale="1">
        <p:scale>
          <a:sx n="119" d="100"/>
          <a:sy n="119" d="100"/>
        </p:scale>
        <p:origin x="22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3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CC5126-6619-48EE-95F2-DFD2E454218F}" type="datetimeFigureOut">
              <a:rPr lang="en-US" smtClean="0"/>
              <a:pPr/>
              <a:t>4/6/20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0FD2C-59A3-4354-9D80-14331EAA930D}" type="slidenum">
              <a:rPr lang="en-US" smtClean="0"/>
              <a:pPr/>
              <a:t>‹#›</a:t>
            </a:fld>
            <a:endParaRPr lang="en-US"/>
          </a:p>
        </p:txBody>
      </p:sp>
    </p:spTree>
    <p:extLst>
      <p:ext uri="{BB962C8B-B14F-4D97-AF65-F5344CB8AC3E}">
        <p14:creationId xmlns:p14="http://schemas.microsoft.com/office/powerpoint/2010/main" val="392722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99028586"/>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Title Text"/>
          <p:cNvSpPr txBox="1">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txBox="1">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txBox="1">
            <a:spLocks noGrp="1"/>
          </p:cNvSpPr>
          <p:nvPr>
            <p:ph type="body" idx="1"/>
          </p:nvPr>
        </p:nvSpPr>
        <p:spPr>
          <a:xfrm>
            <a:off x="134705" y="1374775"/>
            <a:ext cx="8874591" cy="5021263"/>
          </a:xfrm>
          <a:prstGeom prst="rect">
            <a:avLst/>
          </a:prstGeom>
        </p:spPr>
        <p:txBody>
          <a:bodyPr anchor="t"/>
          <a:lstStyle>
            <a:lvl1pPr marL="228600" indent="-228600">
              <a:buSzPct val="100000"/>
              <a:buChar char="•"/>
              <a:defRPr sz="2400" b="0"/>
            </a:lvl1pPr>
            <a:lvl2pPr marL="571500" indent="-228600">
              <a:buSzPct val="100000"/>
              <a:buChar char="-"/>
              <a:defRPr sz="2400" b="0"/>
            </a:lvl2pPr>
            <a:lvl3pPr>
              <a:defRPr sz="2400" b="0"/>
            </a:lvl3pPr>
            <a:lvl4pPr>
              <a:defRPr sz="2400" b="0"/>
            </a:lvl4pPr>
            <a:lvl5pPr>
              <a:defRPr sz="2400" b="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prstGeom prst="rect">
            <a:avLst/>
          </a:prstGeom>
        </p:spPr>
        <p:txBody>
          <a:bodyPr/>
          <a:lstStyle/>
          <a:p>
            <a:r>
              <a:t>Title Text</a:t>
            </a:r>
          </a:p>
        </p:txBody>
      </p:sp>
      <p:sp>
        <p:nvSpPr>
          <p:cNvPr id="36"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txBox="1">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txBox="1">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9"/>
          </a:xfrm>
          <a:prstGeom prst="rect">
            <a:avLst/>
          </a:prstGeom>
        </p:spPr>
        <p:txBody>
          <a:bodyPr/>
          <a:lstStyle/>
          <a:p>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78" name="Title Text"/>
          <p:cNvSpPr txBox="1">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79" name="Body Level One…"/>
          <p:cNvSpPr txBox="1">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7" y="609595"/>
            <a:ext cx="7772405" cy="1596"/>
          </a:xfrm>
          <a:prstGeom prst="line">
            <a:avLst/>
          </a:prstGeom>
          <a:ln w="12600">
            <a:solidFill>
              <a:srgbClr val="000000"/>
            </a:solidFill>
            <a:miter/>
          </a:ln>
        </p:spPr>
        <p:txBody>
          <a:bodyPr lIns="45718" tIns="45718" rIns="45718" bIns="45718"/>
          <a:lstStyle/>
          <a:p>
            <a:endParaRPr/>
          </a:p>
        </p:txBody>
      </p:sp>
      <p:sp>
        <p:nvSpPr>
          <p:cNvPr id="3" name="Submission"/>
          <p:cNvSpPr txBox="1"/>
          <p:nvPr/>
        </p:nvSpPr>
        <p:spPr>
          <a:xfrm>
            <a:off x="684212" y="6475412"/>
            <a:ext cx="724099"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t>Submission</a:t>
            </a:r>
          </a:p>
        </p:txBody>
      </p:sp>
      <p:sp>
        <p:nvSpPr>
          <p:cNvPr id="4" name="Line"/>
          <p:cNvSpPr/>
          <p:nvPr/>
        </p:nvSpPr>
        <p:spPr>
          <a:xfrm>
            <a:off x="685797" y="6476998"/>
            <a:ext cx="7848605" cy="1590"/>
          </a:xfrm>
          <a:prstGeom prst="line">
            <a:avLst/>
          </a:prstGeom>
          <a:ln w="12600">
            <a:solidFill>
              <a:srgbClr val="000000"/>
            </a:solidFill>
            <a:miter/>
          </a:ln>
        </p:spPr>
        <p:txBody>
          <a:bodyPr lIns="45718" tIns="45718" rIns="45718" bIns="45718"/>
          <a:lstStyle/>
          <a:p>
            <a:endParaRPr/>
          </a:p>
        </p:txBody>
      </p:sp>
      <p:sp>
        <p:nvSpPr>
          <p:cNvPr id="5" name="doc.: IEEE 802.11-17/xxxxr0"/>
          <p:cNvSpPr txBox="1"/>
          <p:nvPr/>
        </p:nvSpPr>
        <p:spPr>
          <a:xfrm>
            <a:off x="4526756" y="353219"/>
            <a:ext cx="3965869"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dirty="0"/>
              <a:t>doc.: IEEE 802.</a:t>
            </a:r>
            <a:r>
              <a:rPr kumimoji="0" lang="en-US" sz="1800" b="1" i="0" u="none" strike="noStrike" cap="none" spc="0" normalizeH="0" baseline="0" dirty="0">
                <a:ln>
                  <a:noFill/>
                </a:ln>
                <a:solidFill>
                  <a:srgbClr val="000000"/>
                </a:solidFill>
                <a:effectLst/>
                <a:uFillTx/>
                <a:latin typeface="+mj-lt"/>
                <a:ea typeface="+mj-ea"/>
                <a:cs typeface="+mj-cs"/>
                <a:sym typeface="Times New Roman"/>
              </a:rPr>
              <a:t>11-20-0583-00-AANI</a:t>
            </a:r>
            <a:endParaRPr dirty="0"/>
          </a:p>
        </p:txBody>
      </p:sp>
      <p:sp>
        <p:nvSpPr>
          <p:cNvPr id="6" name="March 2017"/>
          <p:cNvSpPr txBox="1"/>
          <p:nvPr/>
        </p:nvSpPr>
        <p:spPr>
          <a:xfrm>
            <a:off x="696910" y="329427"/>
            <a:ext cx="2303455"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lang="en-US" dirty="0"/>
              <a:t>April</a:t>
            </a:r>
            <a:r>
              <a:rPr dirty="0"/>
              <a:t> 20</a:t>
            </a:r>
            <a:r>
              <a:rPr lang="en-US" dirty="0"/>
              <a:t>20</a:t>
            </a:r>
            <a:endParaRPr dirty="0"/>
          </a:p>
        </p:txBody>
      </p:sp>
      <p:sp>
        <p:nvSpPr>
          <p:cNvPr id="7" name="Submission"/>
          <p:cNvSpPr txBox="1"/>
          <p:nvPr/>
        </p:nvSpPr>
        <p:spPr>
          <a:xfrm>
            <a:off x="6807220" y="6504244"/>
            <a:ext cx="1767766"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rPr dirty="0"/>
              <a:t>Mark</a:t>
            </a:r>
            <a:r>
              <a:rPr lang="en-US" dirty="0"/>
              <a:t>s (Huawei; </a:t>
            </a:r>
            <a:r>
              <a:rPr lang="en-US" dirty="0" err="1"/>
              <a:t>EthAirNet</a:t>
            </a:r>
            <a:r>
              <a:rPr lang="en-US" dirty="0"/>
              <a:t>)</a:t>
            </a:r>
            <a:endParaRPr dirty="0"/>
          </a:p>
        </p:txBody>
      </p:sp>
      <p:sp>
        <p:nvSpPr>
          <p:cNvPr id="8" name="Title Text"/>
          <p:cNvSpPr txBox="1">
            <a:spLocks noGrp="1"/>
          </p:cNvSpPr>
          <p:nvPr>
            <p:ph type="title"/>
          </p:nvPr>
        </p:nvSpPr>
        <p:spPr>
          <a:xfrm>
            <a:off x="722312" y="4406900"/>
            <a:ext cx="7772401" cy="1362075"/>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ormAutofit/>
          </a:bodyPr>
          <a:lstStyle/>
          <a:p>
            <a:r>
              <a:t>Title Text</a:t>
            </a:r>
          </a:p>
        </p:txBody>
      </p:sp>
      <p:sp>
        <p:nvSpPr>
          <p:cNvPr id="9" name="Body Level One…"/>
          <p:cNvSpPr txBox="1">
            <a:spLocks noGrp="1"/>
          </p:cNvSpPr>
          <p:nvPr>
            <p:ph type="body" idx="1"/>
          </p:nvPr>
        </p:nvSpPr>
        <p:spPr>
          <a:xfrm>
            <a:off x="722312" y="2906713"/>
            <a:ext cx="7772401" cy="150019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hf hdr="0" ftr="0" dt="0"/>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1.ieee802.org/802-nendi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1.ieee802.org/802-nendica/nendica-ffio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alendar.google.com/calendar/embed?src=ieee.org_lmclvbeof2hs51b4b4a8gi6p30%40group.calendar.google.com" TargetMode="External"/><Relationship Id="rId2" Type="http://schemas.openxmlformats.org/officeDocument/2006/relationships/hyperlink" Target="https://mentor.ieee.org/802.1/dcn/20/1-20-0002-02-ICne.pptx" TargetMode="External"/><Relationship Id="rId1" Type="http://schemas.openxmlformats.org/officeDocument/2006/relationships/slideLayout" Target="../slideLayouts/slideLayout2.xml"/><Relationship Id="rId4" Type="http://schemas.openxmlformats.org/officeDocument/2006/relationships/hyperlink" Target="https://1.ieee802.org/802-nendica/nendica-dc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alendar.google.com/calendar/embed?src=ieee.org_lmclvbeof2hs51b4b4a8gi6p30%40group.calendar.google.com" TargetMode="External"/><Relationship Id="rId2" Type="http://schemas.openxmlformats.org/officeDocument/2006/relationships/hyperlink" Target="https://mentor.ieee.org/802.1/dcn/20/1-20-0004-04-ICne.pdf" TargetMode="External"/><Relationship Id="rId1" Type="http://schemas.openxmlformats.org/officeDocument/2006/relationships/slideLayout" Target="../slideLayouts/slideLayout2.xml"/><Relationship Id="rId4" Type="http://schemas.openxmlformats.org/officeDocument/2006/relationships/hyperlink" Target="https://1.ieee802.org/802-nendica/nendica-sf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a:t>
            </a:fld>
            <a:endParaRPr/>
          </a:p>
        </p:txBody>
      </p:sp>
      <p:sp>
        <p:nvSpPr>
          <p:cNvPr id="90" name="Multiple AP Coordinated Synchronous  Extended Service Set (MACSESS): It's About Time"/>
          <p:cNvSpPr txBox="1">
            <a:spLocks noGrp="1"/>
          </p:cNvSpPr>
          <p:nvPr>
            <p:ph type="title"/>
          </p:nvPr>
        </p:nvSpPr>
        <p:spPr>
          <a:xfrm>
            <a:off x="685800" y="964239"/>
            <a:ext cx="7772400" cy="1905000"/>
          </a:xfrm>
          <a:prstGeom prst="rect">
            <a:avLst/>
          </a:prstGeom>
        </p:spPr>
        <p:txBody>
          <a:bodyPr>
            <a:normAutofit/>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lang="en-US" dirty="0"/>
              <a:t>IEEE 802</a:t>
            </a:r>
            <a:r>
              <a:rPr dirty="0"/>
              <a:t> </a:t>
            </a:r>
            <a:r>
              <a:rPr lang="en-US" dirty="0" err="1"/>
              <a:t>Nendica</a:t>
            </a:r>
            <a:r>
              <a:rPr lang="en-US" dirty="0"/>
              <a:t> Status Update</a:t>
            </a:r>
            <a:endParaRPr dirty="0"/>
          </a:p>
        </p:txBody>
      </p:sp>
      <p:sp>
        <p:nvSpPr>
          <p:cNvPr id="91" name="Date: 2017-03-14"/>
          <p:cNvSpPr txBox="1">
            <a:spLocks noGrp="1"/>
          </p:cNvSpPr>
          <p:nvPr>
            <p:ph type="body" sz="quarter" idx="1"/>
          </p:nvPr>
        </p:nvSpPr>
        <p:spPr>
          <a:xfrm>
            <a:off x="685800" y="2326883"/>
            <a:ext cx="7772400" cy="396882"/>
          </a:xfrm>
          <a:prstGeom prst="rect">
            <a:avLst/>
          </a:prstGeom>
        </p:spPr>
        <p:txBody>
          <a:bodyPr/>
          <a:lstStyle>
            <a:lvl1pPr marL="342900" indent="-342900" algn="ctr">
              <a:lnSpc>
                <a:spcPct val="90000"/>
              </a:lnSpc>
              <a:spcBef>
                <a:spcPts val="500"/>
              </a:spcBef>
              <a:buSzTx/>
              <a:buNone/>
              <a:tabLst>
                <a:tab pos="901700" algn="l"/>
                <a:tab pos="1816100" algn="l"/>
                <a:tab pos="2730500" algn="l"/>
                <a:tab pos="3644900" algn="l"/>
                <a:tab pos="4559300" algn="l"/>
                <a:tab pos="5473700" algn="l"/>
                <a:tab pos="6388100" algn="l"/>
                <a:tab pos="7302500" algn="l"/>
                <a:tab pos="8216900" algn="l"/>
                <a:tab pos="9131300" algn="l"/>
                <a:tab pos="10045700" algn="l"/>
              </a:tabLst>
              <a:defRPr sz="2000"/>
            </a:lvl1pPr>
          </a:lstStyle>
          <a:p>
            <a:r>
              <a:rPr dirty="0"/>
              <a:t>Date: 20</a:t>
            </a:r>
            <a:r>
              <a:rPr lang="en-US" dirty="0"/>
              <a:t>20</a:t>
            </a:r>
            <a:r>
              <a:rPr dirty="0"/>
              <a:t>-0</a:t>
            </a:r>
            <a:r>
              <a:rPr lang="en-US" dirty="0"/>
              <a:t>4</a:t>
            </a:r>
            <a:r>
              <a:rPr dirty="0"/>
              <a:t>-</a:t>
            </a:r>
            <a:r>
              <a:rPr lang="en-US" dirty="0"/>
              <a:t>06</a:t>
            </a:r>
            <a:endParaRPr dirty="0"/>
          </a:p>
        </p:txBody>
      </p:sp>
      <p:sp>
        <p:nvSpPr>
          <p:cNvPr id="92" name="Authors:"/>
          <p:cNvSpPr txBox="1"/>
          <p:nvPr/>
        </p:nvSpPr>
        <p:spPr>
          <a:xfrm>
            <a:off x="533400" y="3484562"/>
            <a:ext cx="1447800" cy="37346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atin typeface="+mj-lt"/>
                <a:ea typeface="+mj-ea"/>
                <a:cs typeface="+mj-cs"/>
                <a:sym typeface="Times New Roman"/>
              </a:defRPr>
            </a:lvl1pPr>
          </a:lstStyle>
          <a:p>
            <a:r>
              <a:rPr dirty="0"/>
              <a:t>Authors:</a:t>
            </a:r>
          </a:p>
        </p:txBody>
      </p:sp>
      <p:graphicFrame>
        <p:nvGraphicFramePr>
          <p:cNvPr id="93" name="Table"/>
          <p:cNvGraphicFramePr/>
          <p:nvPr>
            <p:extLst>
              <p:ext uri="{D42A27DB-BD31-4B8C-83A1-F6EECF244321}">
                <p14:modId xmlns:p14="http://schemas.microsoft.com/office/powerpoint/2010/main" val="946270056"/>
              </p:ext>
            </p:extLst>
          </p:nvPr>
        </p:nvGraphicFramePr>
        <p:xfrm>
          <a:off x="733933" y="3921125"/>
          <a:ext cx="7572756" cy="2028117"/>
        </p:xfrm>
        <a:graphic>
          <a:graphicData uri="http://schemas.openxmlformats.org/drawingml/2006/table">
            <a:tbl>
              <a:tblPr firstRow="1" bandRow="1">
                <a:tableStyleId>{4C3C2611-4C71-4FC5-86AE-919BDF0F9419}</a:tableStyleId>
              </a:tblPr>
              <a:tblGrid>
                <a:gridCol w="1547009">
                  <a:extLst>
                    <a:ext uri="{9D8B030D-6E8A-4147-A177-3AD203B41FA5}">
                      <a16:colId xmlns:a16="http://schemas.microsoft.com/office/drawing/2014/main" val="20000"/>
                    </a:ext>
                  </a:extLst>
                </a:gridCol>
                <a:gridCol w="1075662">
                  <a:extLst>
                    <a:ext uri="{9D8B030D-6E8A-4147-A177-3AD203B41FA5}">
                      <a16:colId xmlns:a16="http://schemas.microsoft.com/office/drawing/2014/main" val="20001"/>
                    </a:ext>
                  </a:extLst>
                </a:gridCol>
                <a:gridCol w="2101849">
                  <a:extLst>
                    <a:ext uri="{9D8B030D-6E8A-4147-A177-3AD203B41FA5}">
                      <a16:colId xmlns:a16="http://schemas.microsoft.com/office/drawing/2014/main" val="20002"/>
                    </a:ext>
                  </a:extLst>
                </a:gridCol>
                <a:gridCol w="1016841">
                  <a:extLst>
                    <a:ext uri="{9D8B030D-6E8A-4147-A177-3AD203B41FA5}">
                      <a16:colId xmlns:a16="http://schemas.microsoft.com/office/drawing/2014/main" val="20003"/>
                    </a:ext>
                  </a:extLst>
                </a:gridCol>
                <a:gridCol w="1831395">
                  <a:extLst>
                    <a:ext uri="{9D8B030D-6E8A-4147-A177-3AD203B41FA5}">
                      <a16:colId xmlns:a16="http://schemas.microsoft.com/office/drawing/2014/main" val="20004"/>
                    </a:ext>
                  </a:extLst>
                </a:gridCol>
              </a:tblGrid>
              <a:tr h="493159">
                <a:tc>
                  <a:txBody>
                    <a:bodyPr/>
                    <a:lstStyle/>
                    <a:p>
                      <a:pPr algn="l">
                        <a:defRPr sz="1800" b="0">
                          <a:solidFill>
                            <a:srgbClr val="000000"/>
                          </a:solidFill>
                        </a:defRPr>
                      </a:pPr>
                      <a:r>
                        <a:rPr sz="1200" b="1"/>
                        <a:t>Name</a:t>
                      </a:r>
                    </a:p>
                  </a:txBody>
                  <a:tcPr marL="0"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L="0"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extLst>
                  <a:ext uri="{0D108BD9-81ED-4DB2-BD59-A6C34878D82A}">
                    <a16:rowId xmlns:a16="http://schemas.microsoft.com/office/drawing/2014/main" val="10000"/>
                  </a:ext>
                </a:extLst>
              </a:tr>
              <a:tr h="493159">
                <a:tc>
                  <a:txBody>
                    <a:bodyPr/>
                    <a:lstStyle/>
                    <a:p>
                      <a:pPr algn="l">
                        <a:defRPr sz="1800"/>
                      </a:pPr>
                      <a:r>
                        <a:rPr sz="1200"/>
                        <a:t>Roger Marks</a:t>
                      </a:r>
                    </a:p>
                  </a:txBody>
                  <a:tcPr marL="0"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lang="en-US" sz="1200" dirty="0"/>
                        <a:t>Huawei; </a:t>
                      </a:r>
                      <a:r>
                        <a:rPr sz="1200" dirty="0" err="1"/>
                        <a:t>EthAirNet</a:t>
                      </a:r>
                      <a:r>
                        <a:rPr sz="1200" dirty="0"/>
                        <a:t> Associates</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Denver, CO, USA</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1-802-capable</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roger@ethair.net</a:t>
                      </a:r>
                    </a:p>
                  </a:txBody>
                  <a:tcPr marL="0"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extLst>
                  <a:ext uri="{0D108BD9-81ED-4DB2-BD59-A6C34878D82A}">
                    <a16:rowId xmlns:a16="http://schemas.microsoft.com/office/drawing/2014/main" val="10001"/>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extLst>
                  <a:ext uri="{0D108BD9-81ED-4DB2-BD59-A6C34878D82A}">
                    <a16:rowId xmlns:a16="http://schemas.microsoft.com/office/drawing/2014/main" val="10002"/>
                  </a:ext>
                </a:extLst>
              </a:tr>
              <a:tr h="493159">
                <a:tc>
                  <a:txBody>
                    <a:bodyPr/>
                    <a:lstStyle/>
                    <a:p>
                      <a:pPr algn="l"/>
                      <a:endParaRPr dirty="0"/>
                    </a:p>
                  </a:txBody>
                  <a:tcPr marL="0"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dirty="0"/>
                    </a:p>
                  </a:txBody>
                  <a:tcPr marL="0"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2</a:t>
            </a:fld>
            <a:endParaRPr/>
          </a:p>
        </p:txBody>
      </p:sp>
      <p:sp>
        <p:nvSpPr>
          <p:cNvPr id="96" name="Abstract"/>
          <p:cNvSpPr txBox="1">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9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lvl1pPr marL="342900" indent="-342900">
              <a:buSzTx/>
              <a:buNone/>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lang="en-US" dirty="0"/>
              <a:t>This contribution provides a status update regarding the IEEE 802 “Network Enhancements for the Next Decade”</a:t>
            </a:r>
            <a:br>
              <a:rPr lang="en-US" dirty="0"/>
            </a:br>
            <a:r>
              <a:rPr lang="en-US" dirty="0"/>
              <a:t>Industry Connections Activity (</a:t>
            </a:r>
            <a:r>
              <a:rPr lang="en-US" dirty="0" err="1"/>
              <a:t>Nendica</a:t>
            </a:r>
            <a:r>
              <a:rPr lang="en-US" dirty="0"/>
              <a:t>).</a:t>
            </a:r>
          </a:p>
          <a:p>
            <a:r>
              <a:rPr lang="en-US" dirty="0"/>
              <a:t>	&lt;</a:t>
            </a:r>
            <a:r>
              <a:rPr lang="en-US" dirty="0">
                <a:hlinkClick r:id="rId2"/>
              </a:rPr>
              <a:t>https://1.ieee802.org/802-nendica</a:t>
            </a:r>
            <a:r>
              <a:rPr lang="en-US" dirty="0"/>
              <a:t>&gt;</a:t>
            </a:r>
          </a:p>
          <a:p>
            <a:r>
              <a:rPr lang="en-US" dirty="0"/>
              <a:t> </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err="1"/>
              <a:t>FFIoT</a:t>
            </a:r>
            <a:r>
              <a:rPr lang="en-US" dirty="0"/>
              <a:t> Report Completion</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a:bodyPr>
          <a:lstStyle/>
          <a:p>
            <a:pPr marL="226313" indent="-226313" defTabSz="444768">
              <a:spcBef>
                <a:spcPts val="500"/>
              </a:spcBef>
              <a:defRPr sz="2300"/>
            </a:pPr>
            <a:r>
              <a:rPr lang="en-US" dirty="0" err="1"/>
              <a:t>Nendica</a:t>
            </a:r>
            <a:r>
              <a:rPr lang="en-US" dirty="0"/>
              <a:t> has completed the </a:t>
            </a:r>
            <a:r>
              <a:rPr lang="en-US" sz="2300" dirty="0"/>
              <a:t>Flexible Factory IoT [</a:t>
            </a:r>
            <a:r>
              <a:rPr lang="en-US" sz="2300" dirty="0" err="1"/>
              <a:t>FFIoT</a:t>
            </a:r>
            <a:r>
              <a:rPr lang="en-US" sz="2300" dirty="0"/>
              <a:t>]</a:t>
            </a:r>
            <a:r>
              <a:rPr lang="en-US" dirty="0"/>
              <a:t> Work Item with the completion (</a:t>
            </a:r>
            <a:r>
              <a:rPr lang="en-US" sz="2300" dirty="0"/>
              <a:t>March 2020)</a:t>
            </a:r>
            <a:r>
              <a:rPr lang="en-US" dirty="0"/>
              <a:t> of:</a:t>
            </a:r>
          </a:p>
          <a:p>
            <a:pPr marL="569213" lvl="1" indent="-226313" defTabSz="444768">
              <a:spcBef>
                <a:spcPts val="500"/>
              </a:spcBef>
              <a:defRPr sz="2300"/>
            </a:pPr>
            <a:r>
              <a:rPr lang="en-US" i="1" dirty="0"/>
              <a:t>IEEE 802 </a:t>
            </a:r>
            <a:r>
              <a:rPr lang="en-US" i="1" dirty="0" err="1"/>
              <a:t>Nendica</a:t>
            </a:r>
            <a:r>
              <a:rPr lang="en-US" i="1" dirty="0"/>
              <a:t> Report: Flexible Factory IoT: Use Cases and Communication Requirements for Wired and Wireless Bridged Networks</a:t>
            </a:r>
            <a:endParaRPr lang="en-US" dirty="0"/>
          </a:p>
          <a:p>
            <a:pPr marL="226313" indent="-226313" defTabSz="444768">
              <a:spcBef>
                <a:spcPts val="500"/>
              </a:spcBef>
              <a:defRPr sz="2300"/>
            </a:pPr>
            <a:r>
              <a:rPr lang="en-US" dirty="0"/>
              <a:t>Report is in final prepublication process with IEEE Staff editor.</a:t>
            </a:r>
          </a:p>
          <a:p>
            <a:pPr marL="226313" indent="-226313" defTabSz="444768">
              <a:spcBef>
                <a:spcPts val="500"/>
              </a:spcBef>
              <a:defRPr sz="2300"/>
            </a:pPr>
            <a:r>
              <a:rPr lang="en-US" dirty="0"/>
              <a:t>Publication will be completed soon.</a:t>
            </a:r>
          </a:p>
          <a:p>
            <a:pPr marL="226313" indent="-226313" defTabSz="444768">
              <a:spcBef>
                <a:spcPts val="500"/>
              </a:spcBef>
              <a:defRPr sz="2300"/>
            </a:pPr>
            <a:r>
              <a:rPr lang="en-US" dirty="0"/>
              <a:t>See &lt;</a:t>
            </a:r>
            <a:r>
              <a:rPr lang="en-US" dirty="0">
                <a:hlinkClick r:id="rId2"/>
              </a:rPr>
              <a:t>https://1.ieee802.org/802-nendica/nendica-ffiot</a:t>
            </a:r>
            <a:r>
              <a:rPr lang="en-US" dirty="0"/>
              <a:t>&gt;</a:t>
            </a:r>
          </a:p>
          <a:p>
            <a:pPr marL="226313" indent="-226313" defTabSz="444768">
              <a:spcBef>
                <a:spcPts val="500"/>
              </a:spcBef>
              <a:defRPr sz="2300"/>
            </a:pPr>
            <a:endParaRPr lang="en-US" dirty="0"/>
          </a:p>
        </p:txBody>
      </p:sp>
      <p:sp>
        <p:nvSpPr>
          <p:cNvPr id="2" name="Slide Number Placeholder 1">
            <a:extLst>
              <a:ext uri="{FF2B5EF4-FFF2-40B4-BE49-F238E27FC236}">
                <a16:creationId xmlns:a16="http://schemas.microsoft.com/office/drawing/2014/main" id="{926356A1-DFF0-BC40-8913-01AFD1B1F822}"/>
              </a:ext>
            </a:extLst>
          </p:cNvPr>
          <p:cNvSpPr>
            <a:spLocks noGrp="1"/>
          </p:cNvSpPr>
          <p:nvPr>
            <p:ph type="sldNum" sz="quarter" idx="2"/>
          </p:nvPr>
        </p:nvSpPr>
        <p:spPr/>
        <p:txBody>
          <a:bodyPr/>
          <a:lstStyle/>
          <a:p>
            <a:fld id="{86CB4B4D-7CA3-9044-876B-883B54F8677D}" type="slidenum">
              <a:rPr lang="en-US" smtClean="0"/>
              <a:pPr/>
              <a:t>3</a:t>
            </a:fld>
            <a:endParaRPr lang="en-US"/>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992392"/>
          </a:xfrm>
          <a:prstGeom prst="rect">
            <a:avLst/>
          </a:prstGeom>
        </p:spPr>
        <p:txBody>
          <a:bodyPr>
            <a:normAutofit fontScale="90000"/>
          </a:bodyPr>
          <a:lstStyle/>
          <a:p>
            <a:r>
              <a:rPr lang="en-US" dirty="0"/>
              <a:t>New Work Item:</a:t>
            </a:r>
            <a:br>
              <a:rPr lang="en-US" dirty="0"/>
            </a:br>
            <a:r>
              <a:rPr lang="en-US" dirty="0"/>
              <a:t>Data Center Networks (revision) [DCN]</a:t>
            </a:r>
            <a:endParaRPr dirty="0"/>
          </a:p>
        </p:txBody>
      </p:sp>
      <p:sp>
        <p:nvSpPr>
          <p:cNvPr id="241" name="Text Placeholder 9"/>
          <p:cNvSpPr txBox="1">
            <a:spLocks noGrp="1"/>
          </p:cNvSpPr>
          <p:nvPr>
            <p:ph type="body" idx="1"/>
          </p:nvPr>
        </p:nvSpPr>
        <p:spPr>
          <a:xfrm>
            <a:off x="134704" y="1678193"/>
            <a:ext cx="8874592" cy="4717845"/>
          </a:xfrm>
          <a:prstGeom prst="rect">
            <a:avLst/>
          </a:prstGeom>
        </p:spPr>
        <p:txBody>
          <a:bodyPr>
            <a:normAutofit/>
          </a:bodyPr>
          <a:lstStyle/>
          <a:p>
            <a:pPr marL="226313" indent="-226313" defTabSz="444768">
              <a:spcBef>
                <a:spcPts val="500"/>
              </a:spcBef>
              <a:defRPr sz="2300"/>
            </a:pPr>
            <a:r>
              <a:rPr lang="en-US" dirty="0"/>
              <a:t>Following IEEE 802 review, </a:t>
            </a:r>
            <a:r>
              <a:rPr lang="en-US" dirty="0" err="1"/>
              <a:t>Nendica</a:t>
            </a:r>
            <a:r>
              <a:rPr lang="en-US" dirty="0"/>
              <a:t> has opened a new Work Item on Data Center Networks</a:t>
            </a:r>
          </a:p>
          <a:p>
            <a:pPr marL="569213" lvl="1" indent="-226313" defTabSz="444768">
              <a:spcBef>
                <a:spcPts val="500"/>
              </a:spcBef>
              <a:defRPr sz="2300"/>
            </a:pPr>
            <a:r>
              <a:rPr lang="en-US" dirty="0"/>
              <a:t>Proposal </a:t>
            </a:r>
            <a:r>
              <a:rPr lang="en-US" sz="2000" dirty="0"/>
              <a:t>&lt;</a:t>
            </a:r>
            <a:r>
              <a:rPr lang="en-US" sz="2000" dirty="0">
                <a:hlinkClick r:id="rId2"/>
              </a:rPr>
              <a:t>https://</a:t>
            </a:r>
            <a:r>
              <a:rPr lang="en-US" sz="2000" dirty="0" err="1">
                <a:hlinkClick r:id="rId2"/>
              </a:rPr>
              <a:t>mentor.ieee.org</a:t>
            </a:r>
            <a:r>
              <a:rPr lang="en-US" sz="2000" dirty="0">
                <a:hlinkClick r:id="rId2"/>
              </a:rPr>
              <a:t>/802.1/</a:t>
            </a:r>
            <a:r>
              <a:rPr lang="en-US" sz="2000" dirty="0" err="1">
                <a:hlinkClick r:id="rId2"/>
              </a:rPr>
              <a:t>dcn</a:t>
            </a:r>
            <a:r>
              <a:rPr lang="en-US" sz="2000" dirty="0">
                <a:hlinkClick r:id="rId2"/>
              </a:rPr>
              <a:t>/20/1-20-0002-02-ICne.pptx</a:t>
            </a:r>
            <a:r>
              <a:rPr lang="en-US" sz="2000" dirty="0"/>
              <a:t>&gt;</a:t>
            </a:r>
          </a:p>
          <a:p>
            <a:pPr marL="226313" indent="-226313" defTabSz="444768">
              <a:spcBef>
                <a:spcPts val="500"/>
              </a:spcBef>
              <a:defRPr sz="2300"/>
            </a:pPr>
            <a:r>
              <a:rPr lang="en-US" dirty="0"/>
              <a:t>To be a revision of </a:t>
            </a:r>
            <a:r>
              <a:rPr lang="en-US" i="1" dirty="0"/>
              <a:t>IEEE 802 </a:t>
            </a:r>
            <a:r>
              <a:rPr lang="en-US" i="1" dirty="0" err="1"/>
              <a:t>Nendica</a:t>
            </a:r>
            <a:r>
              <a:rPr lang="en-US" i="1" dirty="0"/>
              <a:t> Report: The Lossless Network for Data Centers </a:t>
            </a:r>
            <a:r>
              <a:rPr lang="en-US" dirty="0"/>
              <a:t>(2018-08-17)</a:t>
            </a:r>
          </a:p>
          <a:p>
            <a:pPr marL="226313" indent="-226313" defTabSz="444768">
              <a:spcBef>
                <a:spcPts val="500"/>
              </a:spcBef>
              <a:defRPr sz="2300"/>
            </a:pPr>
            <a:r>
              <a:rPr lang="en-US" dirty="0"/>
              <a:t>Will meet every two weeks, alternate Thursdays (next: 2020-04-16):</a:t>
            </a:r>
          </a:p>
          <a:p>
            <a:pPr marL="569213" lvl="1" indent="-226313" defTabSz="444768">
              <a:spcBef>
                <a:spcPts val="500"/>
              </a:spcBef>
              <a:defRPr sz="2300"/>
            </a:pPr>
            <a:r>
              <a:rPr lang="en-US" dirty="0"/>
              <a:t>See </a:t>
            </a:r>
            <a:r>
              <a:rPr lang="en-US" dirty="0" err="1">
                <a:hlinkClick r:id="rId3"/>
              </a:rPr>
              <a:t>Nendica</a:t>
            </a:r>
            <a:r>
              <a:rPr lang="en-US" dirty="0">
                <a:hlinkClick r:id="rId3"/>
              </a:rPr>
              <a:t> Calendar</a:t>
            </a:r>
            <a:endParaRPr lang="en-US" dirty="0"/>
          </a:p>
          <a:p>
            <a:pPr marL="226313" indent="-226313" defTabSz="444768">
              <a:spcBef>
                <a:spcPts val="500"/>
              </a:spcBef>
              <a:defRPr sz="2300"/>
            </a:pPr>
            <a:r>
              <a:rPr lang="en-US" dirty="0"/>
              <a:t>See &lt;</a:t>
            </a:r>
            <a:r>
              <a:rPr lang="en-US" dirty="0">
                <a:hlinkClick r:id="rId4"/>
              </a:rPr>
              <a:t>https://1.ieee802.org/802-nendica/nendica-dcn</a:t>
            </a:r>
            <a:r>
              <a:rPr lang="en-US" dirty="0"/>
              <a:t>&gt;</a:t>
            </a:r>
          </a:p>
          <a:p>
            <a:pPr marL="226313" indent="-226313" defTabSz="444768">
              <a:spcBef>
                <a:spcPts val="500"/>
              </a:spcBef>
              <a:defRPr sz="2300"/>
            </a:pPr>
            <a:endParaRPr lang="en-US" dirty="0"/>
          </a:p>
        </p:txBody>
      </p:sp>
      <p:sp>
        <p:nvSpPr>
          <p:cNvPr id="2" name="Slide Number Placeholder 1">
            <a:extLst>
              <a:ext uri="{FF2B5EF4-FFF2-40B4-BE49-F238E27FC236}">
                <a16:creationId xmlns:a16="http://schemas.microsoft.com/office/drawing/2014/main" id="{926356A1-DFF0-BC40-8913-01AFD1B1F822}"/>
              </a:ext>
            </a:extLst>
          </p:cNvPr>
          <p:cNvSpPr>
            <a:spLocks noGrp="1"/>
          </p:cNvSpPr>
          <p:nvPr>
            <p:ph type="sldNum" sz="quarter" idx="2"/>
          </p:nvPr>
        </p:nvSpPr>
        <p:spPr/>
        <p:txBody>
          <a:bodyPr/>
          <a:lstStyle/>
          <a:p>
            <a:fld id="{86CB4B4D-7CA3-9044-876B-883B54F8677D}" type="slidenum">
              <a:rPr lang="en-US" smtClean="0"/>
              <a:pPr/>
              <a:t>4</a:t>
            </a:fld>
            <a:endParaRPr lang="en-US"/>
          </a:p>
        </p:txBody>
      </p:sp>
    </p:spTree>
    <p:extLst>
      <p:ext uri="{BB962C8B-B14F-4D97-AF65-F5344CB8AC3E}">
        <p14:creationId xmlns:p14="http://schemas.microsoft.com/office/powerpoint/2010/main" val="349456767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913018"/>
          </a:xfrm>
          <a:prstGeom prst="rect">
            <a:avLst/>
          </a:prstGeom>
        </p:spPr>
        <p:txBody>
          <a:bodyPr>
            <a:normAutofit fontScale="90000"/>
          </a:bodyPr>
          <a:lstStyle/>
          <a:p>
            <a:r>
              <a:rPr lang="en-US" dirty="0"/>
              <a:t>New Work Item:</a:t>
            </a:r>
            <a:br>
              <a:rPr lang="en-US" dirty="0"/>
            </a:br>
            <a:r>
              <a:rPr lang="en-US" dirty="0"/>
              <a:t>Stream and Flow Interworking [SFI]</a:t>
            </a:r>
            <a:endParaRPr dirty="0"/>
          </a:p>
        </p:txBody>
      </p:sp>
      <p:sp>
        <p:nvSpPr>
          <p:cNvPr id="241" name="Text Placeholder 9"/>
          <p:cNvSpPr txBox="1">
            <a:spLocks noGrp="1"/>
          </p:cNvSpPr>
          <p:nvPr>
            <p:ph type="body" idx="1"/>
          </p:nvPr>
        </p:nvSpPr>
        <p:spPr>
          <a:xfrm>
            <a:off x="134704" y="1678193"/>
            <a:ext cx="8874592" cy="4717845"/>
          </a:xfrm>
          <a:prstGeom prst="rect">
            <a:avLst/>
          </a:prstGeom>
        </p:spPr>
        <p:txBody>
          <a:bodyPr>
            <a:normAutofit lnSpcReduction="10000"/>
          </a:bodyPr>
          <a:lstStyle/>
          <a:p>
            <a:pPr marL="226313" indent="-226313" defTabSz="444768">
              <a:spcBef>
                <a:spcPts val="500"/>
              </a:spcBef>
              <a:defRPr sz="2300"/>
            </a:pPr>
            <a:r>
              <a:rPr lang="en-US" dirty="0"/>
              <a:t>Following IEEE 802 review, </a:t>
            </a:r>
            <a:r>
              <a:rPr lang="en-US" dirty="0" err="1"/>
              <a:t>Nendica</a:t>
            </a:r>
            <a:r>
              <a:rPr lang="en-US" dirty="0"/>
              <a:t> has opened a new Work Item on Stream and Flow Interworking [SFI]</a:t>
            </a:r>
          </a:p>
          <a:p>
            <a:pPr marL="569213" lvl="1" indent="-226313" defTabSz="444768">
              <a:spcBef>
                <a:spcPts val="500"/>
              </a:spcBef>
              <a:defRPr sz="2300"/>
            </a:pPr>
            <a:r>
              <a:rPr lang="en-US" dirty="0"/>
              <a:t>Proposal </a:t>
            </a:r>
            <a:r>
              <a:rPr lang="en-US" sz="2000" dirty="0"/>
              <a:t>&lt;</a:t>
            </a:r>
            <a:r>
              <a:rPr lang="en-US" sz="2000" dirty="0">
                <a:hlinkClick r:id="rId2"/>
              </a:rPr>
              <a:t>https://mentor.ieee.org/802.1/dcn/20/1-20-0004-04-ICne.pdf</a:t>
            </a:r>
            <a:r>
              <a:rPr lang="en-US" sz="2000" dirty="0"/>
              <a:t>&gt;</a:t>
            </a:r>
          </a:p>
          <a:p>
            <a:pPr marL="226313" indent="-226313" defTabSz="444768">
              <a:spcBef>
                <a:spcPts val="500"/>
              </a:spcBef>
              <a:defRPr sz="2300"/>
            </a:pPr>
            <a:r>
              <a:rPr lang="en-US" dirty="0"/>
              <a:t>Provide a catalog of the various streams and flows specified in IEEE 802 networks and other relevant networks; discuss combinations that:</a:t>
            </a:r>
          </a:p>
          <a:p>
            <a:pPr marL="569213" lvl="1" indent="-226313" defTabSz="444768">
              <a:spcBef>
                <a:spcPts val="500"/>
              </a:spcBef>
              <a:defRPr sz="2300"/>
            </a:pPr>
            <a:r>
              <a:rPr lang="en-US" dirty="0"/>
              <a:t>are relevant</a:t>
            </a:r>
          </a:p>
          <a:p>
            <a:pPr marL="569213" lvl="1" indent="-226313" defTabSz="444768">
              <a:spcBef>
                <a:spcPts val="500"/>
              </a:spcBef>
              <a:defRPr sz="2300"/>
            </a:pPr>
            <a:r>
              <a:rPr lang="en-US" dirty="0"/>
              <a:t>could feasibly support flow interworking</a:t>
            </a:r>
          </a:p>
          <a:p>
            <a:pPr marL="569213" lvl="1" indent="-226313" defTabSz="444768">
              <a:spcBef>
                <a:spcPts val="500"/>
              </a:spcBef>
              <a:defRPr sz="2300"/>
            </a:pPr>
            <a:r>
              <a:rPr lang="en-US" dirty="0"/>
              <a:t>would benefit from new interworking specifications</a:t>
            </a:r>
          </a:p>
          <a:p>
            <a:pPr marL="226313" indent="-226313" defTabSz="444768">
              <a:spcBef>
                <a:spcPts val="500"/>
              </a:spcBef>
              <a:defRPr sz="2300"/>
            </a:pPr>
            <a:r>
              <a:rPr lang="en-US" dirty="0"/>
              <a:t>802.1 TSN, 802.11, 3GPP, DOCSIS, </a:t>
            </a:r>
            <a:r>
              <a:rPr lang="en-US" dirty="0" err="1"/>
              <a:t>DetNet</a:t>
            </a:r>
            <a:r>
              <a:rPr lang="en-US" dirty="0"/>
              <a:t>, MEF, etc.</a:t>
            </a:r>
          </a:p>
          <a:p>
            <a:pPr marL="226313" indent="-226313" defTabSz="444768">
              <a:spcBef>
                <a:spcPts val="500"/>
              </a:spcBef>
              <a:defRPr sz="2300"/>
            </a:pPr>
            <a:r>
              <a:rPr lang="en-US" dirty="0"/>
              <a:t>Will meet every two weeks, alternate </a:t>
            </a:r>
            <a:r>
              <a:rPr lang="en-US" sz="2300" dirty="0"/>
              <a:t>Thursdays (next: 2020-04-09)</a:t>
            </a:r>
            <a:r>
              <a:rPr lang="en-US" dirty="0"/>
              <a:t> :</a:t>
            </a:r>
          </a:p>
          <a:p>
            <a:pPr marL="569213" lvl="1" indent="-226313" defTabSz="444768">
              <a:spcBef>
                <a:spcPts val="500"/>
              </a:spcBef>
              <a:defRPr sz="2300"/>
            </a:pPr>
            <a:r>
              <a:rPr lang="en-US" dirty="0"/>
              <a:t>See </a:t>
            </a:r>
            <a:r>
              <a:rPr lang="en-US" dirty="0" err="1">
                <a:hlinkClick r:id="rId3"/>
              </a:rPr>
              <a:t>Nendica</a:t>
            </a:r>
            <a:r>
              <a:rPr lang="en-US" dirty="0">
                <a:hlinkClick r:id="rId3"/>
              </a:rPr>
              <a:t> Calendar</a:t>
            </a:r>
            <a:endParaRPr lang="en-US" dirty="0"/>
          </a:p>
          <a:p>
            <a:pPr marL="226313" indent="-226313" defTabSz="444768">
              <a:spcBef>
                <a:spcPts val="500"/>
              </a:spcBef>
              <a:defRPr sz="2300"/>
            </a:pPr>
            <a:r>
              <a:rPr lang="en-US" dirty="0"/>
              <a:t>See &lt;</a:t>
            </a:r>
            <a:r>
              <a:rPr lang="en-US" dirty="0">
                <a:hlinkClick r:id="rId4"/>
              </a:rPr>
              <a:t>https://1.ieee802.org/802-nendica/nendica-sfi</a:t>
            </a:r>
            <a:r>
              <a:rPr lang="en-US" dirty="0"/>
              <a:t>&gt;</a:t>
            </a:r>
          </a:p>
          <a:p>
            <a:pPr marL="226313" indent="-226313" defTabSz="444768">
              <a:spcBef>
                <a:spcPts val="500"/>
              </a:spcBef>
              <a:defRPr sz="2300"/>
            </a:pPr>
            <a:endParaRPr lang="en-US" dirty="0"/>
          </a:p>
        </p:txBody>
      </p:sp>
      <p:sp>
        <p:nvSpPr>
          <p:cNvPr id="2" name="Slide Number Placeholder 1">
            <a:extLst>
              <a:ext uri="{FF2B5EF4-FFF2-40B4-BE49-F238E27FC236}">
                <a16:creationId xmlns:a16="http://schemas.microsoft.com/office/drawing/2014/main" id="{926356A1-DFF0-BC40-8913-01AFD1B1F822}"/>
              </a:ext>
            </a:extLst>
          </p:cNvPr>
          <p:cNvSpPr>
            <a:spLocks noGrp="1"/>
          </p:cNvSpPr>
          <p:nvPr>
            <p:ph type="sldNum" sz="quarter" idx="2"/>
          </p:nvPr>
        </p:nvSpPr>
        <p:spPr/>
        <p:txBody>
          <a:bodyPr/>
          <a:lstStyle/>
          <a:p>
            <a:fld id="{86CB4B4D-7CA3-9044-876B-883B54F8677D}" type="slidenum">
              <a:rPr lang="en-US" smtClean="0"/>
              <a:pPr/>
              <a:t>5</a:t>
            </a:fld>
            <a:endParaRPr lang="en-US"/>
          </a:p>
        </p:txBody>
      </p:sp>
    </p:spTree>
    <p:extLst>
      <p:ext uri="{BB962C8B-B14F-4D97-AF65-F5344CB8AC3E}">
        <p14:creationId xmlns:p14="http://schemas.microsoft.com/office/powerpoint/2010/main" val="1969300644"/>
      </p:ext>
    </p:extLst>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3867</TotalTime>
  <Words>385</Words>
  <Application>Microsoft Macintosh PowerPoint</Application>
  <PresentationFormat>On-screen Show (4:3)</PresentationFormat>
  <Paragraphs>46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Helvetica</vt:lpstr>
      <vt:lpstr>Times New Roman</vt:lpstr>
      <vt:lpstr>802-11-Submission</vt:lpstr>
      <vt:lpstr>IEEE 802 Nendica Status Update</vt:lpstr>
      <vt:lpstr>Abstract</vt:lpstr>
      <vt:lpstr>FFIoT Report Completion</vt:lpstr>
      <vt:lpstr>New Work Item: Data Center Networks (revision) [DCN]</vt:lpstr>
      <vt:lpstr>New Work Item: Stream and Flow Interworking [SFI]</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Nendica Status Update</dc:title>
  <dc:subject/>
  <dc:creator/>
  <cp:keywords/>
  <dc:description/>
  <cp:lastModifiedBy>Roger Marks</cp:lastModifiedBy>
  <cp:revision>112</cp:revision>
  <dcterms:created xsi:type="dcterms:W3CDTF">2017-09-13T09:19:50Z</dcterms:created>
  <dcterms:modified xsi:type="dcterms:W3CDTF">2020-04-06T23:08:04Z</dcterms:modified>
  <cp:category/>
</cp:coreProperties>
</file>