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57" r:id="rId3"/>
    <p:sldId id="265" r:id="rId4"/>
    <p:sldId id="283" r:id="rId5"/>
    <p:sldId id="284" r:id="rId6"/>
    <p:sldId id="289" r:id="rId7"/>
    <p:sldId id="285" r:id="rId8"/>
    <p:sldId id="286" r:id="rId9"/>
    <p:sldId id="287" r:id="rId10"/>
    <p:sldId id="288" r:id="rId11"/>
    <p:sldId id="276" r:id="rId1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8" autoAdjust="0"/>
    <p:restoredTop sz="91429"/>
  </p:normalViewPr>
  <p:slideViewPr>
    <p:cSldViewPr>
      <p:cViewPr varScale="1">
        <p:scale>
          <a:sx n="52" d="100"/>
          <a:sy n="52" d="100"/>
        </p:scale>
        <p:origin x="403" y="4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4/6/2020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8804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5207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1673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
        <p:nvSpPr>
          <p:cNvPr id="4" name="Date Placeholder 3"/>
          <p:cNvSpPr>
            <a:spLocks noGrp="1"/>
          </p:cNvSpPr>
          <p:nvPr>
            <p:ph type="dt" idx="10"/>
          </p:nvPr>
        </p:nvSpPr>
        <p:spPr/>
        <p:txBody>
          <a:bodyPr/>
          <a:lstStyle>
            <a:lvl1pPr>
              <a:defRPr/>
            </a:lvl1pPr>
          </a:lstStyle>
          <a:p>
            <a:r>
              <a:rPr lang="en-US"/>
              <a:t>April 2020</a:t>
            </a:r>
            <a:endParaRPr lang="en-GB" dirty="0"/>
          </a:p>
        </p:txBody>
      </p:sp>
      <p:sp>
        <p:nvSpPr>
          <p:cNvPr id="5" name="Footer Placeholder 4"/>
          <p:cNvSpPr>
            <a:spLocks noGrp="1"/>
          </p:cNvSpPr>
          <p:nvPr>
            <p:ph type="ftr" idx="11"/>
          </p:nvPr>
        </p:nvSpPr>
        <p:spPr/>
        <p:txBody>
          <a:bodyPr/>
          <a:lstStyle>
            <a:lvl1pPr>
              <a:defRPr/>
            </a:lvl1pPr>
          </a:lstStyle>
          <a:p>
            <a:r>
              <a:rPr lang="en-GB"/>
              <a:t>Ardimas Purwita (University of Edinburgh)</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Ardimas Purwita (University of Edinburgh)</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April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idx="10"/>
          </p:nvPr>
        </p:nvSpPr>
        <p:spPr/>
        <p:txBody>
          <a:bodyPr/>
          <a:lstStyle>
            <a:lvl1pPr>
              <a:defRPr/>
            </a:lvl1pPr>
          </a:lstStyle>
          <a:p>
            <a:r>
              <a:rPr lang="en-US"/>
              <a:t>April 2020</a:t>
            </a:r>
            <a:endParaRPr lang="en-GB"/>
          </a:p>
        </p:txBody>
      </p:sp>
      <p:sp>
        <p:nvSpPr>
          <p:cNvPr id="5" name="Footer Placeholder 4"/>
          <p:cNvSpPr>
            <a:spLocks noGrp="1"/>
          </p:cNvSpPr>
          <p:nvPr>
            <p:ph type="ftr" idx="11"/>
          </p:nvPr>
        </p:nvSpPr>
        <p:spPr/>
        <p:txBody>
          <a:bodyPr/>
          <a:lstStyle>
            <a:lvl1pPr>
              <a:defRPr/>
            </a:lvl1pPr>
          </a:lstStyle>
          <a:p>
            <a:r>
              <a:rPr lang="en-GB"/>
              <a:t>Ardimas Purwita (University of Edinburgh)</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idx="10"/>
          </p:nvPr>
        </p:nvSpPr>
        <p:spPr/>
        <p:txBody>
          <a:bodyPr/>
          <a:lstStyle>
            <a:lvl1pPr>
              <a:defRPr/>
            </a:lvl1pPr>
          </a:lstStyle>
          <a:p>
            <a:r>
              <a:rPr lang="en-US"/>
              <a:t>April 2020</a:t>
            </a:r>
            <a:endParaRPr lang="en-GB"/>
          </a:p>
        </p:txBody>
      </p:sp>
      <p:sp>
        <p:nvSpPr>
          <p:cNvPr id="6" name="Footer Placeholder 5"/>
          <p:cNvSpPr>
            <a:spLocks noGrp="1"/>
          </p:cNvSpPr>
          <p:nvPr>
            <p:ph type="ftr" idx="11"/>
          </p:nvPr>
        </p:nvSpPr>
        <p:spPr/>
        <p:txBody>
          <a:bodyPr/>
          <a:lstStyle>
            <a:lvl1pPr>
              <a:defRPr/>
            </a:lvl1pPr>
          </a:lstStyle>
          <a:p>
            <a:r>
              <a:rPr lang="en-GB"/>
              <a:t>Ardimas Purwita (University of Edinburgh)</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idx="10"/>
          </p:nvPr>
        </p:nvSpPr>
        <p:spPr/>
        <p:txBody>
          <a:bodyPr/>
          <a:lstStyle>
            <a:lvl1pPr>
              <a:defRPr/>
            </a:lvl1pPr>
          </a:lstStyle>
          <a:p>
            <a:r>
              <a:rPr lang="en-US"/>
              <a:t>April 2020</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Ardimas Purwita (University of Edinburgh)</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idx="10"/>
          </p:nvPr>
        </p:nvSpPr>
        <p:spPr/>
        <p:txBody>
          <a:bodyPr/>
          <a:lstStyle>
            <a:lvl1pPr>
              <a:defRPr/>
            </a:lvl1pPr>
          </a:lstStyle>
          <a:p>
            <a:r>
              <a:rPr lang="en-US"/>
              <a:t>April 2020</a:t>
            </a:r>
            <a:endParaRPr lang="en-GB"/>
          </a:p>
        </p:txBody>
      </p:sp>
      <p:sp>
        <p:nvSpPr>
          <p:cNvPr id="4" name="Footer Placeholder 3"/>
          <p:cNvSpPr>
            <a:spLocks noGrp="1"/>
          </p:cNvSpPr>
          <p:nvPr>
            <p:ph type="ftr" idx="11"/>
          </p:nvPr>
        </p:nvSpPr>
        <p:spPr/>
        <p:txBody>
          <a:bodyPr/>
          <a:lstStyle>
            <a:lvl1pPr>
              <a:defRPr/>
            </a:lvl1pPr>
          </a:lstStyle>
          <a:p>
            <a:r>
              <a:rPr lang="en-GB"/>
              <a:t>Ardimas Purwita (University of Edinburgh)</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April 2020</a:t>
            </a:r>
            <a:endParaRPr lang="en-GB"/>
          </a:p>
        </p:txBody>
      </p:sp>
      <p:sp>
        <p:nvSpPr>
          <p:cNvPr id="3" name="Footer Placeholder 2"/>
          <p:cNvSpPr>
            <a:spLocks noGrp="1"/>
          </p:cNvSpPr>
          <p:nvPr>
            <p:ph type="ftr" idx="11"/>
          </p:nvPr>
        </p:nvSpPr>
        <p:spPr/>
        <p:txBody>
          <a:bodyPr/>
          <a:lstStyle>
            <a:lvl1pPr>
              <a:defRPr/>
            </a:lvl1pPr>
          </a:lstStyle>
          <a:p>
            <a:r>
              <a:rPr lang="en-GB"/>
              <a:t>Ardimas Purwita (University of Edinburgh)</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idx="10"/>
          </p:nvPr>
        </p:nvSpPr>
        <p:spPr/>
        <p:txBody>
          <a:bodyPr/>
          <a:lstStyle>
            <a:lvl1pPr>
              <a:defRPr/>
            </a:lvl1pPr>
          </a:lstStyle>
          <a:p>
            <a:r>
              <a:rPr lang="en-US"/>
              <a:t>April 2020</a:t>
            </a:r>
            <a:endParaRPr lang="en-GB"/>
          </a:p>
        </p:txBody>
      </p:sp>
      <p:sp>
        <p:nvSpPr>
          <p:cNvPr id="5" name="Footer Placeholder 4"/>
          <p:cNvSpPr>
            <a:spLocks noGrp="1"/>
          </p:cNvSpPr>
          <p:nvPr>
            <p:ph type="ftr" idx="11"/>
          </p:nvPr>
        </p:nvSpPr>
        <p:spPr/>
        <p:txBody>
          <a:bodyPr/>
          <a:lstStyle>
            <a:lvl1pPr>
              <a:defRPr/>
            </a:lvl1pPr>
          </a:lstStyle>
          <a:p>
            <a:r>
              <a:rPr lang="en-GB"/>
              <a:t>Ardimas Purwita (University of Edinburgh)</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idx="10"/>
          </p:nvPr>
        </p:nvSpPr>
        <p:spPr/>
        <p:txBody>
          <a:bodyPr/>
          <a:lstStyle>
            <a:lvl1pPr>
              <a:defRPr/>
            </a:lvl1pPr>
          </a:lstStyle>
          <a:p>
            <a:r>
              <a:rPr lang="en-US"/>
              <a:t>April 2020</a:t>
            </a:r>
            <a:endParaRPr lang="en-GB"/>
          </a:p>
        </p:txBody>
      </p:sp>
      <p:sp>
        <p:nvSpPr>
          <p:cNvPr id="5" name="Footer Placeholder 4"/>
          <p:cNvSpPr>
            <a:spLocks noGrp="1"/>
          </p:cNvSpPr>
          <p:nvPr>
            <p:ph type="ftr" idx="11"/>
          </p:nvPr>
        </p:nvSpPr>
        <p:spPr/>
        <p:txBody>
          <a:bodyPr/>
          <a:lstStyle>
            <a:lvl1pPr>
              <a:defRPr/>
            </a:lvl1pPr>
          </a:lstStyle>
          <a:p>
            <a:r>
              <a:rPr lang="en-GB"/>
              <a:t>Ardimas Purwita (University of Edinburgh)</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April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Ardimas Purwita (University of Edinburgh)</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802.11-20/0582r0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Overview on MU-MIMO for LC</a:t>
            </a:r>
            <a:endParaRPr lang="en-GB" dirty="0"/>
          </a:p>
        </p:txBody>
      </p:sp>
      <p:sp>
        <p:nvSpPr>
          <p:cNvPr id="3074" name="Rectangle 2"/>
          <p:cNvSpPr>
            <a:spLocks noGrp="1" noChangeArrowheads="1"/>
          </p:cNvSpPr>
          <p:nvPr>
            <p:ph type="subTitle" idx="1"/>
          </p:nvPr>
        </p:nvSpPr>
        <p:spPr>
          <a:xfrm>
            <a:off x="1828800" y="180062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2020-01-XX</a:t>
            </a:r>
          </a:p>
        </p:txBody>
      </p:sp>
      <p:sp>
        <p:nvSpPr>
          <p:cNvPr id="6" name="Date Placeholder 3"/>
          <p:cNvSpPr>
            <a:spLocks noGrp="1"/>
          </p:cNvSpPr>
          <p:nvPr>
            <p:ph type="dt" idx="10"/>
          </p:nvPr>
        </p:nvSpPr>
        <p:spPr/>
        <p:txBody>
          <a:bodyPr/>
          <a:lstStyle/>
          <a:p>
            <a:r>
              <a:rPr lang="en-US"/>
              <a:t>April 2020</a:t>
            </a:r>
            <a:endParaRPr lang="en-GB" dirty="0"/>
          </a:p>
        </p:txBody>
      </p:sp>
      <p:sp>
        <p:nvSpPr>
          <p:cNvPr id="7" name="Footer Placeholder 4"/>
          <p:cNvSpPr>
            <a:spLocks noGrp="1"/>
          </p:cNvSpPr>
          <p:nvPr>
            <p:ph type="ftr" idx="11"/>
          </p:nvPr>
        </p:nvSpPr>
        <p:spPr/>
        <p:txBody>
          <a:bodyPr/>
          <a:lstStyle/>
          <a:p>
            <a:r>
              <a:rPr lang="en-GB"/>
              <a:t>Ardimas Purwita (University of Edinburgh)</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280653557"/>
              </p:ext>
            </p:extLst>
          </p:nvPr>
        </p:nvGraphicFramePr>
        <p:xfrm>
          <a:off x="993775" y="2490788"/>
          <a:ext cx="10272713" cy="3140075"/>
        </p:xfrm>
        <a:graphic>
          <a:graphicData uri="http://schemas.openxmlformats.org/presentationml/2006/ole">
            <mc:AlternateContent xmlns:mc="http://schemas.openxmlformats.org/markup-compatibility/2006">
              <mc:Choice xmlns:v="urn:schemas-microsoft-com:vml" Requires="v">
                <p:oleObj spid="_x0000_s13315" name="Document" r:id="rId4" imgW="10439400" imgH="3213100" progId="Word.Document.8">
                  <p:embed/>
                </p:oleObj>
              </mc:Choice>
              <mc:Fallback>
                <p:oleObj name="Document" r:id="rId4" imgW="10439400" imgH="3213100" progId="Word.Document.8">
                  <p:embed/>
                  <p:pic>
                    <p:nvPicPr>
                      <p:cNvPr id="3075" name="Object 3"/>
                      <p:cNvPicPr>
                        <a:picLocks noChangeAspect="1" noChangeArrowheads="1"/>
                      </p:cNvPicPr>
                      <p:nvPr/>
                    </p:nvPicPr>
                    <p:blipFill>
                      <a:blip r:embed="rId5"/>
                      <a:srcRect/>
                      <a:stretch>
                        <a:fillRect/>
                      </a:stretch>
                    </p:blipFill>
                    <p:spPr bwMode="auto">
                      <a:xfrm>
                        <a:off x="993775" y="2490788"/>
                        <a:ext cx="10272713" cy="3140075"/>
                      </a:xfrm>
                      <a:prstGeom prst="rect">
                        <a:avLst/>
                      </a:prstGeom>
                      <a:noFill/>
                    </p:spPr>
                  </p:pic>
                </p:oleObj>
              </mc:Fallback>
            </mc:AlternateContent>
          </a:graphicData>
        </a:graphic>
      </p:graphicFrame>
      <p:sp>
        <p:nvSpPr>
          <p:cNvPr id="3076" name="Rectangle 4"/>
          <p:cNvSpPr>
            <a:spLocks noChangeArrowheads="1"/>
          </p:cNvSpPr>
          <p:nvPr/>
        </p:nvSpPr>
        <p:spPr bwMode="auto">
          <a:xfrm>
            <a:off x="993775" y="237517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B139-5FC0-824A-AD11-C15194906CB0}"/>
              </a:ext>
            </a:extLst>
          </p:cNvPr>
          <p:cNvSpPr>
            <a:spLocks noGrp="1"/>
          </p:cNvSpPr>
          <p:nvPr>
            <p:ph type="title"/>
          </p:nvPr>
        </p:nvSpPr>
        <p:spPr/>
        <p:txBody>
          <a:bodyPr/>
          <a:lstStyle/>
          <a:p>
            <a:r>
              <a:rPr lang="en-US" dirty="0"/>
              <a:t>Coherence Time of </a:t>
            </a:r>
            <a:r>
              <a:rPr lang="en-US" dirty="0" err="1"/>
              <a:t>LiFi</a:t>
            </a:r>
            <a:r>
              <a:rPr lang="en-US" dirty="0"/>
              <a:t> channel</a:t>
            </a:r>
          </a:p>
        </p:txBody>
      </p:sp>
      <p:sp>
        <p:nvSpPr>
          <p:cNvPr id="3" name="Content Placeholder 2">
            <a:extLst>
              <a:ext uri="{FF2B5EF4-FFF2-40B4-BE49-F238E27FC236}">
                <a16:creationId xmlns:a16="http://schemas.microsoft.com/office/drawing/2014/main" id="{15757949-F745-B74F-A48B-DF6D60DCA150}"/>
              </a:ext>
            </a:extLst>
          </p:cNvPr>
          <p:cNvSpPr>
            <a:spLocks noGrp="1"/>
          </p:cNvSpPr>
          <p:nvPr>
            <p:ph idx="1"/>
          </p:nvPr>
        </p:nvSpPr>
        <p:spPr/>
        <p:txBody>
          <a:bodyPr/>
          <a:lstStyle/>
          <a:p>
            <a:pPr>
              <a:buFont typeface="Arial" panose="020B0604020202020204" pitchFamily="34" charset="0"/>
              <a:buChar char="•"/>
            </a:pPr>
            <a:r>
              <a:rPr lang="en-US" dirty="0"/>
              <a:t>Based on [1-3], coherence time is in the order of tens to hundreds of </a:t>
            </a:r>
            <a:r>
              <a:rPr lang="en-US" dirty="0" err="1"/>
              <a:t>ms</a:t>
            </a:r>
            <a:r>
              <a:rPr lang="en-US" dirty="0"/>
              <a:t>, which translates to 30 cm of coherence distance</a:t>
            </a:r>
          </a:p>
          <a:p>
            <a:pPr>
              <a:buFont typeface="Arial" panose="020B0604020202020204" pitchFamily="34" charset="0"/>
              <a:buChar char="•"/>
            </a:pPr>
            <a:r>
              <a:rPr lang="en-US" dirty="0"/>
              <a:t>Even with random mobility and random orientation, </a:t>
            </a:r>
            <a:r>
              <a:rPr lang="en-US" dirty="0" err="1"/>
              <a:t>LiFi</a:t>
            </a:r>
            <a:r>
              <a:rPr lang="en-US" dirty="0"/>
              <a:t> channel is quasi static. </a:t>
            </a:r>
          </a:p>
          <a:p>
            <a:pPr>
              <a:buFont typeface="Arial" panose="020B0604020202020204" pitchFamily="34" charset="0"/>
              <a:buChar char="•"/>
            </a:pPr>
            <a:r>
              <a:rPr lang="en-US" dirty="0"/>
              <a:t>Using 802.11n, ref [4] reports the 50-ms update interval of channel state information. Hence, a feedback mechanism for </a:t>
            </a:r>
            <a:r>
              <a:rPr lang="en-US" dirty="0" err="1"/>
              <a:t>LiFi</a:t>
            </a:r>
            <a:r>
              <a:rPr lang="en-US" dirty="0"/>
              <a:t> </a:t>
            </a:r>
            <a:r>
              <a:rPr lang="en-US"/>
              <a:t>is still </a:t>
            </a:r>
            <a:r>
              <a:rPr lang="en-US" dirty="0"/>
              <a:t>feasible.</a:t>
            </a:r>
          </a:p>
          <a:p>
            <a:endParaRPr lang="en-US" dirty="0"/>
          </a:p>
        </p:txBody>
      </p:sp>
      <p:sp>
        <p:nvSpPr>
          <p:cNvPr id="4" name="Slide Number Placeholder 3">
            <a:extLst>
              <a:ext uri="{FF2B5EF4-FFF2-40B4-BE49-F238E27FC236}">
                <a16:creationId xmlns:a16="http://schemas.microsoft.com/office/drawing/2014/main" id="{F2F1EB74-5229-894A-8B80-796BB862E5C1}"/>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5965349E-3450-AE43-A053-99AB8AC7E0EE}"/>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4CD66A87-8ED5-4E40-889C-E590B71EC2D9}"/>
              </a:ext>
            </a:extLst>
          </p:cNvPr>
          <p:cNvSpPr>
            <a:spLocks noGrp="1"/>
          </p:cNvSpPr>
          <p:nvPr>
            <p:ph type="dt" idx="15"/>
          </p:nvPr>
        </p:nvSpPr>
        <p:spPr/>
        <p:txBody>
          <a:bodyPr/>
          <a:lstStyle/>
          <a:p>
            <a:r>
              <a:rPr lang="en-US"/>
              <a:t>April 2020</a:t>
            </a:r>
            <a:endParaRPr lang="en-GB" dirty="0"/>
          </a:p>
        </p:txBody>
      </p:sp>
      <p:sp>
        <p:nvSpPr>
          <p:cNvPr id="8" name="Rectangle 7">
            <a:extLst>
              <a:ext uri="{FF2B5EF4-FFF2-40B4-BE49-F238E27FC236}">
                <a16:creationId xmlns:a16="http://schemas.microsoft.com/office/drawing/2014/main" id="{63E69F5F-5203-464F-A7C9-E5D15CD3748D}"/>
              </a:ext>
            </a:extLst>
          </p:cNvPr>
          <p:cNvSpPr/>
          <p:nvPr/>
        </p:nvSpPr>
        <p:spPr>
          <a:xfrm>
            <a:off x="837143" y="4724163"/>
            <a:ext cx="10515600" cy="1600438"/>
          </a:xfrm>
          <a:prstGeom prst="rect">
            <a:avLst/>
          </a:prstGeom>
        </p:spPr>
        <p:txBody>
          <a:bodyPr wrap="square">
            <a:spAutoFit/>
          </a:bodyPr>
          <a:lstStyle/>
          <a:p>
            <a:r>
              <a:rPr lang="en-GB" sz="1400" dirty="0">
                <a:solidFill>
                  <a:schemeClr val="tx1"/>
                </a:solidFill>
              </a:rPr>
              <a:t>[1] Dima </a:t>
            </a:r>
            <a:r>
              <a:rPr lang="en-GB" sz="1400" dirty="0" err="1">
                <a:solidFill>
                  <a:schemeClr val="tx1"/>
                </a:solidFill>
              </a:rPr>
              <a:t>Bykhovsky</a:t>
            </a:r>
            <a:r>
              <a:rPr lang="en-GB" sz="1400" dirty="0">
                <a:solidFill>
                  <a:schemeClr val="tx1"/>
                </a:solidFill>
              </a:rPr>
              <a:t>, "Coherence distance in indoor optical wireless communication channels," Opt. Lett. </a:t>
            </a:r>
            <a:r>
              <a:rPr lang="en-GB" sz="1400" b="1" dirty="0">
                <a:solidFill>
                  <a:schemeClr val="tx1"/>
                </a:solidFill>
              </a:rPr>
              <a:t>43</a:t>
            </a:r>
            <a:r>
              <a:rPr lang="en-GB" sz="1400" dirty="0">
                <a:solidFill>
                  <a:schemeClr val="tx1"/>
                </a:solidFill>
              </a:rPr>
              <a:t>, 2248-2251 (2018)</a:t>
            </a:r>
          </a:p>
          <a:p>
            <a:r>
              <a:rPr lang="en-GB" sz="1400" dirty="0">
                <a:solidFill>
                  <a:schemeClr val="tx1"/>
                </a:solidFill>
              </a:rPr>
              <a:t>[2] A. A. </a:t>
            </a:r>
            <a:r>
              <a:rPr lang="en-GB" sz="1400" dirty="0" err="1">
                <a:solidFill>
                  <a:schemeClr val="tx1"/>
                </a:solidFill>
              </a:rPr>
              <a:t>Purwita</a:t>
            </a:r>
            <a:r>
              <a:rPr lang="en-GB" sz="1400" dirty="0">
                <a:solidFill>
                  <a:schemeClr val="tx1"/>
                </a:solidFill>
              </a:rPr>
              <a:t>, M. D. </a:t>
            </a:r>
            <a:r>
              <a:rPr lang="en-GB" sz="1400" dirty="0" err="1">
                <a:solidFill>
                  <a:schemeClr val="tx1"/>
                </a:solidFill>
              </a:rPr>
              <a:t>Soltani</a:t>
            </a:r>
            <a:r>
              <a:rPr lang="en-GB" sz="1400" dirty="0">
                <a:solidFill>
                  <a:schemeClr val="tx1"/>
                </a:solidFill>
              </a:rPr>
              <a:t>, M. Safari and H. Haas, "Terminal Orientation in OFDM-Based </a:t>
            </a:r>
            <a:r>
              <a:rPr lang="en-GB" sz="1400" dirty="0" err="1">
                <a:solidFill>
                  <a:schemeClr val="tx1"/>
                </a:solidFill>
              </a:rPr>
              <a:t>LiFi</a:t>
            </a:r>
            <a:r>
              <a:rPr lang="en-GB" sz="1400" dirty="0">
                <a:solidFill>
                  <a:schemeClr val="tx1"/>
                </a:solidFill>
              </a:rPr>
              <a:t> Systems," in IEEE Transactions on Wireless Communications, vol. 18, no. 8, pp. 4003-4016, Aug. 2019.</a:t>
            </a:r>
          </a:p>
          <a:p>
            <a:r>
              <a:rPr lang="en-GB" sz="1400" dirty="0">
                <a:solidFill>
                  <a:schemeClr val="tx1"/>
                </a:solidFill>
              </a:rPr>
              <a:t>[3] M. D. </a:t>
            </a:r>
            <a:r>
              <a:rPr lang="en-GB" sz="1400" dirty="0" err="1">
                <a:solidFill>
                  <a:schemeClr val="tx1"/>
                </a:solidFill>
              </a:rPr>
              <a:t>Soltani</a:t>
            </a:r>
            <a:r>
              <a:rPr lang="en-GB" sz="1400" dirty="0">
                <a:solidFill>
                  <a:schemeClr val="tx1"/>
                </a:solidFill>
              </a:rPr>
              <a:t>, A. A. </a:t>
            </a:r>
            <a:r>
              <a:rPr lang="en-GB" sz="1400" dirty="0" err="1">
                <a:solidFill>
                  <a:schemeClr val="tx1"/>
                </a:solidFill>
              </a:rPr>
              <a:t>Purwita</a:t>
            </a:r>
            <a:r>
              <a:rPr lang="en-GB" sz="1400" dirty="0">
                <a:solidFill>
                  <a:schemeClr val="tx1"/>
                </a:solidFill>
              </a:rPr>
              <a:t>, Z. Zeng, H. Haas and M. Safari, "</a:t>
            </a:r>
            <a:r>
              <a:rPr lang="en-GB" sz="1400" dirty="0" err="1">
                <a:solidFill>
                  <a:schemeClr val="tx1"/>
                </a:solidFill>
              </a:rPr>
              <a:t>Modeling</a:t>
            </a:r>
            <a:r>
              <a:rPr lang="en-GB" sz="1400" dirty="0">
                <a:solidFill>
                  <a:schemeClr val="tx1"/>
                </a:solidFill>
              </a:rPr>
              <a:t> the Random Orientation of Mobile Devices: Measurement, Analysis and </a:t>
            </a:r>
            <a:r>
              <a:rPr lang="en-GB" sz="1400" dirty="0" err="1">
                <a:solidFill>
                  <a:schemeClr val="tx1"/>
                </a:solidFill>
              </a:rPr>
              <a:t>LiFi</a:t>
            </a:r>
            <a:r>
              <a:rPr lang="en-GB" sz="1400" dirty="0">
                <a:solidFill>
                  <a:schemeClr val="tx1"/>
                </a:solidFill>
              </a:rPr>
              <a:t> Use Case," in IEEE Transactions on Communications, vol. 67, no. 3, pp. 2157-2172, March 2019.</a:t>
            </a:r>
          </a:p>
          <a:p>
            <a:r>
              <a:rPr lang="en-GB" sz="1400" dirty="0">
                <a:solidFill>
                  <a:schemeClr val="tx1"/>
                </a:solidFill>
              </a:rPr>
              <a:t>[4] L. </a:t>
            </a:r>
            <a:r>
              <a:rPr lang="en-GB" sz="1400" dirty="0" err="1">
                <a:solidFill>
                  <a:schemeClr val="tx1"/>
                </a:solidFill>
              </a:rPr>
              <a:t>Deek</a:t>
            </a:r>
            <a:r>
              <a:rPr lang="en-GB" sz="1400" dirty="0">
                <a:solidFill>
                  <a:schemeClr val="tx1"/>
                </a:solidFill>
              </a:rPr>
              <a:t>, E. G. Villegas, E. Belding, S. Lee, and K.  </a:t>
            </a:r>
            <a:r>
              <a:rPr lang="en-GB" sz="1400" dirty="0" err="1">
                <a:solidFill>
                  <a:schemeClr val="tx1"/>
                </a:solidFill>
              </a:rPr>
              <a:t>Almeroth</a:t>
            </a:r>
            <a:r>
              <a:rPr lang="en-GB" sz="1400" dirty="0">
                <a:solidFill>
                  <a:schemeClr val="tx1"/>
                </a:solidFill>
              </a:rPr>
              <a:t>, "A practical framework for 802.11 MIMO rate adaptation," in </a:t>
            </a:r>
            <a:r>
              <a:rPr lang="en-GB" sz="1400" i="1" dirty="0" err="1">
                <a:solidFill>
                  <a:schemeClr val="tx1"/>
                </a:solidFill>
              </a:rPr>
              <a:t>Comput</a:t>
            </a:r>
            <a:r>
              <a:rPr lang="en-GB" sz="1400" i="1" dirty="0">
                <a:solidFill>
                  <a:schemeClr val="tx1"/>
                </a:solidFill>
              </a:rPr>
              <a:t>. </a:t>
            </a:r>
            <a:r>
              <a:rPr lang="en-GB" sz="1400" i="1" dirty="0" err="1">
                <a:solidFill>
                  <a:schemeClr val="tx1"/>
                </a:solidFill>
              </a:rPr>
              <a:t>Netw</a:t>
            </a:r>
            <a:r>
              <a:rPr lang="en-GB" sz="1400" i="1" dirty="0">
                <a:solidFill>
                  <a:schemeClr val="tx1"/>
                </a:solidFill>
              </a:rPr>
              <a:t>.</a:t>
            </a:r>
            <a:r>
              <a:rPr lang="en-GB" sz="1400" dirty="0">
                <a:solidFill>
                  <a:schemeClr val="tx1"/>
                </a:solidFill>
              </a:rPr>
              <a:t> 83, pp. 332–348, June 2015.</a:t>
            </a:r>
            <a:endParaRPr lang="en-US" sz="1400" dirty="0">
              <a:solidFill>
                <a:schemeClr val="tx1"/>
              </a:solidFill>
            </a:endParaRPr>
          </a:p>
        </p:txBody>
      </p:sp>
    </p:spTree>
    <p:extLst>
      <p:ext uri="{BB962C8B-B14F-4D97-AF65-F5344CB8AC3E}">
        <p14:creationId xmlns:p14="http://schemas.microsoft.com/office/powerpoint/2010/main" val="134224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9218" name="Rectangle 2"/>
          <p:cNvSpPr>
            <a:spLocks noGrp="1" noChangeArrowheads="1"/>
          </p:cNvSpPr>
          <p:nvPr>
            <p:ph idx="1"/>
          </p:nvPr>
        </p:nvSpPr>
        <p:spPr>
          <a:ln/>
        </p:spPr>
        <p:txBody>
          <a:bodyPr/>
          <a:lstStyle/>
          <a:p>
            <a:pPr marL="457200" indent="-457200">
              <a:buFont typeface="+mj-lt"/>
              <a:buAutoNum type="arabicPeriod"/>
            </a:pPr>
            <a:r>
              <a:rPr lang="en-US" dirty="0"/>
              <a:t>The main challenge of MU-MIMO in LC is the highly correlated channel matrix</a:t>
            </a:r>
          </a:p>
          <a:p>
            <a:pPr marL="457200" indent="-457200">
              <a:buFont typeface="+mj-lt"/>
              <a:buAutoNum type="arabicPeriod"/>
            </a:pPr>
            <a:r>
              <a:rPr lang="en-US" dirty="0"/>
              <a:t>The most promising method is the WDM </a:t>
            </a:r>
            <a:r>
              <a:rPr lang="en-GB" dirty="0"/>
              <a:t>because it’s easy to implement </a:t>
            </a:r>
            <a:r>
              <a:rPr lang="en-GB"/>
              <a:t>and has an almost </a:t>
            </a:r>
            <a:r>
              <a:rPr lang="en-GB" dirty="0"/>
              <a:t>perfect channel matrix (identity matrix if cross talk is neglected)</a:t>
            </a:r>
            <a:endParaRPr lang="en-US" dirty="0"/>
          </a:p>
          <a:p>
            <a:pPr marL="0" indent="0"/>
            <a:endParaRPr lang="en-US"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a:t>Ardimas Purwita (University of Edinburgh)</a:t>
            </a:r>
            <a:endParaRPr lang="en-GB" dirty="0"/>
          </a:p>
        </p:txBody>
      </p:sp>
      <p:sp>
        <p:nvSpPr>
          <p:cNvPr id="4" name="Date Placeholder 3"/>
          <p:cNvSpPr>
            <a:spLocks noGrp="1"/>
          </p:cNvSpPr>
          <p:nvPr>
            <p:ph type="dt" idx="15"/>
          </p:nvPr>
        </p:nvSpPr>
        <p:spPr/>
        <p:txBody>
          <a:bodyPr/>
          <a:lstStyle/>
          <a:p>
            <a:r>
              <a:rPr lang="en-US"/>
              <a:t>April 2020</a:t>
            </a:r>
            <a:endParaRPr lang="en-GB"/>
          </a:p>
        </p:txBody>
      </p:sp>
    </p:spTree>
    <p:extLst>
      <p:ext uri="{BB962C8B-B14F-4D97-AF65-F5344CB8AC3E}">
        <p14:creationId xmlns:p14="http://schemas.microsoft.com/office/powerpoint/2010/main" val="275214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aims to discuss the main challenge of applying MU-MIMO for LC and its possible solutions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Ardimas Purwita (University of Edinburgh)</a:t>
            </a:r>
            <a:endParaRPr lang="en-GB" dirty="0"/>
          </a:p>
        </p:txBody>
      </p:sp>
      <p:sp>
        <p:nvSpPr>
          <p:cNvPr id="4" name="Date Placeholder 3"/>
          <p:cNvSpPr>
            <a:spLocks noGrp="1"/>
          </p:cNvSpPr>
          <p:nvPr>
            <p:ph type="dt" idx="15"/>
          </p:nvPr>
        </p:nvSpPr>
        <p:spPr/>
        <p:txBody>
          <a:bodyPr/>
          <a:lstStyle/>
          <a:p>
            <a:r>
              <a:rPr lang="en-US"/>
              <a:t>April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MU-MIMO in LC</a:t>
            </a:r>
            <a:endParaRPr lang="en-GB" dirty="0"/>
          </a:p>
        </p:txBody>
      </p:sp>
      <p:sp>
        <p:nvSpPr>
          <p:cNvPr id="9218" name="Rectangle 2"/>
          <p:cNvSpPr>
            <a:spLocks noGrp="1" noChangeArrowheads="1"/>
          </p:cNvSpPr>
          <p:nvPr>
            <p:ph idx="1"/>
          </p:nvPr>
        </p:nvSpPr>
        <p:spPr>
          <a:ln/>
        </p:spPr>
        <p:txBody>
          <a:bodyPr/>
          <a:lstStyle/>
          <a:p>
            <a:r>
              <a:rPr lang="en-US" dirty="0"/>
              <a:t>Possible issues:</a:t>
            </a:r>
          </a:p>
          <a:p>
            <a:pPr marL="914400" lvl="1" indent="-457200">
              <a:buFont typeface="+mj-lt"/>
              <a:buAutoNum type="arabicPeriod"/>
            </a:pPr>
            <a:r>
              <a:rPr lang="en-US" dirty="0"/>
              <a:t>Highly-correlated channel gain matrix [1,2]</a:t>
            </a:r>
          </a:p>
          <a:p>
            <a:pPr marL="914400" lvl="1" indent="-457200">
              <a:buFont typeface="+mj-lt"/>
              <a:buAutoNum type="arabicPeriod"/>
            </a:pPr>
            <a:r>
              <a:rPr lang="en-US" dirty="0"/>
              <a:t>Different delay of CIRs due to different distance [1] </a:t>
            </a:r>
          </a:p>
          <a:p>
            <a:pPr marL="914400" lvl="1" indent="-457200">
              <a:buFont typeface="+mj-lt"/>
              <a:buAutoNum type="arabicPeriod"/>
            </a:pPr>
            <a:r>
              <a:rPr lang="en-US" dirty="0"/>
              <a:t>Beamforming feedback is required [3]</a:t>
            </a:r>
          </a:p>
          <a:p>
            <a:pPr marL="1200150" lvl="2" indent="-285750">
              <a:buFont typeface="Arial" panose="020B0604020202020204" pitchFamily="34" charset="0"/>
              <a:buChar char="•"/>
            </a:pPr>
            <a:r>
              <a:rPr lang="en-US" dirty="0"/>
              <a:t>What is the coherence time of the LC channel with </a:t>
            </a:r>
            <a:r>
              <a:rPr lang="en-US"/>
              <a:t>mobile users?</a:t>
            </a:r>
            <a:endParaRPr lang="en-US" dirty="0"/>
          </a:p>
          <a:p>
            <a:pPr lvl="1"/>
            <a:endParaRPr lang="en-US"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p:txBody>
          <a:bodyPr/>
          <a:lstStyle/>
          <a:p>
            <a:r>
              <a:rPr lang="en-GB"/>
              <a:t>Ardimas Purwita (University of Edinburgh)</a:t>
            </a:r>
            <a:endParaRPr lang="en-GB" dirty="0"/>
          </a:p>
        </p:txBody>
      </p:sp>
      <p:sp>
        <p:nvSpPr>
          <p:cNvPr id="4" name="Date Placeholder 3"/>
          <p:cNvSpPr>
            <a:spLocks noGrp="1"/>
          </p:cNvSpPr>
          <p:nvPr>
            <p:ph type="dt" idx="15"/>
          </p:nvPr>
        </p:nvSpPr>
        <p:spPr/>
        <p:txBody>
          <a:bodyPr/>
          <a:lstStyle/>
          <a:p>
            <a:r>
              <a:rPr lang="en-US"/>
              <a:t>April 2020</a:t>
            </a:r>
            <a:endParaRPr lang="en-GB"/>
          </a:p>
        </p:txBody>
      </p:sp>
      <p:grpSp>
        <p:nvGrpSpPr>
          <p:cNvPr id="10" name="Group 9">
            <a:extLst>
              <a:ext uri="{FF2B5EF4-FFF2-40B4-BE49-F238E27FC236}">
                <a16:creationId xmlns:a16="http://schemas.microsoft.com/office/drawing/2014/main" id="{F54F4A46-E72E-0549-8CB3-0DFEA5B76164}"/>
              </a:ext>
            </a:extLst>
          </p:cNvPr>
          <p:cNvGrpSpPr/>
          <p:nvPr/>
        </p:nvGrpSpPr>
        <p:grpSpPr>
          <a:xfrm>
            <a:off x="8688288" y="1831029"/>
            <a:ext cx="3130043" cy="3305838"/>
            <a:chOff x="7882759" y="1972660"/>
            <a:chExt cx="3130043" cy="3305838"/>
          </a:xfrm>
        </p:grpSpPr>
        <p:pic>
          <p:nvPicPr>
            <p:cNvPr id="11" name="Picture 10">
              <a:extLst>
                <a:ext uri="{FF2B5EF4-FFF2-40B4-BE49-F238E27FC236}">
                  <a16:creationId xmlns:a16="http://schemas.microsoft.com/office/drawing/2014/main" id="{1A67D442-633D-694C-961D-34E8F64C40B4}"/>
                </a:ext>
              </a:extLst>
            </p:cNvPr>
            <p:cNvPicPr>
              <a:picLocks noChangeAspect="1"/>
            </p:cNvPicPr>
            <p:nvPr/>
          </p:nvPicPr>
          <p:blipFill>
            <a:blip r:embed="rId3"/>
            <a:stretch>
              <a:fillRect/>
            </a:stretch>
          </p:blipFill>
          <p:spPr>
            <a:xfrm>
              <a:off x="7882759" y="1972660"/>
              <a:ext cx="3130043" cy="2912679"/>
            </a:xfrm>
            <a:prstGeom prst="rect">
              <a:avLst/>
            </a:prstGeom>
          </p:spPr>
        </p:pic>
        <p:sp>
          <p:nvSpPr>
            <p:cNvPr id="12" name="TextBox 11">
              <a:extLst>
                <a:ext uri="{FF2B5EF4-FFF2-40B4-BE49-F238E27FC236}">
                  <a16:creationId xmlns:a16="http://schemas.microsoft.com/office/drawing/2014/main" id="{14C3EFD2-4FB0-DE41-8910-07AA2F3EC832}"/>
                </a:ext>
              </a:extLst>
            </p:cNvPr>
            <p:cNvSpPr txBox="1"/>
            <p:nvPr/>
          </p:nvSpPr>
          <p:spPr>
            <a:xfrm>
              <a:off x="8064860" y="4909166"/>
              <a:ext cx="1579215" cy="369332"/>
            </a:xfrm>
            <a:prstGeom prst="rect">
              <a:avLst/>
            </a:prstGeom>
            <a:noFill/>
          </p:spPr>
          <p:txBody>
            <a:bodyPr wrap="none" rtlCol="0">
              <a:spAutoFit/>
            </a:bodyPr>
            <a:lstStyle/>
            <a:p>
              <a:r>
                <a:rPr lang="en-US" sz="1800" dirty="0">
                  <a:solidFill>
                    <a:schemeClr val="tx1"/>
                  </a:solidFill>
                </a:rPr>
                <a:t>Taken from [1]</a:t>
              </a:r>
            </a:p>
          </p:txBody>
        </p:sp>
      </p:grpSp>
      <p:sp>
        <p:nvSpPr>
          <p:cNvPr id="13" name="Rectangle 12">
            <a:extLst>
              <a:ext uri="{FF2B5EF4-FFF2-40B4-BE49-F238E27FC236}">
                <a16:creationId xmlns:a16="http://schemas.microsoft.com/office/drawing/2014/main" id="{8D19D370-9AE7-7B4B-A608-8552A619113F}"/>
              </a:ext>
            </a:extLst>
          </p:cNvPr>
          <p:cNvSpPr/>
          <p:nvPr/>
        </p:nvSpPr>
        <p:spPr>
          <a:xfrm>
            <a:off x="838200" y="5152261"/>
            <a:ext cx="10302766" cy="1323439"/>
          </a:xfrm>
          <a:prstGeom prst="rect">
            <a:avLst/>
          </a:prstGeom>
        </p:spPr>
        <p:txBody>
          <a:bodyPr wrap="square">
            <a:spAutoFit/>
          </a:bodyPr>
          <a:lstStyle/>
          <a:p>
            <a:r>
              <a:rPr lang="en-US" sz="1600" dirty="0">
                <a:solidFill>
                  <a:schemeClr val="tx1"/>
                </a:solidFill>
              </a:rPr>
              <a:t>[1] Q. Wang, Z. Wang and L. Dai, "Multiuser MIMO-OFDM for Visible Light Communications," in IEEE Photonics Journal, vol. 7, no. 6, pp. 1-11, Dec. 2015, Art no. 7904911.</a:t>
            </a:r>
          </a:p>
          <a:p>
            <a:r>
              <a:rPr lang="en-US" sz="1600" dirty="0">
                <a:solidFill>
                  <a:schemeClr val="tx1"/>
                </a:solidFill>
              </a:rPr>
              <a:t>[2] T. </a:t>
            </a:r>
            <a:r>
              <a:rPr lang="en-US" sz="1600" dirty="0" err="1">
                <a:solidFill>
                  <a:schemeClr val="tx1"/>
                </a:solidFill>
              </a:rPr>
              <a:t>Fath</a:t>
            </a:r>
            <a:r>
              <a:rPr lang="en-US" sz="1600" dirty="0">
                <a:solidFill>
                  <a:schemeClr val="tx1"/>
                </a:solidFill>
              </a:rPr>
              <a:t> and H. Haas, "Performance Comparison of MIMO Techniques for Optical Wireless Communications in Indoor Environments," in IEEE Transactions on Communications, vol. 61, no. 2, pp. 733-742, February 2013.</a:t>
            </a:r>
          </a:p>
          <a:p>
            <a:r>
              <a:rPr lang="en-US" sz="1600" dirty="0">
                <a:solidFill>
                  <a:schemeClr val="tx1"/>
                </a:solidFill>
              </a:rPr>
              <a:t>[3] IEEE 802.11ax specification</a:t>
            </a:r>
          </a:p>
        </p:txBody>
      </p:sp>
    </p:spTree>
    <p:extLst>
      <p:ext uri="{BB962C8B-B14F-4D97-AF65-F5344CB8AC3E}">
        <p14:creationId xmlns:p14="http://schemas.microsoft.com/office/powerpoint/2010/main" val="3725258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Highly-Correlated Channel Gain Matrix: Background</a:t>
            </a:r>
            <a:endParaRPr lang="en-GB" dirty="0">
              <a:solidFill>
                <a:schemeClr val="tx1"/>
              </a:solidFill>
            </a:endParaRPr>
          </a:p>
        </p:txBody>
      </p:sp>
      <p:sp>
        <p:nvSpPr>
          <p:cNvPr id="9218" name="Rectangle 2"/>
          <p:cNvSpPr>
            <a:spLocks noGrp="1" noChangeArrowheads="1"/>
          </p:cNvSpPr>
          <p:nvPr>
            <p:ph idx="1"/>
          </p:nvPr>
        </p:nvSpPr>
        <p:spPr>
          <a:xfrm>
            <a:off x="914401" y="1908075"/>
            <a:ext cx="10361084" cy="4113213"/>
          </a:xfrm>
          <a:ln/>
        </p:spPr>
        <p:txBody>
          <a:bodyPr/>
          <a:lstStyle/>
          <a:p>
            <a:r>
              <a:rPr lang="en-US" dirty="0">
                <a:solidFill>
                  <a:schemeClr val="tx1"/>
                </a:solidFill>
              </a:rPr>
              <a:t>Why?</a:t>
            </a:r>
          </a:p>
          <a:p>
            <a:pPr lvl="1"/>
            <a:r>
              <a:rPr lang="en-US" dirty="0">
                <a:solidFill>
                  <a:schemeClr val="tx1"/>
                </a:solidFill>
              </a:rPr>
              <a:t>IM/DD + close distance of LEDs and PDs [1,2]</a:t>
            </a:r>
          </a:p>
          <a:p>
            <a:r>
              <a:rPr lang="en-US" dirty="0">
                <a:solidFill>
                  <a:schemeClr val="tx1"/>
                </a:solidFill>
              </a:rPr>
              <a:t>Effects</a:t>
            </a:r>
          </a:p>
          <a:p>
            <a:pPr lvl="1"/>
            <a:r>
              <a:rPr lang="en-US" dirty="0">
                <a:solidFill>
                  <a:schemeClr val="tx1"/>
                </a:solidFill>
              </a:rPr>
              <a:t>Rank deficiency </a:t>
            </a:r>
            <a:r>
              <a:rPr lang="en-US" dirty="0">
                <a:solidFill>
                  <a:schemeClr val="tx1"/>
                </a:solidFill>
                <a:sym typeface="Wingdings" pitchFamily="2" charset="2"/>
              </a:rPr>
              <a:t> Very bad error performance</a:t>
            </a:r>
            <a:r>
              <a:rPr lang="en-US" dirty="0">
                <a:solidFill>
                  <a:schemeClr val="tx1"/>
                </a:solidFill>
              </a:rPr>
              <a:t> </a:t>
            </a:r>
          </a:p>
          <a:p>
            <a:endParaRPr lang="en-US" dirty="0">
              <a:solidFill>
                <a:schemeClr val="tx1"/>
              </a:solidFill>
            </a:endParaRPr>
          </a:p>
        </p:txBody>
      </p:sp>
      <p:sp>
        <p:nvSpPr>
          <p:cNvPr id="6" name="Slide Number Placeholder 5"/>
          <p:cNvSpPr>
            <a:spLocks noGrp="1"/>
          </p:cNvSpPr>
          <p:nvPr>
            <p:ph type="sldNum" idx="12"/>
          </p:nvPr>
        </p:nvSpPr>
        <p:spPr/>
        <p:txBody>
          <a:bodyPr/>
          <a:lstStyle/>
          <a:p>
            <a:r>
              <a:rPr lang="en-GB">
                <a:solidFill>
                  <a:schemeClr val="tx1"/>
                </a:solidFill>
              </a:rPr>
              <a:t>Slide </a:t>
            </a:r>
            <a:fld id="{8DC72EFA-1DF8-481C-8B66-C8A1D5DAFDEA}" type="slidenum">
              <a:rPr lang="en-GB">
                <a:solidFill>
                  <a:schemeClr val="tx1"/>
                </a:solidFill>
              </a:rPr>
              <a:pPr/>
              <a:t>4</a:t>
            </a:fld>
            <a:endParaRPr lang="en-GB">
              <a:solidFill>
                <a:schemeClr val="tx1"/>
              </a:solidFill>
            </a:endParaRPr>
          </a:p>
        </p:txBody>
      </p:sp>
      <p:sp>
        <p:nvSpPr>
          <p:cNvPr id="5" name="Footer Placeholder 4"/>
          <p:cNvSpPr>
            <a:spLocks noGrp="1"/>
          </p:cNvSpPr>
          <p:nvPr>
            <p:ph type="ftr" idx="14"/>
          </p:nvPr>
        </p:nvSpPr>
        <p:spPr/>
        <p:txBody>
          <a:bodyPr/>
          <a:lstStyle/>
          <a:p>
            <a:r>
              <a:rPr lang="en-GB">
                <a:solidFill>
                  <a:schemeClr val="tx1"/>
                </a:solidFill>
              </a:rPr>
              <a:t>Ardimas Purwita (University of Edinburgh)</a:t>
            </a:r>
            <a:endParaRPr lang="en-GB" dirty="0">
              <a:solidFill>
                <a:schemeClr val="tx1"/>
              </a:solidFill>
            </a:endParaRPr>
          </a:p>
        </p:txBody>
      </p:sp>
      <p:sp>
        <p:nvSpPr>
          <p:cNvPr id="4" name="Date Placeholder 3"/>
          <p:cNvSpPr>
            <a:spLocks noGrp="1"/>
          </p:cNvSpPr>
          <p:nvPr>
            <p:ph type="dt" idx="15"/>
          </p:nvPr>
        </p:nvSpPr>
        <p:spPr/>
        <p:txBody>
          <a:bodyPr/>
          <a:lstStyle/>
          <a:p>
            <a:r>
              <a:rPr lang="en-US">
                <a:solidFill>
                  <a:schemeClr val="tx1"/>
                </a:solidFill>
              </a:rPr>
              <a:t>April 2020</a:t>
            </a:r>
            <a:endParaRPr lang="en-GB">
              <a:solidFill>
                <a:schemeClr val="tx1"/>
              </a:solidFill>
            </a:endParaRPr>
          </a:p>
        </p:txBody>
      </p:sp>
      <p:sp>
        <p:nvSpPr>
          <p:cNvPr id="14" name="Rectangle 13">
            <a:extLst>
              <a:ext uri="{FF2B5EF4-FFF2-40B4-BE49-F238E27FC236}">
                <a16:creationId xmlns:a16="http://schemas.microsoft.com/office/drawing/2014/main" id="{D09E92DF-3A90-1F41-BE20-0DCEA9A46404}"/>
              </a:ext>
            </a:extLst>
          </p:cNvPr>
          <p:cNvSpPr/>
          <p:nvPr/>
        </p:nvSpPr>
        <p:spPr>
          <a:xfrm>
            <a:off x="838200" y="5284365"/>
            <a:ext cx="10302766" cy="1384995"/>
          </a:xfrm>
          <a:prstGeom prst="rect">
            <a:avLst/>
          </a:prstGeom>
        </p:spPr>
        <p:txBody>
          <a:bodyPr wrap="square">
            <a:spAutoFit/>
          </a:bodyPr>
          <a:lstStyle/>
          <a:p>
            <a:r>
              <a:rPr lang="en-US" sz="1200" dirty="0">
                <a:solidFill>
                  <a:schemeClr val="tx1"/>
                </a:solidFill>
              </a:rPr>
              <a:t>[1] L. Zeng et al., "High data rate multiple input multiple output (MIMO) optical wireless communications using white led lighting," in IEEE Journal on Selected Areas in Communications, vol. 27, no. 9, pp. 1654-1662, December 2009.</a:t>
            </a:r>
          </a:p>
          <a:p>
            <a:r>
              <a:rPr lang="en-US" sz="1200" dirty="0">
                <a:solidFill>
                  <a:schemeClr val="tx1"/>
                </a:solidFill>
              </a:rPr>
              <a:t>[2] T. </a:t>
            </a:r>
            <a:r>
              <a:rPr lang="en-US" sz="1200" dirty="0" err="1">
                <a:solidFill>
                  <a:schemeClr val="tx1"/>
                </a:solidFill>
              </a:rPr>
              <a:t>Fath</a:t>
            </a:r>
            <a:r>
              <a:rPr lang="en-US" sz="1200" dirty="0">
                <a:solidFill>
                  <a:schemeClr val="tx1"/>
                </a:solidFill>
              </a:rPr>
              <a:t> and H. Haas, "Performance Comparison of MIMO Techniques for Optical Wireless Communications in Indoor Environments," in IEEE Transactions on Communications, vol. 61, no. 2, pp. 733-742, February 2013.</a:t>
            </a:r>
          </a:p>
          <a:p>
            <a:r>
              <a:rPr lang="en-US" sz="1200" dirty="0">
                <a:solidFill>
                  <a:schemeClr val="tx1"/>
                </a:solidFill>
              </a:rPr>
              <a:t>[3] T. Q. Wang, R. J. Green and J. Armstrong, "MIMO Optical Wireless Communications Using ACO-OFDM and a Prism-Array Receiver," in IEEE Journal on Selected Areas in Communications, vol. 33, no. 9, pp. 1959-1971, Sept. 2015.</a:t>
            </a:r>
          </a:p>
          <a:p>
            <a:endParaRPr lang="en-US" sz="1200" dirty="0">
              <a:solidFill>
                <a:schemeClr val="tx1"/>
              </a:solidFill>
            </a:endParaRPr>
          </a:p>
        </p:txBody>
      </p:sp>
      <p:grpSp>
        <p:nvGrpSpPr>
          <p:cNvPr id="15" name="Group 14">
            <a:extLst>
              <a:ext uri="{FF2B5EF4-FFF2-40B4-BE49-F238E27FC236}">
                <a16:creationId xmlns:a16="http://schemas.microsoft.com/office/drawing/2014/main" id="{F397BA48-9286-3346-A74A-DAD90F44EC51}"/>
              </a:ext>
            </a:extLst>
          </p:cNvPr>
          <p:cNvGrpSpPr/>
          <p:nvPr/>
        </p:nvGrpSpPr>
        <p:grpSpPr>
          <a:xfrm>
            <a:off x="1847528" y="3642469"/>
            <a:ext cx="2915238" cy="1658739"/>
            <a:chOff x="1807620" y="3600069"/>
            <a:chExt cx="3410258" cy="1940400"/>
          </a:xfrm>
        </p:grpSpPr>
        <p:pic>
          <p:nvPicPr>
            <p:cNvPr id="16" name="Picture 4" descr="Fig. 8.">
              <a:extLst>
                <a:ext uri="{FF2B5EF4-FFF2-40B4-BE49-F238E27FC236}">
                  <a16:creationId xmlns:a16="http://schemas.microsoft.com/office/drawing/2014/main" id="{065FF65E-2AB6-0343-873D-4EC0A72045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20" y="3600069"/>
              <a:ext cx="1947587" cy="19404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72B4768-32FC-9C4C-B14A-935A0CFC5EE5}"/>
                </a:ext>
              </a:extLst>
            </p:cNvPr>
            <p:cNvSpPr txBox="1"/>
            <p:nvPr/>
          </p:nvSpPr>
          <p:spPr>
            <a:xfrm>
              <a:off x="3790756" y="3600069"/>
              <a:ext cx="1427122" cy="338554"/>
            </a:xfrm>
            <a:prstGeom prst="rect">
              <a:avLst/>
            </a:prstGeom>
            <a:noFill/>
          </p:spPr>
          <p:txBody>
            <a:bodyPr wrap="none" rtlCol="0">
              <a:spAutoFit/>
            </a:bodyPr>
            <a:lstStyle/>
            <a:p>
              <a:r>
                <a:rPr lang="en-US" sz="1600" dirty="0">
                  <a:solidFill>
                    <a:schemeClr val="tx1"/>
                  </a:solidFill>
                </a:rPr>
                <a:t>Taken from [3]</a:t>
              </a:r>
            </a:p>
          </p:txBody>
        </p:sp>
      </p:grpSp>
      <p:grpSp>
        <p:nvGrpSpPr>
          <p:cNvPr id="18" name="Group 17">
            <a:extLst>
              <a:ext uri="{FF2B5EF4-FFF2-40B4-BE49-F238E27FC236}">
                <a16:creationId xmlns:a16="http://schemas.microsoft.com/office/drawing/2014/main" id="{D6352BEA-E137-1346-B14C-F361E84532C1}"/>
              </a:ext>
            </a:extLst>
          </p:cNvPr>
          <p:cNvGrpSpPr/>
          <p:nvPr/>
        </p:nvGrpSpPr>
        <p:grpSpPr>
          <a:xfrm>
            <a:off x="7647312" y="3442640"/>
            <a:ext cx="3238916" cy="1647419"/>
            <a:chOff x="6968224" y="3455158"/>
            <a:chExt cx="4201113" cy="2136824"/>
          </a:xfrm>
        </p:grpSpPr>
        <p:pic>
          <p:nvPicPr>
            <p:cNvPr id="19" name="Picture 2" descr="Fig. 3.">
              <a:extLst>
                <a:ext uri="{FF2B5EF4-FFF2-40B4-BE49-F238E27FC236}">
                  <a16:creationId xmlns:a16="http://schemas.microsoft.com/office/drawing/2014/main" id="{ED120921-21AC-D649-8D1F-7C0F9E0A7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8224" y="3538582"/>
              <a:ext cx="2773991" cy="2053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18975BA-DA45-B446-9FCB-56705F40F3AA}"/>
                </a:ext>
              </a:extLst>
            </p:cNvPr>
            <p:cNvSpPr txBox="1"/>
            <p:nvPr/>
          </p:nvSpPr>
          <p:spPr>
            <a:xfrm>
              <a:off x="9742215" y="3455158"/>
              <a:ext cx="1427122" cy="338554"/>
            </a:xfrm>
            <a:prstGeom prst="rect">
              <a:avLst/>
            </a:prstGeom>
            <a:noFill/>
          </p:spPr>
          <p:txBody>
            <a:bodyPr wrap="none" rtlCol="0">
              <a:spAutoFit/>
            </a:bodyPr>
            <a:lstStyle/>
            <a:p>
              <a:r>
                <a:rPr lang="en-US" sz="1600" dirty="0">
                  <a:solidFill>
                    <a:schemeClr val="tx1"/>
                  </a:solidFill>
                </a:rPr>
                <a:t>Taken from [1]</a:t>
              </a:r>
            </a:p>
          </p:txBody>
        </p:sp>
      </p:grpSp>
      <p:cxnSp>
        <p:nvCxnSpPr>
          <p:cNvPr id="21" name="Straight Arrow Connector 20">
            <a:extLst>
              <a:ext uri="{FF2B5EF4-FFF2-40B4-BE49-F238E27FC236}">
                <a16:creationId xmlns:a16="http://schemas.microsoft.com/office/drawing/2014/main" id="{7FAC455E-3695-1D43-B520-B7816FCE9D5C}"/>
              </a:ext>
            </a:extLst>
          </p:cNvPr>
          <p:cNvCxnSpPr/>
          <p:nvPr/>
        </p:nvCxnSpPr>
        <p:spPr>
          <a:xfrm>
            <a:off x="4498428" y="4293472"/>
            <a:ext cx="210206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1748F7D-DC19-E34E-916B-29E6D51C37AF}"/>
              </a:ext>
            </a:extLst>
          </p:cNvPr>
          <p:cNvSpPr txBox="1"/>
          <p:nvPr/>
        </p:nvSpPr>
        <p:spPr>
          <a:xfrm>
            <a:off x="4405596" y="4347101"/>
            <a:ext cx="2562628" cy="954107"/>
          </a:xfrm>
          <a:prstGeom prst="rect">
            <a:avLst/>
          </a:prstGeom>
          <a:noFill/>
        </p:spPr>
        <p:txBody>
          <a:bodyPr wrap="square" rtlCol="0">
            <a:spAutoFit/>
          </a:bodyPr>
          <a:lstStyle/>
          <a:p>
            <a:r>
              <a:rPr lang="en-US" sz="1400" i="1" dirty="0">
                <a:solidFill>
                  <a:schemeClr val="tx1"/>
                </a:solidFill>
              </a:rPr>
              <a:t>(the setups are not the same, but BER = 0.5 shows the locations where the corresponding rank is deficient)</a:t>
            </a:r>
          </a:p>
        </p:txBody>
      </p:sp>
    </p:spTree>
    <p:extLst>
      <p:ext uri="{BB962C8B-B14F-4D97-AF65-F5344CB8AC3E}">
        <p14:creationId xmlns:p14="http://schemas.microsoft.com/office/powerpoint/2010/main" val="733530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1EAA-505A-6E42-9C15-F202694835FB}"/>
              </a:ext>
            </a:extLst>
          </p:cNvPr>
          <p:cNvSpPr>
            <a:spLocks noGrp="1"/>
          </p:cNvSpPr>
          <p:nvPr>
            <p:ph type="title"/>
          </p:nvPr>
        </p:nvSpPr>
        <p:spPr/>
        <p:txBody>
          <a:bodyPr/>
          <a:lstStyle/>
          <a:p>
            <a:r>
              <a:rPr lang="en-US" dirty="0"/>
              <a:t>Highly-Correlated Channel Gain Matrix: Possible Solutions (1)</a:t>
            </a:r>
          </a:p>
        </p:txBody>
      </p:sp>
      <p:sp>
        <p:nvSpPr>
          <p:cNvPr id="3" name="Content Placeholder 2">
            <a:extLst>
              <a:ext uri="{FF2B5EF4-FFF2-40B4-BE49-F238E27FC236}">
                <a16:creationId xmlns:a16="http://schemas.microsoft.com/office/drawing/2014/main" id="{9CEE1990-0827-4B4A-A924-72936184380E}"/>
              </a:ext>
            </a:extLst>
          </p:cNvPr>
          <p:cNvSpPr>
            <a:spLocks noGrp="1"/>
          </p:cNvSpPr>
          <p:nvPr>
            <p:ph idx="1"/>
          </p:nvPr>
        </p:nvSpPr>
        <p:spPr/>
        <p:txBody>
          <a:bodyPr/>
          <a:lstStyle/>
          <a:p>
            <a:pPr>
              <a:buFont typeface="Arial" panose="020B0604020202020204" pitchFamily="34" charset="0"/>
              <a:buChar char="•"/>
            </a:pPr>
            <a:r>
              <a:rPr lang="en-US" dirty="0"/>
              <a:t>Imaging receivers</a:t>
            </a:r>
          </a:p>
          <a:p>
            <a:pPr marL="800100" lvl="1" indent="-342900">
              <a:buFont typeface="Arial" panose="020B0604020202020204" pitchFamily="34" charset="0"/>
              <a:buChar char="•"/>
            </a:pPr>
            <a:r>
              <a:rPr lang="en-US" dirty="0"/>
              <a:t>Ex:</a:t>
            </a:r>
          </a:p>
          <a:p>
            <a:pPr marL="1200150" lvl="2" indent="-285750">
              <a:buFont typeface="Arial" panose="020B0604020202020204" pitchFamily="34" charset="0"/>
              <a:buChar char="•"/>
            </a:pPr>
            <a:r>
              <a:rPr lang="en-US" sz="1600" dirty="0"/>
              <a:t>K. D. </a:t>
            </a:r>
            <a:r>
              <a:rPr lang="en-US" sz="1600" dirty="0" err="1"/>
              <a:t>Dambul</a:t>
            </a:r>
            <a:r>
              <a:rPr lang="en-US" sz="1600" dirty="0"/>
              <a:t>, D. C. O'Brien and G. Faulkner, "Indoor Optical Wireless MIMO System With an Imaging Receiver," in IEEE Photonics Technology Letters, vol. 23, no. 2, pp. 97-99, Jan.15, 2011.</a:t>
            </a:r>
          </a:p>
          <a:p>
            <a:pPr marL="800100" lvl="1" indent="-342900">
              <a:buFont typeface="Arial" panose="020B0604020202020204" pitchFamily="34" charset="0"/>
              <a:buChar char="•"/>
            </a:pPr>
            <a:r>
              <a:rPr lang="en-US" dirty="0"/>
              <a:t>Downside: lack of mobility</a:t>
            </a:r>
          </a:p>
          <a:p>
            <a:pPr marL="57150" indent="0"/>
            <a:endParaRPr lang="en-US" dirty="0"/>
          </a:p>
          <a:p>
            <a:endParaRPr lang="en-US" dirty="0"/>
          </a:p>
        </p:txBody>
      </p:sp>
      <p:sp>
        <p:nvSpPr>
          <p:cNvPr id="4" name="Slide Number Placeholder 3">
            <a:extLst>
              <a:ext uri="{FF2B5EF4-FFF2-40B4-BE49-F238E27FC236}">
                <a16:creationId xmlns:a16="http://schemas.microsoft.com/office/drawing/2014/main" id="{51D902AD-B721-2E43-B1D7-131E811DD2E7}"/>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9562C39E-A716-5D4F-8335-6BEF80257DC4}"/>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96504CB7-AA89-4347-8410-EFEF8241A4B3}"/>
              </a:ext>
            </a:extLst>
          </p:cNvPr>
          <p:cNvSpPr>
            <a:spLocks noGrp="1"/>
          </p:cNvSpPr>
          <p:nvPr>
            <p:ph type="dt" idx="15"/>
          </p:nvPr>
        </p:nvSpPr>
        <p:spPr/>
        <p:txBody>
          <a:bodyPr/>
          <a:lstStyle/>
          <a:p>
            <a:r>
              <a:rPr lang="en-US"/>
              <a:t>April 2020</a:t>
            </a:r>
            <a:endParaRPr lang="en-GB" dirty="0"/>
          </a:p>
        </p:txBody>
      </p:sp>
      <p:sp>
        <p:nvSpPr>
          <p:cNvPr id="7" name="Content Placeholder 2">
            <a:extLst>
              <a:ext uri="{FF2B5EF4-FFF2-40B4-BE49-F238E27FC236}">
                <a16:creationId xmlns:a16="http://schemas.microsoft.com/office/drawing/2014/main" id="{B11B0CDB-0530-7D4B-8807-D914012024D3}"/>
              </a:ext>
            </a:extLst>
          </p:cNvPr>
          <p:cNvSpPr txBox="1">
            <a:spLocks/>
          </p:cNvSpPr>
          <p:nvPr/>
        </p:nvSpPr>
        <p:spPr>
          <a:xfrm>
            <a:off x="838200" y="3706977"/>
            <a:ext cx="713915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pic>
        <p:nvPicPr>
          <p:cNvPr id="8" name="Picture 2" descr="Fig. 1.">
            <a:extLst>
              <a:ext uri="{FF2B5EF4-FFF2-40B4-BE49-F238E27FC236}">
                <a16:creationId xmlns:a16="http://schemas.microsoft.com/office/drawing/2014/main" id="{B9C379F9-C544-0F4C-8D72-FC6132FA5E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3520" y="3877249"/>
            <a:ext cx="3079750" cy="213692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6D7074E7-631E-0145-A692-76AB7B4CAD87}"/>
              </a:ext>
            </a:extLst>
          </p:cNvPr>
          <p:cNvSpPr txBox="1">
            <a:spLocks/>
          </p:cNvSpPr>
          <p:nvPr/>
        </p:nvSpPr>
        <p:spPr bwMode="auto">
          <a:xfrm>
            <a:off x="958294" y="3937164"/>
            <a:ext cx="701905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kern="0" dirty="0"/>
              <a:t>Beam domain</a:t>
            </a:r>
          </a:p>
          <a:p>
            <a:pPr marL="800100" lvl="1" indent="-342900">
              <a:buFont typeface="Arial" panose="020B0604020202020204" pitchFamily="34" charset="0"/>
              <a:buChar char="•"/>
            </a:pPr>
            <a:r>
              <a:rPr lang="en-US" kern="0" dirty="0"/>
              <a:t>Ex:</a:t>
            </a:r>
          </a:p>
          <a:p>
            <a:pPr marL="1200150" lvl="2" indent="-285750">
              <a:buFont typeface="Arial" panose="020B0604020202020204" pitchFamily="34" charset="0"/>
              <a:buChar char="•"/>
            </a:pPr>
            <a:r>
              <a:rPr lang="en-US" sz="1600" kern="0" dirty="0"/>
              <a:t>C. Sun, X. Gao, J. Wang, Z. Ding and X. Xia, "Beam Domain Massive MIMO for Optical Wireless Communications With Transmit Lens," in IEEE Transactions on Communications, vol. 67, no. 3, pp. 2188-2202, March 2019.</a:t>
            </a:r>
          </a:p>
          <a:p>
            <a:pPr marL="800100" lvl="1" indent="-342900">
              <a:buFont typeface="Arial" panose="020B0604020202020204" pitchFamily="34" charset="0"/>
              <a:buChar char="•"/>
            </a:pPr>
            <a:r>
              <a:rPr lang="en-US" kern="0" dirty="0"/>
              <a:t>Downside: require special lens</a:t>
            </a:r>
          </a:p>
          <a:p>
            <a:pPr marL="400050">
              <a:buFont typeface="Arial" panose="020B0604020202020204" pitchFamily="34" charset="0"/>
              <a:buChar char="•"/>
            </a:pPr>
            <a:endParaRPr lang="en-US" kern="0" dirty="0"/>
          </a:p>
          <a:p>
            <a:endParaRPr lang="en-US" kern="0" dirty="0"/>
          </a:p>
        </p:txBody>
      </p:sp>
    </p:spTree>
    <p:extLst>
      <p:ext uri="{BB962C8B-B14F-4D97-AF65-F5344CB8AC3E}">
        <p14:creationId xmlns:p14="http://schemas.microsoft.com/office/powerpoint/2010/main" val="176218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4AF9-7819-DB48-9341-101C3E0EA1B8}"/>
              </a:ext>
            </a:extLst>
          </p:cNvPr>
          <p:cNvSpPr>
            <a:spLocks noGrp="1"/>
          </p:cNvSpPr>
          <p:nvPr>
            <p:ph type="title"/>
          </p:nvPr>
        </p:nvSpPr>
        <p:spPr/>
        <p:txBody>
          <a:bodyPr/>
          <a:lstStyle/>
          <a:p>
            <a:r>
              <a:rPr lang="en-US" dirty="0"/>
              <a:t>Highly-Correlated Channel Gain Matrix: Possible Solutions (2)</a:t>
            </a:r>
          </a:p>
        </p:txBody>
      </p:sp>
      <p:sp>
        <p:nvSpPr>
          <p:cNvPr id="3" name="Content Placeholder 2">
            <a:extLst>
              <a:ext uri="{FF2B5EF4-FFF2-40B4-BE49-F238E27FC236}">
                <a16:creationId xmlns:a16="http://schemas.microsoft.com/office/drawing/2014/main" id="{DCD3BAA9-34C0-824D-B6DE-C93238D14DAE}"/>
              </a:ext>
            </a:extLst>
          </p:cNvPr>
          <p:cNvSpPr>
            <a:spLocks noGrp="1"/>
          </p:cNvSpPr>
          <p:nvPr>
            <p:ph idx="1"/>
          </p:nvPr>
        </p:nvSpPr>
        <p:spPr/>
        <p:txBody>
          <a:bodyPr/>
          <a:lstStyle/>
          <a:p>
            <a:pPr>
              <a:buFont typeface="Arial" panose="020B0604020202020204" pitchFamily="34" charset="0"/>
              <a:buChar char="•"/>
            </a:pPr>
            <a:r>
              <a:rPr lang="en-US" dirty="0"/>
              <a:t>WDM</a:t>
            </a:r>
          </a:p>
          <a:p>
            <a:pPr lvl="1">
              <a:buFont typeface="Arial" panose="020B0604020202020204" pitchFamily="34" charset="0"/>
              <a:buChar char="•"/>
            </a:pPr>
            <a:r>
              <a:rPr lang="en-US" dirty="0"/>
              <a:t>Ex:</a:t>
            </a:r>
          </a:p>
          <a:p>
            <a:pPr lvl="2">
              <a:buFont typeface="Arial" panose="020B0604020202020204" pitchFamily="34" charset="0"/>
              <a:buChar char="•"/>
            </a:pPr>
            <a:r>
              <a:rPr lang="en-US" sz="1600" dirty="0"/>
              <a:t>I. Lu, C. Lai, C. Yeh, and J. Chen, "6.36 Gbit/s RGB LED-based WDM MIMO Visible Light Communication System Employing OFDM Modulation," in Optical Fiber Communication Conference, OSA Technical Digest (online) (Optical Society of America, 2017), paper W2A.39. </a:t>
            </a:r>
          </a:p>
          <a:p>
            <a:pPr lvl="1">
              <a:buFont typeface="Arial" panose="020B0604020202020204" pitchFamily="34" charset="0"/>
              <a:buChar char="•"/>
            </a:pPr>
            <a:r>
              <a:rPr lang="en-US" dirty="0"/>
              <a:t>Each LED-PD pair occupies different wavelength</a:t>
            </a:r>
          </a:p>
          <a:p>
            <a:pPr lvl="1">
              <a:buFont typeface="Arial" panose="020B0604020202020204" pitchFamily="34" charset="0"/>
              <a:buChar char="•"/>
            </a:pPr>
            <a:r>
              <a:rPr lang="en-US" dirty="0"/>
              <a:t>Downside: there should be a protocol that can handle the negotiation of the operating wavelength for each link</a:t>
            </a:r>
          </a:p>
          <a:p>
            <a:pPr lvl="1">
              <a:buFont typeface="Arial" panose="020B0604020202020204" pitchFamily="34" charset="0"/>
              <a:buChar char="•"/>
            </a:pPr>
            <a:r>
              <a:rPr lang="en-US" dirty="0"/>
              <a:t>However, each transmitter and receiver can have </a:t>
            </a:r>
            <a:r>
              <a:rPr lang="en-US" i="1" dirty="0"/>
              <a:t>N</a:t>
            </a:r>
            <a:r>
              <a:rPr lang="en-US" dirty="0"/>
              <a:t> LEDs and PDs, where </a:t>
            </a:r>
            <a:r>
              <a:rPr lang="en-US" i="1" dirty="0"/>
              <a:t>N</a:t>
            </a:r>
            <a:r>
              <a:rPr lang="en-US" dirty="0"/>
              <a:t> is the number of occupied wavelengths. In this case, a channel gain with the channel condition of 1 (full rank and very good-conditioned matrix) can be obtained.</a:t>
            </a:r>
          </a:p>
        </p:txBody>
      </p:sp>
      <p:sp>
        <p:nvSpPr>
          <p:cNvPr id="4" name="Slide Number Placeholder 3">
            <a:extLst>
              <a:ext uri="{FF2B5EF4-FFF2-40B4-BE49-F238E27FC236}">
                <a16:creationId xmlns:a16="http://schemas.microsoft.com/office/drawing/2014/main" id="{705544AB-EADF-FD4B-B1B3-753F6725D175}"/>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416E6F8E-1240-0B49-91DB-EA375697C3E8}"/>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A0FA0448-C6BD-4D46-B826-1ABF9FDC4310}"/>
              </a:ext>
            </a:extLst>
          </p:cNvPr>
          <p:cNvSpPr>
            <a:spLocks noGrp="1"/>
          </p:cNvSpPr>
          <p:nvPr>
            <p:ph type="dt" idx="15"/>
          </p:nvPr>
        </p:nvSpPr>
        <p:spPr/>
        <p:txBody>
          <a:bodyPr/>
          <a:lstStyle/>
          <a:p>
            <a:r>
              <a:rPr lang="en-US"/>
              <a:t>April 2020</a:t>
            </a:r>
            <a:endParaRPr lang="en-GB" dirty="0"/>
          </a:p>
        </p:txBody>
      </p:sp>
    </p:spTree>
    <p:extLst>
      <p:ext uri="{BB962C8B-B14F-4D97-AF65-F5344CB8AC3E}">
        <p14:creationId xmlns:p14="http://schemas.microsoft.com/office/powerpoint/2010/main" val="113670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A028-FB40-394B-BD80-3B3E774F7AFE}"/>
              </a:ext>
            </a:extLst>
          </p:cNvPr>
          <p:cNvSpPr>
            <a:spLocks noGrp="1"/>
          </p:cNvSpPr>
          <p:nvPr>
            <p:ph type="title"/>
          </p:nvPr>
        </p:nvSpPr>
        <p:spPr/>
        <p:txBody>
          <a:bodyPr/>
          <a:lstStyle/>
          <a:p>
            <a:r>
              <a:rPr lang="en-US" dirty="0"/>
              <a:t>Highly-Correlated Channel Gain Matrix: Possible Solutions (3)</a:t>
            </a:r>
          </a:p>
        </p:txBody>
      </p:sp>
      <p:sp>
        <p:nvSpPr>
          <p:cNvPr id="3" name="Content Placeholder 2">
            <a:extLst>
              <a:ext uri="{FF2B5EF4-FFF2-40B4-BE49-F238E27FC236}">
                <a16:creationId xmlns:a16="http://schemas.microsoft.com/office/drawing/2014/main" id="{E930594F-0423-2145-AF7C-1FDFEA45AEFD}"/>
              </a:ext>
            </a:extLst>
          </p:cNvPr>
          <p:cNvSpPr>
            <a:spLocks noGrp="1"/>
          </p:cNvSpPr>
          <p:nvPr>
            <p:ph idx="1"/>
          </p:nvPr>
        </p:nvSpPr>
        <p:spPr/>
        <p:txBody>
          <a:bodyPr/>
          <a:lstStyle/>
          <a:p>
            <a:pPr>
              <a:buFont typeface="Arial" panose="020B0604020202020204" pitchFamily="34" charset="0"/>
              <a:buChar char="•"/>
            </a:pPr>
            <a:r>
              <a:rPr lang="en-US" dirty="0"/>
              <a:t>Power imbalanced and link blockage</a:t>
            </a:r>
          </a:p>
          <a:p>
            <a:pPr marL="800100" lvl="1" indent="-342900">
              <a:buFont typeface="Arial" panose="020B0604020202020204" pitchFamily="34" charset="0"/>
              <a:buChar char="•"/>
            </a:pPr>
            <a:r>
              <a:rPr lang="en-US" dirty="0"/>
              <a:t>Ex:</a:t>
            </a:r>
          </a:p>
          <a:p>
            <a:pPr marL="1200150" lvl="2" indent="-285750">
              <a:buFont typeface="Arial" panose="020B0604020202020204" pitchFamily="34" charset="0"/>
              <a:buChar char="•"/>
            </a:pPr>
            <a:r>
              <a:rPr lang="en-US" sz="1600" dirty="0"/>
              <a:t>T. </a:t>
            </a:r>
            <a:r>
              <a:rPr lang="en-US" sz="1600" dirty="0" err="1"/>
              <a:t>Fath</a:t>
            </a:r>
            <a:r>
              <a:rPr lang="en-US" sz="1600" dirty="0"/>
              <a:t> and H. Haas, "Performance Comparison of MIMO Techniques for Optical Wireless Communications in Indoor Environments," in IEEE Transactions on Communications, vol. 61, no. 2, pp. 733-742, February 2013.</a:t>
            </a:r>
          </a:p>
          <a:p>
            <a:pPr marL="800100" lvl="1" indent="-342900">
              <a:buFont typeface="Arial" panose="020B0604020202020204" pitchFamily="34" charset="0"/>
              <a:buChar char="•"/>
            </a:pPr>
            <a:r>
              <a:rPr lang="en-US" dirty="0"/>
              <a:t>Downside: does not fix the rank deficiency problem, but only improve the channel condition</a:t>
            </a:r>
          </a:p>
          <a:p>
            <a:pPr>
              <a:buFont typeface="Arial" panose="020B0604020202020204" pitchFamily="34" charset="0"/>
              <a:buChar char="•"/>
            </a:pPr>
            <a:r>
              <a:rPr lang="en-US" dirty="0"/>
              <a:t>Heterogeneous PDs’ configuration</a:t>
            </a:r>
          </a:p>
          <a:p>
            <a:pPr marL="800100" lvl="1" indent="-342900">
              <a:buFont typeface="Arial" panose="020B0604020202020204" pitchFamily="34" charset="0"/>
              <a:buChar char="•"/>
            </a:pPr>
            <a:r>
              <a:rPr lang="en-US" dirty="0"/>
              <a:t>Ex:</a:t>
            </a:r>
          </a:p>
          <a:p>
            <a:pPr marL="1200150" lvl="2" indent="-285750">
              <a:buFont typeface="Arial" panose="020B0604020202020204" pitchFamily="34" charset="0"/>
              <a:buChar char="•"/>
            </a:pPr>
            <a:r>
              <a:rPr lang="en-US" sz="1600" dirty="0"/>
              <a:t>C. He, T. Q. Wang and J. Armstrong, "Performance of Optical Receivers Using Photodetectors With Different Fields of View in a MIMO ACO-OFDM System," in Journal of Lightwave Technology, vol. 33, no. 23, pp. 4957-4967, 1 Dec.1, 2015.</a:t>
            </a:r>
          </a:p>
          <a:p>
            <a:pPr marL="800100" lvl="1" indent="-342900">
              <a:buFont typeface="Arial" panose="020B0604020202020204" pitchFamily="34" charset="0"/>
              <a:buChar char="•"/>
            </a:pPr>
            <a:r>
              <a:rPr lang="en-US" dirty="0"/>
              <a:t>Downside: only works on special scenarios</a:t>
            </a:r>
          </a:p>
          <a:p>
            <a:pPr lvl="2"/>
            <a:endParaRPr lang="en-US" sz="1600" dirty="0"/>
          </a:p>
          <a:p>
            <a:pPr lvl="4"/>
            <a:endParaRPr lang="en-US" sz="1400" dirty="0"/>
          </a:p>
          <a:p>
            <a:pPr lvl="3"/>
            <a:endParaRPr lang="en-US" sz="1400" dirty="0"/>
          </a:p>
          <a:p>
            <a:endParaRPr lang="en-US" dirty="0"/>
          </a:p>
        </p:txBody>
      </p:sp>
      <p:sp>
        <p:nvSpPr>
          <p:cNvPr id="4" name="Slide Number Placeholder 3">
            <a:extLst>
              <a:ext uri="{FF2B5EF4-FFF2-40B4-BE49-F238E27FC236}">
                <a16:creationId xmlns:a16="http://schemas.microsoft.com/office/drawing/2014/main" id="{A4231F1C-07C8-2445-A431-8BCB8276148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6AE6F513-B43D-4C46-8EEA-66E722275598}"/>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AC920D98-69A0-B346-9B36-27CC06FCC284}"/>
              </a:ext>
            </a:extLst>
          </p:cNvPr>
          <p:cNvSpPr>
            <a:spLocks noGrp="1"/>
          </p:cNvSpPr>
          <p:nvPr>
            <p:ph type="dt" idx="15"/>
          </p:nvPr>
        </p:nvSpPr>
        <p:spPr/>
        <p:txBody>
          <a:bodyPr/>
          <a:lstStyle/>
          <a:p>
            <a:r>
              <a:rPr lang="en-US"/>
              <a:t>April 2020</a:t>
            </a:r>
            <a:endParaRPr lang="en-GB" dirty="0"/>
          </a:p>
        </p:txBody>
      </p:sp>
    </p:spTree>
    <p:extLst>
      <p:ext uri="{BB962C8B-B14F-4D97-AF65-F5344CB8AC3E}">
        <p14:creationId xmlns:p14="http://schemas.microsoft.com/office/powerpoint/2010/main" val="1594444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DDF7-8853-464B-A93D-B99EF8696FC5}"/>
              </a:ext>
            </a:extLst>
          </p:cNvPr>
          <p:cNvSpPr>
            <a:spLocks noGrp="1"/>
          </p:cNvSpPr>
          <p:nvPr>
            <p:ph type="title"/>
          </p:nvPr>
        </p:nvSpPr>
        <p:spPr/>
        <p:txBody>
          <a:bodyPr/>
          <a:lstStyle/>
          <a:p>
            <a:r>
              <a:rPr lang="en-US" dirty="0"/>
              <a:t>Highly-Correlated Channel Gain Matrix: Possible Solutions (4)</a:t>
            </a:r>
          </a:p>
        </p:txBody>
      </p:sp>
      <p:sp>
        <p:nvSpPr>
          <p:cNvPr id="3" name="Content Placeholder 2">
            <a:extLst>
              <a:ext uri="{FF2B5EF4-FFF2-40B4-BE49-F238E27FC236}">
                <a16:creationId xmlns:a16="http://schemas.microsoft.com/office/drawing/2014/main" id="{BB802596-E4C3-F547-A405-3EECDF5FABA3}"/>
              </a:ext>
            </a:extLst>
          </p:cNvPr>
          <p:cNvSpPr>
            <a:spLocks noGrp="1"/>
          </p:cNvSpPr>
          <p:nvPr>
            <p:ph idx="1"/>
          </p:nvPr>
        </p:nvSpPr>
        <p:spPr>
          <a:xfrm>
            <a:off x="914401" y="1772816"/>
            <a:ext cx="10361084" cy="4113213"/>
          </a:xfrm>
        </p:spPr>
        <p:txBody>
          <a:bodyPr/>
          <a:lstStyle/>
          <a:p>
            <a:pPr>
              <a:buFont typeface="Arial" panose="020B0604020202020204" pitchFamily="34" charset="0"/>
              <a:buChar char="•"/>
            </a:pPr>
            <a:r>
              <a:rPr lang="en-US" sz="1800" dirty="0"/>
              <a:t>Asymmetry placement</a:t>
            </a:r>
          </a:p>
          <a:p>
            <a:pPr lvl="1">
              <a:buFont typeface="Arial" panose="020B0604020202020204" pitchFamily="34" charset="0"/>
              <a:buChar char="•"/>
            </a:pPr>
            <a:r>
              <a:rPr lang="en-US" sz="1200" dirty="0"/>
              <a:t>A. A. </a:t>
            </a:r>
            <a:r>
              <a:rPr lang="en-US" sz="1200" dirty="0" err="1"/>
              <a:t>Purwita</a:t>
            </a:r>
            <a:r>
              <a:rPr lang="en-US" sz="1200" dirty="0"/>
              <a:t>, A. </a:t>
            </a:r>
            <a:r>
              <a:rPr lang="en-US" sz="1200" dirty="0" err="1"/>
              <a:t>Yesilkaya</a:t>
            </a:r>
            <a:r>
              <a:rPr lang="en-US" sz="1200" dirty="0"/>
              <a:t>, I. </a:t>
            </a:r>
            <a:r>
              <a:rPr lang="en-US" sz="1200" dirty="0" err="1"/>
              <a:t>Tavakkolnia</a:t>
            </a:r>
            <a:r>
              <a:rPr lang="en-US" sz="1200" dirty="0"/>
              <a:t>, M. Safari and H. Haas, "Effects of Irregular Photodiode Configurations for Indoor MIMO VLC with Mobile Users," 2019 IEEE 30th Annual International Symposium on Personal, Indoor and Mobile Radio Communications (PIMRC), Istanbul, Turkey, 2019, pp. 1-7.</a:t>
            </a:r>
          </a:p>
          <a:p>
            <a:pPr marL="1200150" lvl="2" indent="-285750">
              <a:buFont typeface="Arial" panose="020B0604020202020204" pitchFamily="34" charset="0"/>
              <a:buChar char="•"/>
            </a:pPr>
            <a:r>
              <a:rPr lang="en-US" sz="1200" dirty="0"/>
              <a:t>Theoretical background:</a:t>
            </a:r>
          </a:p>
          <a:p>
            <a:pPr marL="1657350" lvl="3" indent="-285750">
              <a:buFont typeface="Arial" panose="020B0604020202020204" pitchFamily="34" charset="0"/>
              <a:buChar char="•"/>
            </a:pPr>
            <a:r>
              <a:rPr lang="en-GB" sz="1200" dirty="0"/>
              <a:t>T. Tao, V. Vu, "Smooth analysis of the condition number and the least singular value", </a:t>
            </a:r>
            <a:r>
              <a:rPr lang="en-GB" sz="1200" i="1" dirty="0"/>
              <a:t>Math. </a:t>
            </a:r>
            <a:r>
              <a:rPr lang="en-GB" sz="1200" i="1" dirty="0" err="1"/>
              <a:t>Comput</a:t>
            </a:r>
            <a:r>
              <a:rPr lang="en-GB" sz="1200" dirty="0"/>
              <a:t>, vol. 79, no. 272, pp. 2333-2352, Oct. 2010.</a:t>
            </a:r>
          </a:p>
          <a:p>
            <a:pPr marL="1657350" lvl="3" indent="-285750">
              <a:buFont typeface="Arial" panose="020B0604020202020204" pitchFamily="34" charset="0"/>
              <a:buChar char="•"/>
            </a:pPr>
            <a:r>
              <a:rPr lang="en-GB" sz="1200" dirty="0"/>
              <a:t>The random matrix is full-rank with overwhelming probability based on Tao’s paper.</a:t>
            </a:r>
          </a:p>
          <a:p>
            <a:pPr lvl="1">
              <a:buFont typeface="Arial" panose="020B0604020202020204" pitchFamily="34" charset="0"/>
              <a:buChar char="•"/>
            </a:pPr>
            <a:r>
              <a:rPr lang="en-GB" sz="1200" dirty="0"/>
              <a:t>Downside: require optimization to find the optimal configuration	</a:t>
            </a:r>
          </a:p>
          <a:p>
            <a:pPr lvl="4"/>
            <a:endParaRPr lang="en-US" sz="1200" dirty="0"/>
          </a:p>
          <a:p>
            <a:pPr lvl="3"/>
            <a:endParaRPr lang="en-US" sz="1800" dirty="0"/>
          </a:p>
          <a:p>
            <a:endParaRPr lang="en-US" sz="1800" dirty="0"/>
          </a:p>
        </p:txBody>
      </p:sp>
      <p:sp>
        <p:nvSpPr>
          <p:cNvPr id="4" name="Slide Number Placeholder 3">
            <a:extLst>
              <a:ext uri="{FF2B5EF4-FFF2-40B4-BE49-F238E27FC236}">
                <a16:creationId xmlns:a16="http://schemas.microsoft.com/office/drawing/2014/main" id="{4D780ED6-8B0F-B64B-9944-5CCAA96A2381}"/>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B28DEF00-1118-614C-BB7A-4BDC1D31E29C}"/>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F99D78FF-39C1-374A-8B1F-7A7E05E86D45}"/>
              </a:ext>
            </a:extLst>
          </p:cNvPr>
          <p:cNvSpPr>
            <a:spLocks noGrp="1"/>
          </p:cNvSpPr>
          <p:nvPr>
            <p:ph type="dt" idx="15"/>
          </p:nvPr>
        </p:nvSpPr>
        <p:spPr/>
        <p:txBody>
          <a:bodyPr/>
          <a:lstStyle/>
          <a:p>
            <a:r>
              <a:rPr lang="en-US"/>
              <a:t>April 2020</a:t>
            </a:r>
            <a:endParaRPr lang="en-GB" dirty="0"/>
          </a:p>
        </p:txBody>
      </p:sp>
      <p:grpSp>
        <p:nvGrpSpPr>
          <p:cNvPr id="7" name="Group 6">
            <a:extLst>
              <a:ext uri="{FF2B5EF4-FFF2-40B4-BE49-F238E27FC236}">
                <a16:creationId xmlns:a16="http://schemas.microsoft.com/office/drawing/2014/main" id="{6CCA8A1D-8126-E840-AF63-E4CF68D4C2AA}"/>
              </a:ext>
            </a:extLst>
          </p:cNvPr>
          <p:cNvGrpSpPr/>
          <p:nvPr/>
        </p:nvGrpSpPr>
        <p:grpSpPr>
          <a:xfrm>
            <a:off x="191344" y="4027651"/>
            <a:ext cx="5333871" cy="2310209"/>
            <a:chOff x="473392" y="4422667"/>
            <a:chExt cx="5307298" cy="2298700"/>
          </a:xfrm>
        </p:grpSpPr>
        <p:pic>
          <p:nvPicPr>
            <p:cNvPr id="8" name="Picture 2" descr="Fig. 2.">
              <a:extLst>
                <a:ext uri="{FF2B5EF4-FFF2-40B4-BE49-F238E27FC236}">
                  <a16:creationId xmlns:a16="http://schemas.microsoft.com/office/drawing/2014/main" id="{22A2E4B1-BEEC-0547-8660-8B107C3840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43" b="10180"/>
            <a:stretch/>
          </p:blipFill>
          <p:spPr bwMode="auto">
            <a:xfrm>
              <a:off x="473392" y="4422667"/>
              <a:ext cx="2411644" cy="218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ig. 3.">
              <a:extLst>
                <a:ext uri="{FF2B5EF4-FFF2-40B4-BE49-F238E27FC236}">
                  <a16:creationId xmlns:a16="http://schemas.microsoft.com/office/drawing/2014/main" id="{E25A4A8E-723D-3D43-A5D6-0DF07C964B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480" b="9721"/>
            <a:stretch/>
          </p:blipFill>
          <p:spPr bwMode="auto">
            <a:xfrm>
              <a:off x="2727382" y="4422667"/>
              <a:ext cx="1216025" cy="22986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14CD0E4-3079-1B4C-885B-EE81E1BE04FE}"/>
                </a:ext>
              </a:extLst>
            </p:cNvPr>
            <p:cNvSpPr/>
            <p:nvPr/>
          </p:nvSpPr>
          <p:spPr>
            <a:xfrm>
              <a:off x="641557" y="4422668"/>
              <a:ext cx="5139133" cy="22986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1DCC872-C50F-F24D-8E82-CB93DEFD702F}"/>
                </a:ext>
              </a:extLst>
            </p:cNvPr>
            <p:cNvSpPr txBox="1"/>
            <p:nvPr/>
          </p:nvSpPr>
          <p:spPr>
            <a:xfrm>
              <a:off x="4262959" y="4606926"/>
              <a:ext cx="1439917" cy="1815882"/>
            </a:xfrm>
            <a:prstGeom prst="rect">
              <a:avLst/>
            </a:prstGeom>
            <a:noFill/>
          </p:spPr>
          <p:txBody>
            <a:bodyPr wrap="square" rtlCol="0">
              <a:spAutoFit/>
            </a:bodyPr>
            <a:lstStyle/>
            <a:p>
              <a:r>
                <a:rPr lang="en-US" sz="1400" dirty="0">
                  <a:solidFill>
                    <a:schemeClr val="tx1"/>
                  </a:solidFill>
                </a:rPr>
                <a:t>(left) symmetric configuration</a:t>
              </a:r>
            </a:p>
            <a:p>
              <a:r>
                <a:rPr lang="en-US" sz="1400" dirty="0">
                  <a:solidFill>
                    <a:schemeClr val="tx1"/>
                  </a:solidFill>
                </a:rPr>
                <a:t>(right) rank of the channel at different locations, where rank of 3 means rank deficient</a:t>
              </a:r>
            </a:p>
          </p:txBody>
        </p:sp>
      </p:grpSp>
      <p:grpSp>
        <p:nvGrpSpPr>
          <p:cNvPr id="12" name="Group 11">
            <a:extLst>
              <a:ext uri="{FF2B5EF4-FFF2-40B4-BE49-F238E27FC236}">
                <a16:creationId xmlns:a16="http://schemas.microsoft.com/office/drawing/2014/main" id="{11B55334-43BF-F040-BFB9-B245C53E1AC7}"/>
              </a:ext>
            </a:extLst>
          </p:cNvPr>
          <p:cNvGrpSpPr/>
          <p:nvPr/>
        </p:nvGrpSpPr>
        <p:grpSpPr>
          <a:xfrm>
            <a:off x="5781402" y="4027651"/>
            <a:ext cx="6044982" cy="2298699"/>
            <a:chOff x="6067684" y="4447406"/>
            <a:chExt cx="6044982" cy="2298699"/>
          </a:xfrm>
        </p:grpSpPr>
        <p:pic>
          <p:nvPicPr>
            <p:cNvPr id="13" name="Picture 6">
              <a:extLst>
                <a:ext uri="{FF2B5EF4-FFF2-40B4-BE49-F238E27FC236}">
                  <a16:creationId xmlns:a16="http://schemas.microsoft.com/office/drawing/2014/main" id="{F59F1CD0-DEC6-1B44-8294-FCE3AEED40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285"/>
            <a:stretch/>
          </p:blipFill>
          <p:spPr bwMode="auto">
            <a:xfrm>
              <a:off x="6145498" y="4472146"/>
              <a:ext cx="4506162" cy="22492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1773CFA-1EA2-C84A-957A-1EFCAFED929C}"/>
                </a:ext>
              </a:extLst>
            </p:cNvPr>
            <p:cNvSpPr txBox="1"/>
            <p:nvPr/>
          </p:nvSpPr>
          <p:spPr>
            <a:xfrm>
              <a:off x="10672749" y="4712029"/>
              <a:ext cx="1439917" cy="1600438"/>
            </a:xfrm>
            <a:prstGeom prst="rect">
              <a:avLst/>
            </a:prstGeom>
            <a:noFill/>
          </p:spPr>
          <p:txBody>
            <a:bodyPr wrap="square" rtlCol="0">
              <a:spAutoFit/>
            </a:bodyPr>
            <a:lstStyle/>
            <a:p>
              <a:r>
                <a:rPr lang="en-US" sz="1400" dirty="0">
                  <a:solidFill>
                    <a:schemeClr val="tx1"/>
                  </a:solidFill>
                </a:rPr>
                <a:t>(left) asymmetric configuration</a:t>
              </a:r>
            </a:p>
            <a:p>
              <a:r>
                <a:rPr lang="en-US" sz="1400" dirty="0">
                  <a:solidFill>
                    <a:schemeClr val="tx1"/>
                  </a:solidFill>
                </a:rPr>
                <a:t>(right) condition number of the channel, where no rank deficient is observed</a:t>
              </a:r>
            </a:p>
          </p:txBody>
        </p:sp>
        <p:sp>
          <p:nvSpPr>
            <p:cNvPr id="15" name="Rectangle 14">
              <a:extLst>
                <a:ext uri="{FF2B5EF4-FFF2-40B4-BE49-F238E27FC236}">
                  <a16:creationId xmlns:a16="http://schemas.microsoft.com/office/drawing/2014/main" id="{A5B90F18-B4D5-C74C-A622-214363B1FD85}"/>
                </a:ext>
              </a:extLst>
            </p:cNvPr>
            <p:cNvSpPr/>
            <p:nvPr/>
          </p:nvSpPr>
          <p:spPr>
            <a:xfrm>
              <a:off x="6067684" y="4447406"/>
              <a:ext cx="6044982" cy="22986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251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1B8D-4A30-B74F-B193-2FEA62E2E875}"/>
              </a:ext>
            </a:extLst>
          </p:cNvPr>
          <p:cNvSpPr>
            <a:spLocks noGrp="1"/>
          </p:cNvSpPr>
          <p:nvPr>
            <p:ph type="title"/>
          </p:nvPr>
        </p:nvSpPr>
        <p:spPr/>
        <p:txBody>
          <a:bodyPr/>
          <a:lstStyle/>
          <a:p>
            <a:r>
              <a:rPr lang="en-US" dirty="0"/>
              <a:t>Different delay of CIRs due to different distance </a:t>
            </a:r>
          </a:p>
        </p:txBody>
      </p:sp>
      <p:sp>
        <p:nvSpPr>
          <p:cNvPr id="3" name="Content Placeholder 2">
            <a:extLst>
              <a:ext uri="{FF2B5EF4-FFF2-40B4-BE49-F238E27FC236}">
                <a16:creationId xmlns:a16="http://schemas.microsoft.com/office/drawing/2014/main" id="{8EAB9BA4-E755-4045-9DC2-4C9FD2A82F9D}"/>
              </a:ext>
            </a:extLst>
          </p:cNvPr>
          <p:cNvSpPr>
            <a:spLocks noGrp="1"/>
          </p:cNvSpPr>
          <p:nvPr>
            <p:ph idx="1"/>
          </p:nvPr>
        </p:nvSpPr>
        <p:spPr>
          <a:xfrm>
            <a:off x="914401" y="1628800"/>
            <a:ext cx="10361084" cy="4113213"/>
          </a:xfrm>
        </p:spPr>
        <p:txBody>
          <a:bodyPr/>
          <a:lstStyle/>
          <a:p>
            <a:r>
              <a:rPr lang="en-US" dirty="0"/>
              <a:t>It can be neglected if the distance of LEDs or PDs is in the order of cm</a:t>
            </a:r>
          </a:p>
        </p:txBody>
      </p:sp>
      <p:sp>
        <p:nvSpPr>
          <p:cNvPr id="4" name="Slide Number Placeholder 3">
            <a:extLst>
              <a:ext uri="{FF2B5EF4-FFF2-40B4-BE49-F238E27FC236}">
                <a16:creationId xmlns:a16="http://schemas.microsoft.com/office/drawing/2014/main" id="{D5650FA5-B450-4E4C-98B8-07896FCF96AF}"/>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E3598536-4066-8F48-A443-ED70BF796E71}"/>
              </a:ext>
            </a:extLst>
          </p:cNvPr>
          <p:cNvSpPr>
            <a:spLocks noGrp="1"/>
          </p:cNvSpPr>
          <p:nvPr>
            <p:ph type="ftr" idx="14"/>
          </p:nvPr>
        </p:nvSpPr>
        <p:spPr/>
        <p:txBody>
          <a:bodyPr/>
          <a:lstStyle/>
          <a:p>
            <a:r>
              <a:rPr lang="en-GB"/>
              <a:t>Ardimas Purwita (University of Edinburgh)</a:t>
            </a:r>
            <a:endParaRPr lang="en-GB" dirty="0"/>
          </a:p>
        </p:txBody>
      </p:sp>
      <p:sp>
        <p:nvSpPr>
          <p:cNvPr id="6" name="Date Placeholder 5">
            <a:extLst>
              <a:ext uri="{FF2B5EF4-FFF2-40B4-BE49-F238E27FC236}">
                <a16:creationId xmlns:a16="http://schemas.microsoft.com/office/drawing/2014/main" id="{09AF6379-3413-374C-B404-31747D6483BD}"/>
              </a:ext>
            </a:extLst>
          </p:cNvPr>
          <p:cNvSpPr>
            <a:spLocks noGrp="1"/>
          </p:cNvSpPr>
          <p:nvPr>
            <p:ph type="dt" idx="15"/>
          </p:nvPr>
        </p:nvSpPr>
        <p:spPr/>
        <p:txBody>
          <a:bodyPr/>
          <a:lstStyle/>
          <a:p>
            <a:r>
              <a:rPr lang="en-US"/>
              <a:t>April 2020</a:t>
            </a:r>
            <a:endParaRPr lang="en-GB" dirty="0"/>
          </a:p>
        </p:txBody>
      </p:sp>
      <p:pic>
        <p:nvPicPr>
          <p:cNvPr id="7" name="Picture 6">
            <a:extLst>
              <a:ext uri="{FF2B5EF4-FFF2-40B4-BE49-F238E27FC236}">
                <a16:creationId xmlns:a16="http://schemas.microsoft.com/office/drawing/2014/main" id="{06A00D2B-6735-E44B-B16B-237696EFD9F7}"/>
              </a:ext>
            </a:extLst>
          </p:cNvPr>
          <p:cNvPicPr>
            <a:picLocks noChangeAspect="1"/>
          </p:cNvPicPr>
          <p:nvPr/>
        </p:nvPicPr>
        <p:blipFill rotWithShape="1">
          <a:blip r:embed="rId2"/>
          <a:srcRect l="34754" r="32109"/>
          <a:stretch/>
        </p:blipFill>
        <p:spPr>
          <a:xfrm>
            <a:off x="773556" y="4182821"/>
            <a:ext cx="2479623" cy="2292593"/>
          </a:xfrm>
          <a:prstGeom prst="rect">
            <a:avLst/>
          </a:prstGeom>
        </p:spPr>
      </p:pic>
      <p:pic>
        <p:nvPicPr>
          <p:cNvPr id="8" name="Picture 7">
            <a:extLst>
              <a:ext uri="{FF2B5EF4-FFF2-40B4-BE49-F238E27FC236}">
                <a16:creationId xmlns:a16="http://schemas.microsoft.com/office/drawing/2014/main" id="{32AE6B5C-ABA3-6F45-888F-4011B7DDFCC2}"/>
              </a:ext>
            </a:extLst>
          </p:cNvPr>
          <p:cNvPicPr>
            <a:picLocks noChangeAspect="1"/>
          </p:cNvPicPr>
          <p:nvPr/>
        </p:nvPicPr>
        <p:blipFill>
          <a:blip r:embed="rId3"/>
          <a:stretch>
            <a:fillRect/>
          </a:stretch>
        </p:blipFill>
        <p:spPr>
          <a:xfrm>
            <a:off x="6313214" y="2004915"/>
            <a:ext cx="5327660" cy="4437112"/>
          </a:xfrm>
          <a:prstGeom prst="rect">
            <a:avLst/>
          </a:prstGeom>
        </p:spPr>
      </p:pic>
      <p:pic>
        <p:nvPicPr>
          <p:cNvPr id="9" name="Picture 8">
            <a:extLst>
              <a:ext uri="{FF2B5EF4-FFF2-40B4-BE49-F238E27FC236}">
                <a16:creationId xmlns:a16="http://schemas.microsoft.com/office/drawing/2014/main" id="{FF24E716-D147-1249-942F-47C56C4702B5}"/>
              </a:ext>
            </a:extLst>
          </p:cNvPr>
          <p:cNvPicPr>
            <a:picLocks noChangeAspect="1"/>
          </p:cNvPicPr>
          <p:nvPr/>
        </p:nvPicPr>
        <p:blipFill rotWithShape="1">
          <a:blip r:embed="rId2"/>
          <a:srcRect l="66925"/>
          <a:stretch/>
        </p:blipFill>
        <p:spPr>
          <a:xfrm>
            <a:off x="3306034" y="4271416"/>
            <a:ext cx="2359901" cy="2185993"/>
          </a:xfrm>
          <a:prstGeom prst="rect">
            <a:avLst/>
          </a:prstGeom>
        </p:spPr>
      </p:pic>
      <p:pic>
        <p:nvPicPr>
          <p:cNvPr id="11" name="Picture 10">
            <a:extLst>
              <a:ext uri="{FF2B5EF4-FFF2-40B4-BE49-F238E27FC236}">
                <a16:creationId xmlns:a16="http://schemas.microsoft.com/office/drawing/2014/main" id="{FCA8B053-40AC-7F41-AE53-1C957CCBDB50}"/>
              </a:ext>
            </a:extLst>
          </p:cNvPr>
          <p:cNvPicPr>
            <a:picLocks noChangeAspect="1"/>
          </p:cNvPicPr>
          <p:nvPr/>
        </p:nvPicPr>
        <p:blipFill>
          <a:blip r:embed="rId4"/>
          <a:stretch>
            <a:fillRect/>
          </a:stretch>
        </p:blipFill>
        <p:spPr>
          <a:xfrm>
            <a:off x="842727" y="2253899"/>
            <a:ext cx="2576028" cy="1813093"/>
          </a:xfrm>
          <a:prstGeom prst="rect">
            <a:avLst/>
          </a:prstGeom>
        </p:spPr>
      </p:pic>
      <p:pic>
        <p:nvPicPr>
          <p:cNvPr id="12" name="Picture 11">
            <a:extLst>
              <a:ext uri="{FF2B5EF4-FFF2-40B4-BE49-F238E27FC236}">
                <a16:creationId xmlns:a16="http://schemas.microsoft.com/office/drawing/2014/main" id="{59DDF296-D742-7541-BA59-A294A6D718A0}"/>
              </a:ext>
            </a:extLst>
          </p:cNvPr>
          <p:cNvPicPr>
            <a:picLocks noChangeAspect="1"/>
          </p:cNvPicPr>
          <p:nvPr/>
        </p:nvPicPr>
        <p:blipFill rotWithShape="1">
          <a:blip r:embed="rId2"/>
          <a:srcRect r="66084"/>
          <a:stretch/>
        </p:blipFill>
        <p:spPr>
          <a:xfrm>
            <a:off x="3513402" y="2078397"/>
            <a:ext cx="2537896" cy="2292593"/>
          </a:xfrm>
          <a:prstGeom prst="rect">
            <a:avLst/>
          </a:prstGeom>
        </p:spPr>
      </p:pic>
      <p:sp>
        <p:nvSpPr>
          <p:cNvPr id="10" name="TextBox 9">
            <a:extLst>
              <a:ext uri="{FF2B5EF4-FFF2-40B4-BE49-F238E27FC236}">
                <a16:creationId xmlns:a16="http://schemas.microsoft.com/office/drawing/2014/main" id="{67D55AD8-E5F3-B54C-8D04-FC768A31907B}"/>
              </a:ext>
            </a:extLst>
          </p:cNvPr>
          <p:cNvSpPr txBox="1"/>
          <p:nvPr/>
        </p:nvSpPr>
        <p:spPr>
          <a:xfrm>
            <a:off x="4693827" y="2045010"/>
            <a:ext cx="1944216" cy="461665"/>
          </a:xfrm>
          <a:prstGeom prst="rect">
            <a:avLst/>
          </a:prstGeom>
          <a:noFill/>
        </p:spPr>
        <p:txBody>
          <a:bodyPr wrap="square" rtlCol="0">
            <a:spAutoFit/>
          </a:bodyPr>
          <a:lstStyle/>
          <a:p>
            <a:r>
              <a:rPr lang="en-US" dirty="0">
                <a:solidFill>
                  <a:schemeClr val="tx1"/>
                </a:solidFill>
              </a:rPr>
              <a:t>5 cm</a:t>
            </a:r>
          </a:p>
        </p:txBody>
      </p:sp>
    </p:spTree>
    <p:extLst>
      <p:ext uri="{BB962C8B-B14F-4D97-AF65-F5344CB8AC3E}">
        <p14:creationId xmlns:p14="http://schemas.microsoft.com/office/powerpoint/2010/main" val="266404596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1534</Words>
  <Application>Microsoft Office PowerPoint</Application>
  <PresentationFormat>Widescreen</PresentationFormat>
  <Paragraphs>132</Paragraphs>
  <Slides>11</Slides>
  <Notes>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5" baseType="lpstr">
      <vt:lpstr>Arial</vt:lpstr>
      <vt:lpstr>Times New Roman</vt:lpstr>
      <vt:lpstr>Office Theme</vt:lpstr>
      <vt:lpstr>Document</vt:lpstr>
      <vt:lpstr>Overview on MU-MIMO for LC</vt:lpstr>
      <vt:lpstr>Abstract</vt:lpstr>
      <vt:lpstr>MU-MIMO in LC</vt:lpstr>
      <vt:lpstr>Highly-Correlated Channel Gain Matrix: Background</vt:lpstr>
      <vt:lpstr>Highly-Correlated Channel Gain Matrix: Possible Solutions (1)</vt:lpstr>
      <vt:lpstr>Highly-Correlated Channel Gain Matrix: Possible Solutions (2)</vt:lpstr>
      <vt:lpstr>Highly-Correlated Channel Gain Matrix: Possible Solutions (3)</vt:lpstr>
      <vt:lpstr>Highly-Correlated Channel Gain Matrix: Possible Solutions (4)</vt:lpstr>
      <vt:lpstr>Different delay of CIRs due to different distance </vt:lpstr>
      <vt:lpstr>Coherence Time of LiFi channel</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PURWITA Ardimas</dc:creator>
  <cp:lastModifiedBy>Nikola Serafimovski</cp:lastModifiedBy>
  <cp:revision>151</cp:revision>
  <cp:lastPrinted>1601-01-01T00:00:00Z</cp:lastPrinted>
  <dcterms:created xsi:type="dcterms:W3CDTF">2019-09-25T08:19:44Z</dcterms:created>
  <dcterms:modified xsi:type="dcterms:W3CDTF">2020-04-06T21:46:39Z</dcterms:modified>
</cp:coreProperties>
</file>