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vsd" ContentType="application/vnd.visi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3" r:id="rId5"/>
    <p:sldId id="265" r:id="rId6"/>
    <p:sldId id="266" r:id="rId7"/>
    <p:sldId id="267" r:id="rId8"/>
    <p:sldId id="268"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5" autoAdjust="0"/>
    <p:restoredTop sz="94633"/>
  </p:normalViewPr>
  <p:slideViewPr>
    <p:cSldViewPr>
      <p:cViewPr varScale="1">
        <p:scale>
          <a:sx n="112" d="100"/>
          <a:sy n="112" d="100"/>
        </p:scale>
        <p:origin x="224"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en-GB"/>
              <a:t>Max Riegel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Max Riegel (Nokia)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en-GB"/>
              <a:t>Max Riegel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2020</a:t>
            </a:r>
          </a:p>
        </p:txBody>
      </p:sp>
      <p:sp>
        <p:nvSpPr>
          <p:cNvPr id="6" name="Footer Placeholder 5"/>
          <p:cNvSpPr>
            <a:spLocks noGrp="1"/>
          </p:cNvSpPr>
          <p:nvPr>
            <p:ph type="ftr" idx="11"/>
          </p:nvPr>
        </p:nvSpPr>
        <p:spPr/>
        <p:txBody>
          <a:bodyPr/>
          <a:lstStyle>
            <a:lvl1pPr>
              <a:defRPr/>
            </a:lvl1pPr>
          </a:lstStyle>
          <a:p>
            <a:r>
              <a:rPr lang="en-GB"/>
              <a:t>Max Riegel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2020</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Max Riegel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2020</a:t>
            </a:r>
          </a:p>
        </p:txBody>
      </p:sp>
      <p:sp>
        <p:nvSpPr>
          <p:cNvPr id="4" name="Footer Placeholder 3"/>
          <p:cNvSpPr>
            <a:spLocks noGrp="1"/>
          </p:cNvSpPr>
          <p:nvPr>
            <p:ph type="ftr" idx="11"/>
          </p:nvPr>
        </p:nvSpPr>
        <p:spPr/>
        <p:txBody>
          <a:bodyPr/>
          <a:lstStyle>
            <a:lvl1pPr>
              <a:defRPr/>
            </a:lvl1pPr>
          </a:lstStyle>
          <a:p>
            <a:r>
              <a:rPr lang="en-GB"/>
              <a:t>Max Riegel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2020</a:t>
            </a:r>
          </a:p>
        </p:txBody>
      </p:sp>
      <p:sp>
        <p:nvSpPr>
          <p:cNvPr id="3" name="Footer Placeholder 2"/>
          <p:cNvSpPr>
            <a:spLocks noGrp="1"/>
          </p:cNvSpPr>
          <p:nvPr>
            <p:ph type="ftr" idx="11"/>
          </p:nvPr>
        </p:nvSpPr>
        <p:spPr/>
        <p:txBody>
          <a:bodyPr/>
          <a:lstStyle>
            <a:lvl1pPr>
              <a:defRPr/>
            </a:lvl1pPr>
          </a:lstStyle>
          <a:p>
            <a:r>
              <a:rPr lang="en-GB"/>
              <a:t>Max Riegel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en-GB"/>
              <a:t>Max Riegel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en-GB"/>
              <a:t>Max Riegel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April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Max Riegel (Nokia)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Visio_2003-2010_Drawing13.vsd"/><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Visio_2003-2010_Drawing14.vsd"/><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 of interworking between </a:t>
            </a:r>
            <a:br>
              <a:rPr lang="en-GB" dirty="0"/>
            </a:br>
            <a:r>
              <a:rPr lang="en-GB" dirty="0"/>
              <a:t>3GPP 5G core and IEEE 802.11</a:t>
            </a:r>
          </a:p>
        </p:txBody>
      </p:sp>
      <p:sp>
        <p:nvSpPr>
          <p:cNvPr id="3074" name="Rectangle 2"/>
          <p:cNvSpPr>
            <a:spLocks noGrp="1" noChangeArrowheads="1"/>
          </p:cNvSpPr>
          <p:nvPr>
            <p:ph type="subTitle" idx="1"/>
          </p:nvPr>
        </p:nvSpPr>
        <p:spPr>
          <a:xfrm>
            <a:off x="1828800" y="198884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2020-04-06</a:t>
            </a:r>
          </a:p>
        </p:txBody>
      </p:sp>
      <p:sp>
        <p:nvSpPr>
          <p:cNvPr id="6" name="Date Placeholder 3"/>
          <p:cNvSpPr>
            <a:spLocks noGrp="1"/>
          </p:cNvSpPr>
          <p:nvPr>
            <p:ph type="dt" idx="10"/>
          </p:nvPr>
        </p:nvSpPr>
        <p:spPr/>
        <p:txBody>
          <a:bodyPr/>
          <a:lstStyle/>
          <a:p>
            <a:r>
              <a:rPr lang="en-GB"/>
              <a:t>April 2020</a:t>
            </a:r>
            <a:endParaRPr lang="en-GB" dirty="0"/>
          </a:p>
        </p:txBody>
      </p:sp>
      <p:sp>
        <p:nvSpPr>
          <p:cNvPr id="7" name="Footer Placeholder 4"/>
          <p:cNvSpPr>
            <a:spLocks noGrp="1"/>
          </p:cNvSpPr>
          <p:nvPr>
            <p:ph type="ftr" idx="11"/>
          </p:nvPr>
        </p:nvSpPr>
        <p:spPr/>
        <p:txBody>
          <a:bodyPr/>
          <a:lstStyle/>
          <a:p>
            <a:r>
              <a:rPr lang="en-GB"/>
              <a:t>Max Riegel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06068880"/>
              </p:ext>
            </p:extLst>
          </p:nvPr>
        </p:nvGraphicFramePr>
        <p:xfrm>
          <a:off x="993775" y="2998788"/>
          <a:ext cx="10272713" cy="1316037"/>
        </p:xfrm>
        <a:graphic>
          <a:graphicData uri="http://schemas.openxmlformats.org/presentationml/2006/ole">
            <mc:AlternateContent xmlns:mc="http://schemas.openxmlformats.org/markup-compatibility/2006">
              <mc:Choice xmlns:v="urn:schemas-microsoft-com:vml" Requires="v">
                <p:oleObj spid="_x0000_s3096" name="Document" r:id="rId4" imgW="10439400" imgH="1346200" progId="Word.Document.8">
                  <p:embed/>
                </p:oleObj>
              </mc:Choice>
              <mc:Fallback>
                <p:oleObj name="Document" r:id="rId4" imgW="10439400" imgH="1346200" progId="Word.Document.8">
                  <p:embed/>
                  <p:pic>
                    <p:nvPicPr>
                      <p:cNvPr id="0" name="Picture 3"/>
                      <p:cNvPicPr>
                        <a:picLocks noChangeAspect="1" noChangeArrowheads="1"/>
                      </p:cNvPicPr>
                      <p:nvPr/>
                    </p:nvPicPr>
                    <p:blipFill>
                      <a:blip r:embed="rId5"/>
                      <a:srcRect/>
                      <a:stretch>
                        <a:fillRect/>
                      </a:stretch>
                    </p:blipFill>
                    <p:spPr bwMode="auto">
                      <a:xfrm>
                        <a:off x="993775" y="2998788"/>
                        <a:ext cx="10272713" cy="1316037"/>
                      </a:xfrm>
                      <a:prstGeom prst="rect">
                        <a:avLst/>
                      </a:prstGeom>
                      <a:noFill/>
                    </p:spPr>
                  </p:pic>
                </p:oleObj>
              </mc:Fallback>
            </mc:AlternateContent>
          </a:graphicData>
        </a:graphic>
      </p:graphicFrame>
      <p:sp>
        <p:nvSpPr>
          <p:cNvPr id="3076" name="Rectangle 4"/>
          <p:cNvSpPr>
            <a:spLocks noChangeArrowheads="1"/>
          </p:cNvSpPr>
          <p:nvPr/>
        </p:nvSpPr>
        <p:spPr bwMode="auto">
          <a:xfrm>
            <a:off x="983432" y="2564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11113" indent="-11113">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presentation introduces potential standardization demand in IEEE 802.11 regarding interworking with 5G QoS model and 5G QoS signalling and proposes to consider trusted WLAN interworking scenario in addition to the commonly assumed untrusted scenario.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Max Riegel (Nokia)</a:t>
            </a:r>
            <a:endParaRPr lang="en-GB" dirty="0"/>
          </a:p>
        </p:txBody>
      </p:sp>
      <p:sp>
        <p:nvSpPr>
          <p:cNvPr id="4" name="Date Placeholder 3"/>
          <p:cNvSpPr>
            <a:spLocks noGrp="1"/>
          </p:cNvSpPr>
          <p:nvPr>
            <p:ph type="dt" idx="15"/>
          </p:nvPr>
        </p:nvSpPr>
        <p:spPr/>
        <p:txBody>
          <a:bodyPr/>
          <a:lstStyle/>
          <a:p>
            <a:r>
              <a:rPr lang="en-GB"/>
              <a:t>April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normAutofit lnSpcReduction="10000"/>
          </a:bodyPr>
          <a:lstStyle/>
          <a:p>
            <a:pPr>
              <a:buFont typeface="Times New Roman" pitchFamily="16" charset="0"/>
              <a:buChar char="•"/>
            </a:pPr>
            <a:r>
              <a:rPr lang="en-GB" dirty="0"/>
              <a:t>Rationales for AANI SC 5G WLAN Interworking report</a:t>
            </a:r>
          </a:p>
          <a:p>
            <a:pPr lvl="1">
              <a:buFont typeface="Times New Roman" pitchFamily="16" charset="0"/>
              <a:buChar char="•"/>
            </a:pPr>
            <a:r>
              <a:rPr lang="en-GB" dirty="0"/>
              <a:t>IEEE 802.11 is widely used for early introduction of 5G-like services demanding high throughput and high capacity</a:t>
            </a:r>
          </a:p>
          <a:p>
            <a:pPr lvl="1">
              <a:buFont typeface="Times New Roman" pitchFamily="16" charset="0"/>
              <a:buChar char="•"/>
            </a:pPr>
            <a:r>
              <a:rPr lang="en-GB" dirty="0"/>
              <a:t>5G provides not only higher capacity and throughput but also new kind of services (URLLC, </a:t>
            </a:r>
            <a:r>
              <a:rPr lang="en-GB" dirty="0" err="1"/>
              <a:t>eMTC</a:t>
            </a:r>
            <a:r>
              <a:rPr lang="en-GB" dirty="0"/>
              <a:t>) that haven’t considered yet for interworking with IEEE 802.11</a:t>
            </a:r>
          </a:p>
          <a:p>
            <a:pPr lvl="1">
              <a:buFont typeface="Times New Roman" pitchFamily="16" charset="0"/>
              <a:buChar char="•"/>
            </a:pPr>
            <a:r>
              <a:rPr lang="en-GB" dirty="0"/>
              <a:t>P802.11be considers enhancements to QoS that would allow for 5G services beyond prioritized best effort communication, e.g. low latency communications. Design decisions in P802.11be could benefit from insights into interworking issues with 5G core.</a:t>
            </a:r>
          </a:p>
          <a:p>
            <a:pPr>
              <a:buFont typeface="Times New Roman" pitchFamily="16" charset="0"/>
              <a:buChar char="•"/>
            </a:pPr>
            <a:r>
              <a:rPr lang="en-GB" dirty="0"/>
              <a:t>The slides provide thoughts in addition to the content already covered in “Draft technical report on interworking between 3GPP 5G network &amp; WLAN”</a:t>
            </a:r>
          </a:p>
          <a:p>
            <a:pPr lvl="1">
              <a:buFont typeface="Times New Roman" pitchFamily="16" charset="0"/>
              <a:buChar char="•"/>
            </a:pPr>
            <a:r>
              <a:rPr lang="en-GB" dirty="0"/>
              <a:t>May trigger discussions leading to further revisions of the draft report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Max Riegel (Nokia)</a:t>
            </a:r>
            <a:endParaRPr lang="en-GB" dirty="0"/>
          </a:p>
        </p:txBody>
      </p:sp>
      <p:sp>
        <p:nvSpPr>
          <p:cNvPr id="4" name="Date Placeholder 3"/>
          <p:cNvSpPr>
            <a:spLocks noGrp="1"/>
          </p:cNvSpPr>
          <p:nvPr>
            <p:ph type="dt" idx="15"/>
          </p:nvPr>
        </p:nvSpPr>
        <p:spPr/>
        <p:txBody>
          <a:bodyPr/>
          <a:lstStyle/>
          <a:p>
            <a:r>
              <a:rPr lang="en-GB"/>
              <a:t>April 2020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5G </a:t>
            </a:r>
            <a:r>
              <a:rPr lang="en-GB" dirty="0" err="1"/>
              <a:t>Qos</a:t>
            </a:r>
            <a:r>
              <a:rPr lang="en-GB" dirty="0"/>
              <a:t> Model</a:t>
            </a:r>
          </a:p>
        </p:txBody>
      </p:sp>
      <p:sp>
        <p:nvSpPr>
          <p:cNvPr id="3" name="Content Placeholder 2"/>
          <p:cNvSpPr>
            <a:spLocks noGrp="1"/>
          </p:cNvSpPr>
          <p:nvPr>
            <p:ph idx="1"/>
          </p:nvPr>
        </p:nvSpPr>
        <p:spPr>
          <a:xfrm>
            <a:off x="8472265" y="1772816"/>
            <a:ext cx="3168351" cy="4464496"/>
          </a:xfrm>
        </p:spPr>
        <p:txBody>
          <a:bodyPr>
            <a:normAutofit fontScale="92500" lnSpcReduction="20000"/>
          </a:bodyPr>
          <a:lstStyle/>
          <a:p>
            <a:pPr marL="11113" indent="-11113"/>
            <a:r>
              <a:rPr lang="en-GB" dirty="0"/>
              <a:t>5G QoS characteristics is defined through:</a:t>
            </a:r>
          </a:p>
          <a:p>
            <a:r>
              <a:rPr lang="en-GB" sz="2100" dirty="0"/>
              <a:t>1	Resource Type (GBR, Delay critical GBR or Non-GBR);</a:t>
            </a:r>
          </a:p>
          <a:p>
            <a:r>
              <a:rPr lang="en-GB" sz="2100" dirty="0"/>
              <a:t>2	Priority </a:t>
            </a:r>
            <a:r>
              <a:rPr lang="x-none" sz="2100"/>
              <a:t>Level</a:t>
            </a:r>
            <a:r>
              <a:rPr lang="en-GB" sz="2100" dirty="0"/>
              <a:t>;</a:t>
            </a:r>
          </a:p>
          <a:p>
            <a:r>
              <a:rPr lang="en-GB" sz="2100" dirty="0"/>
              <a:t>3	Packet Delay Budget;</a:t>
            </a:r>
          </a:p>
          <a:p>
            <a:r>
              <a:rPr lang="en-GB" sz="2100" dirty="0"/>
              <a:t>4	Packet Error Rate;</a:t>
            </a:r>
          </a:p>
          <a:p>
            <a:r>
              <a:rPr lang="en-GB" sz="2100" dirty="0"/>
              <a:t>5	Averaging window (for GBR and Delay-critical GBR resource type only);</a:t>
            </a:r>
          </a:p>
          <a:p>
            <a:r>
              <a:rPr lang="en-GB" sz="2100" dirty="0"/>
              <a:t>6	Maximum Data Burst Volume (for Delay-critical GBR resource type only).</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Max Riegel (Nokia)</a:t>
            </a:r>
            <a:endParaRPr lang="en-GB" dirty="0"/>
          </a:p>
        </p:txBody>
      </p:sp>
      <p:sp>
        <p:nvSpPr>
          <p:cNvPr id="4" name="Date Placeholder 3"/>
          <p:cNvSpPr>
            <a:spLocks noGrp="1"/>
          </p:cNvSpPr>
          <p:nvPr>
            <p:ph type="dt" idx="15"/>
          </p:nvPr>
        </p:nvSpPr>
        <p:spPr/>
        <p:txBody>
          <a:bodyPr/>
          <a:lstStyle/>
          <a:p>
            <a:r>
              <a:rPr lang="en-GB"/>
              <a:t>April 2020</a:t>
            </a:r>
          </a:p>
        </p:txBody>
      </p:sp>
      <p:sp>
        <p:nvSpPr>
          <p:cNvPr id="7" name="Rectangle 2">
            <a:extLst>
              <a:ext uri="{FF2B5EF4-FFF2-40B4-BE49-F238E27FC236}">
                <a16:creationId xmlns:a16="http://schemas.microsoft.com/office/drawing/2014/main" id="{8A00A64E-D6B6-B74C-B4BE-EA024B1858B2}"/>
              </a:ext>
            </a:extLst>
          </p:cNvPr>
          <p:cNvSpPr>
            <a:spLocks noChangeArrowheads="1"/>
          </p:cNvSpPr>
          <p:nvPr/>
        </p:nvSpPr>
        <p:spPr bwMode="auto">
          <a:xfrm>
            <a:off x="6023992" y="227687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AEC7F6C3-DCD9-4543-92D7-024072437AA3}"/>
              </a:ext>
            </a:extLst>
          </p:cNvPr>
          <p:cNvGraphicFramePr>
            <a:graphicFrameLocks noChangeAspect="1"/>
          </p:cNvGraphicFramePr>
          <p:nvPr>
            <p:extLst>
              <p:ext uri="{D42A27DB-BD31-4B8C-83A1-F6EECF244321}">
                <p14:modId xmlns:p14="http://schemas.microsoft.com/office/powerpoint/2010/main" val="413482769"/>
              </p:ext>
            </p:extLst>
          </p:nvPr>
        </p:nvGraphicFramePr>
        <p:xfrm>
          <a:off x="911424" y="2204864"/>
          <a:ext cx="7414501" cy="3528392"/>
        </p:xfrm>
        <a:graphic>
          <a:graphicData uri="http://schemas.openxmlformats.org/presentationml/2006/ole">
            <mc:AlternateContent xmlns:mc="http://schemas.openxmlformats.org/markup-compatibility/2006">
              <mc:Choice xmlns:v="urn:schemas-microsoft-com:vml" Requires="v">
                <p:oleObj spid="_x0000_s4111" name="Picture" r:id="rId4" imgW="5791200" imgH="2755900" progId="Word.Picture.8">
                  <p:embed/>
                </p:oleObj>
              </mc:Choice>
              <mc:Fallback>
                <p:oleObj name="Picture" r:id="rId4" imgW="5791200" imgH="2755900" progId="Word.Picture.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1424" y="2204864"/>
                        <a:ext cx="7414501" cy="3528392"/>
                      </a:xfrm>
                      <a:prstGeom prst="rect">
                        <a:avLst/>
                      </a:prstGeom>
                      <a:noFill/>
                    </p:spPr>
                  </p:pic>
                </p:oleObj>
              </mc:Fallback>
            </mc:AlternateContent>
          </a:graphicData>
        </a:graphic>
      </p:graphicFrame>
      <p:sp>
        <p:nvSpPr>
          <p:cNvPr id="9" name="TextBox 8">
            <a:extLst>
              <a:ext uri="{FF2B5EF4-FFF2-40B4-BE49-F238E27FC236}">
                <a16:creationId xmlns:a16="http://schemas.microsoft.com/office/drawing/2014/main" id="{E5527F87-830C-E849-9374-2765364361EA}"/>
              </a:ext>
            </a:extLst>
          </p:cNvPr>
          <p:cNvSpPr txBox="1"/>
          <p:nvPr/>
        </p:nvSpPr>
        <p:spPr>
          <a:xfrm>
            <a:off x="839416" y="5877272"/>
            <a:ext cx="7561685" cy="246221"/>
          </a:xfrm>
          <a:prstGeom prst="rect">
            <a:avLst/>
          </a:prstGeom>
          <a:noFill/>
        </p:spPr>
        <p:txBody>
          <a:bodyPr wrap="none" rtlCol="0">
            <a:spAutoFit/>
          </a:bodyPr>
          <a:lstStyle/>
          <a:p>
            <a:r>
              <a:rPr lang="en-GB" sz="1000" b="1" dirty="0">
                <a:solidFill>
                  <a:schemeClr val="tx1"/>
                </a:solidFill>
              </a:rPr>
              <a:t>3GPP TS 23.501 Figure 5.7.1.5-1: The principle for classification and User Plane marking for QoS Flows and mapping to AN Resources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4F66E-6EBD-474B-82D2-942934B5748E}"/>
              </a:ext>
            </a:extLst>
          </p:cNvPr>
          <p:cNvSpPr>
            <a:spLocks noGrp="1"/>
          </p:cNvSpPr>
          <p:nvPr>
            <p:ph type="title"/>
          </p:nvPr>
        </p:nvSpPr>
        <p:spPr/>
        <p:txBody>
          <a:bodyPr/>
          <a:lstStyle/>
          <a:p>
            <a:r>
              <a:rPr lang="en-US" dirty="0"/>
              <a:t>5G QoS Signaling</a:t>
            </a:r>
          </a:p>
        </p:txBody>
      </p:sp>
      <p:sp>
        <p:nvSpPr>
          <p:cNvPr id="3" name="Content Placeholder 2">
            <a:extLst>
              <a:ext uri="{FF2B5EF4-FFF2-40B4-BE49-F238E27FC236}">
                <a16:creationId xmlns:a16="http://schemas.microsoft.com/office/drawing/2014/main" id="{B1529030-877E-C847-876E-E8F40204C378}"/>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QoS signaling (establishment, maintenance, and teardown of service flows) is part of NAS (Non-Access-Stratum) protocol</a:t>
            </a:r>
          </a:p>
          <a:p>
            <a:pPr>
              <a:buFont typeface="Arial" panose="020B0604020202020204" pitchFamily="34" charset="0"/>
              <a:buChar char="•"/>
            </a:pPr>
            <a:r>
              <a:rPr lang="en-US" dirty="0"/>
              <a:t>In 5G NAS procedures are used for:</a:t>
            </a:r>
          </a:p>
          <a:p>
            <a:pPr lvl="1">
              <a:buFont typeface="Arial" panose="020B0604020202020204" pitchFamily="34" charset="0"/>
              <a:buChar char="•"/>
            </a:pPr>
            <a:r>
              <a:rPr lang="en-US" dirty="0"/>
              <a:t>5GS mobility management (5GMM) protocol for the control of mobility within NG radio access network (NG-RAN) and/or non-3GPP access network. </a:t>
            </a:r>
          </a:p>
          <a:p>
            <a:pPr lvl="2">
              <a:buFont typeface="Arial" panose="020B0604020202020204" pitchFamily="34" charset="0"/>
              <a:buChar char="•"/>
            </a:pPr>
            <a:r>
              <a:rPr lang="en-US" dirty="0"/>
              <a:t>Also provides control of security for the NAS protocols.</a:t>
            </a:r>
          </a:p>
          <a:p>
            <a:pPr lvl="1">
              <a:buFont typeface="Arial" panose="020B0604020202020204" pitchFamily="34" charset="0"/>
              <a:buChar char="•"/>
            </a:pPr>
            <a:r>
              <a:rPr lang="en-US" dirty="0"/>
              <a:t>5GS session management (5GSM) protocol for the handling of 5GS PDU sessions. </a:t>
            </a:r>
          </a:p>
          <a:p>
            <a:pPr lvl="2">
              <a:buFont typeface="Arial" panose="020B0604020202020204" pitchFamily="34" charset="0"/>
              <a:buChar char="•"/>
            </a:pPr>
            <a:r>
              <a:rPr lang="en-US" dirty="0"/>
              <a:t>Control of user-plane resources together with the bearer control provided by the access stratum</a:t>
            </a:r>
          </a:p>
          <a:p>
            <a:pPr>
              <a:buFont typeface="Arial" panose="020B0604020202020204" pitchFamily="34" charset="0"/>
              <a:buChar char="•"/>
            </a:pPr>
            <a:r>
              <a:rPr lang="en-US" dirty="0"/>
              <a:t>A 5GS session management (5GSM) message is piggybacked in specific 5GS mobility management (5GMM) transport messages. </a:t>
            </a:r>
          </a:p>
          <a:p>
            <a:pPr>
              <a:buFont typeface="Arial" panose="020B0604020202020204" pitchFamily="34" charset="0"/>
              <a:buChar char="•"/>
            </a:pPr>
            <a:r>
              <a:rPr lang="en-US" dirty="0"/>
              <a:t>The UE can only initiate the 5GSM procedure when there is a 5GMM context established at the UE.</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958148-DC7A-574A-8E65-3484418E32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8E0F657-71DA-C04B-9753-AD9ED9C54AC4}"/>
              </a:ext>
            </a:extLst>
          </p:cNvPr>
          <p:cNvSpPr>
            <a:spLocks noGrp="1"/>
          </p:cNvSpPr>
          <p:nvPr>
            <p:ph type="ftr" idx="14"/>
          </p:nvPr>
        </p:nvSpPr>
        <p:spPr/>
        <p:txBody>
          <a:bodyPr/>
          <a:lstStyle/>
          <a:p>
            <a:r>
              <a:rPr lang="en-GB"/>
              <a:t>Max Riegel (Nokia)</a:t>
            </a:r>
            <a:endParaRPr lang="en-GB" dirty="0"/>
          </a:p>
        </p:txBody>
      </p:sp>
      <p:sp>
        <p:nvSpPr>
          <p:cNvPr id="6" name="Date Placeholder 5">
            <a:extLst>
              <a:ext uri="{FF2B5EF4-FFF2-40B4-BE49-F238E27FC236}">
                <a16:creationId xmlns:a16="http://schemas.microsoft.com/office/drawing/2014/main" id="{59A54AAF-4D14-9D42-9E7C-213DCAE558CD}"/>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1332472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B413A-8FCC-4C4B-AF50-045C4FB6B592}"/>
              </a:ext>
            </a:extLst>
          </p:cNvPr>
          <p:cNvSpPr>
            <a:spLocks noGrp="1"/>
          </p:cNvSpPr>
          <p:nvPr>
            <p:ph type="title"/>
          </p:nvPr>
        </p:nvSpPr>
        <p:spPr/>
        <p:txBody>
          <a:bodyPr/>
          <a:lstStyle/>
          <a:p>
            <a:r>
              <a:rPr lang="en-US" dirty="0"/>
              <a:t>Potential IEEE 802.11 standardization topics</a:t>
            </a:r>
            <a:br>
              <a:rPr lang="en-US" dirty="0"/>
            </a:br>
            <a:r>
              <a:rPr lang="en-US" dirty="0"/>
              <a:t>for 5G QoS support</a:t>
            </a:r>
          </a:p>
        </p:txBody>
      </p:sp>
      <p:sp>
        <p:nvSpPr>
          <p:cNvPr id="3" name="Content Placeholder 2">
            <a:extLst>
              <a:ext uri="{FF2B5EF4-FFF2-40B4-BE49-F238E27FC236}">
                <a16:creationId xmlns:a16="http://schemas.microsoft.com/office/drawing/2014/main" id="{7D7C56B0-DA82-9740-B52D-EF92C54A8648}"/>
              </a:ext>
            </a:extLst>
          </p:cNvPr>
          <p:cNvSpPr>
            <a:spLocks noGrp="1"/>
          </p:cNvSpPr>
          <p:nvPr>
            <p:ph idx="1"/>
          </p:nvPr>
        </p:nvSpPr>
        <p:spPr/>
        <p:txBody>
          <a:bodyPr/>
          <a:lstStyle/>
          <a:p>
            <a:pPr>
              <a:buFont typeface="Arial" panose="020B0604020202020204" pitchFamily="34" charset="0"/>
              <a:buChar char="•"/>
            </a:pPr>
            <a:r>
              <a:rPr lang="en-US" dirty="0"/>
              <a:t>Current IEEE 802.11 does not provide full support of 5G QoS model</a:t>
            </a:r>
          </a:p>
          <a:p>
            <a:pPr lvl="1">
              <a:buFont typeface="Arial" panose="020B0604020202020204" pitchFamily="34" charset="0"/>
              <a:buChar char="•"/>
            </a:pPr>
            <a:r>
              <a:rPr lang="en-US" dirty="0"/>
              <a:t>How to realize and handle QoS flows over IEEE 802.11?</a:t>
            </a:r>
          </a:p>
          <a:p>
            <a:pPr lvl="1">
              <a:buFont typeface="Arial" panose="020B0604020202020204" pitchFamily="34" charset="0"/>
              <a:buChar char="•"/>
            </a:pPr>
            <a:r>
              <a:rPr lang="en-US" dirty="0"/>
              <a:t>Which 5G QoS classes could be supported by IEEE 802.11ax? Which by P802.11be?</a:t>
            </a:r>
          </a:p>
          <a:p>
            <a:pPr>
              <a:buFont typeface="Arial" panose="020B0604020202020204" pitchFamily="34" charset="0"/>
              <a:buChar char="•"/>
            </a:pPr>
            <a:r>
              <a:rPr lang="en-US" dirty="0"/>
              <a:t>There is no equivalent to the 5GSM in IEEE 802.11</a:t>
            </a:r>
          </a:p>
          <a:p>
            <a:pPr lvl="1">
              <a:buFont typeface="Arial" panose="020B0604020202020204" pitchFamily="34" charset="0"/>
              <a:buChar char="•"/>
            </a:pPr>
            <a:r>
              <a:rPr lang="en-US" dirty="0"/>
              <a:t>Currently realized OTT through 5G-EAP/IKEv2/IPsec</a:t>
            </a:r>
          </a:p>
          <a:p>
            <a:pPr lvl="1">
              <a:buFont typeface="Arial" panose="020B0604020202020204" pitchFamily="34" charset="0"/>
              <a:buChar char="•"/>
            </a:pPr>
            <a:r>
              <a:rPr lang="en-US" dirty="0"/>
              <a:t>How to interface into the IEEE 802.11 ‘access stratum’?</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0F08775-F5E6-2E43-9B48-6EEB20C6AD5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57EB5AB-4601-3543-AC52-3EE55EAB1553}"/>
              </a:ext>
            </a:extLst>
          </p:cNvPr>
          <p:cNvSpPr>
            <a:spLocks noGrp="1"/>
          </p:cNvSpPr>
          <p:nvPr>
            <p:ph type="ftr" idx="14"/>
          </p:nvPr>
        </p:nvSpPr>
        <p:spPr/>
        <p:txBody>
          <a:bodyPr/>
          <a:lstStyle/>
          <a:p>
            <a:r>
              <a:rPr lang="en-GB"/>
              <a:t>Max Riegel (Nokia)</a:t>
            </a:r>
            <a:endParaRPr lang="en-GB" dirty="0"/>
          </a:p>
        </p:txBody>
      </p:sp>
      <p:sp>
        <p:nvSpPr>
          <p:cNvPr id="6" name="Date Placeholder 5">
            <a:extLst>
              <a:ext uri="{FF2B5EF4-FFF2-40B4-BE49-F238E27FC236}">
                <a16:creationId xmlns:a16="http://schemas.microsoft.com/office/drawing/2014/main" id="{30356CC9-EC38-154C-BCC7-69F502889A03}"/>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1842328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D8937-3A7C-B54E-9098-B9A83DEF5D77}"/>
              </a:ext>
            </a:extLst>
          </p:cNvPr>
          <p:cNvSpPr>
            <a:spLocks noGrp="1"/>
          </p:cNvSpPr>
          <p:nvPr>
            <p:ph type="title"/>
          </p:nvPr>
        </p:nvSpPr>
        <p:spPr/>
        <p:txBody>
          <a:bodyPr/>
          <a:lstStyle/>
          <a:p>
            <a:r>
              <a:rPr lang="en-US" dirty="0"/>
              <a:t>3GPP 5G Untrusted WLAN Interworking Scenario</a:t>
            </a:r>
          </a:p>
        </p:txBody>
      </p:sp>
      <p:sp>
        <p:nvSpPr>
          <p:cNvPr id="3" name="Content Placeholder 2">
            <a:extLst>
              <a:ext uri="{FF2B5EF4-FFF2-40B4-BE49-F238E27FC236}">
                <a16:creationId xmlns:a16="http://schemas.microsoft.com/office/drawing/2014/main" id="{9F1B57F5-887C-6447-B97B-69F8A9C40836}"/>
              </a:ext>
            </a:extLst>
          </p:cNvPr>
          <p:cNvSpPr>
            <a:spLocks noGrp="1"/>
          </p:cNvSpPr>
          <p:nvPr>
            <p:ph idx="1"/>
          </p:nvPr>
        </p:nvSpPr>
        <p:spPr>
          <a:xfrm>
            <a:off x="915458" y="5445224"/>
            <a:ext cx="10361084" cy="720080"/>
          </a:xfrm>
        </p:spPr>
        <p:txBody>
          <a:bodyPr/>
          <a:lstStyle/>
          <a:p>
            <a:pPr marL="11113" indent="-11113"/>
            <a:r>
              <a:rPr lang="en-US" dirty="0"/>
              <a:t>Untrusted scenario is most commonly assumed for WLAN interworking with N1 carrying NAS protocol, and </a:t>
            </a:r>
            <a:r>
              <a:rPr lang="en-US" dirty="0" err="1"/>
              <a:t>NWu</a:t>
            </a:r>
            <a:r>
              <a:rPr lang="en-US" dirty="0"/>
              <a:t> representing 5G EAP/IKEv2/IPsec</a:t>
            </a:r>
          </a:p>
        </p:txBody>
      </p:sp>
      <p:sp>
        <p:nvSpPr>
          <p:cNvPr id="4" name="Slide Number Placeholder 3">
            <a:extLst>
              <a:ext uri="{FF2B5EF4-FFF2-40B4-BE49-F238E27FC236}">
                <a16:creationId xmlns:a16="http://schemas.microsoft.com/office/drawing/2014/main" id="{27327E4E-808E-014C-A0F2-D1BF54AA407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505514-3D23-F049-8DA0-ECA500EA608E}"/>
              </a:ext>
            </a:extLst>
          </p:cNvPr>
          <p:cNvSpPr>
            <a:spLocks noGrp="1"/>
          </p:cNvSpPr>
          <p:nvPr>
            <p:ph type="ftr" idx="14"/>
          </p:nvPr>
        </p:nvSpPr>
        <p:spPr/>
        <p:txBody>
          <a:bodyPr/>
          <a:lstStyle/>
          <a:p>
            <a:r>
              <a:rPr lang="en-GB"/>
              <a:t>Max Riegel (Nokia)</a:t>
            </a:r>
            <a:endParaRPr lang="en-GB" dirty="0"/>
          </a:p>
        </p:txBody>
      </p:sp>
      <p:sp>
        <p:nvSpPr>
          <p:cNvPr id="6" name="Date Placeholder 5">
            <a:extLst>
              <a:ext uri="{FF2B5EF4-FFF2-40B4-BE49-F238E27FC236}">
                <a16:creationId xmlns:a16="http://schemas.microsoft.com/office/drawing/2014/main" id="{F3C7DFA7-3D4D-9C4C-BF33-2ECDC71B65B5}"/>
              </a:ext>
            </a:extLst>
          </p:cNvPr>
          <p:cNvSpPr>
            <a:spLocks noGrp="1"/>
          </p:cNvSpPr>
          <p:nvPr>
            <p:ph type="dt" idx="15"/>
          </p:nvPr>
        </p:nvSpPr>
        <p:spPr/>
        <p:txBody>
          <a:bodyPr/>
          <a:lstStyle/>
          <a:p>
            <a:r>
              <a:rPr lang="en-GB"/>
              <a:t>April 2020</a:t>
            </a:r>
            <a:endParaRPr lang="en-GB" dirty="0"/>
          </a:p>
        </p:txBody>
      </p:sp>
      <p:sp>
        <p:nvSpPr>
          <p:cNvPr id="7" name="Rectangle 2">
            <a:extLst>
              <a:ext uri="{FF2B5EF4-FFF2-40B4-BE49-F238E27FC236}">
                <a16:creationId xmlns:a16="http://schemas.microsoft.com/office/drawing/2014/main" id="{37BAEF7A-B9D3-7A44-B19D-BFB56C1DC7F2}"/>
              </a:ext>
            </a:extLst>
          </p:cNvPr>
          <p:cNvSpPr>
            <a:spLocks noChangeArrowheads="1"/>
          </p:cNvSpPr>
          <p:nvPr/>
        </p:nvSpPr>
        <p:spPr bwMode="auto">
          <a:xfrm>
            <a:off x="1775221" y="1772816"/>
            <a:ext cx="1721021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CAEFB003-BF95-4848-B9D7-AD0FAB21F379}"/>
              </a:ext>
            </a:extLst>
          </p:cNvPr>
          <p:cNvGraphicFramePr>
            <a:graphicFrameLocks noChangeAspect="1"/>
          </p:cNvGraphicFramePr>
          <p:nvPr>
            <p:extLst>
              <p:ext uri="{D42A27DB-BD31-4B8C-83A1-F6EECF244321}">
                <p14:modId xmlns:p14="http://schemas.microsoft.com/office/powerpoint/2010/main" val="678997141"/>
              </p:ext>
            </p:extLst>
          </p:nvPr>
        </p:nvGraphicFramePr>
        <p:xfrm>
          <a:off x="1775520" y="1553207"/>
          <a:ext cx="8640960" cy="3459969"/>
        </p:xfrm>
        <a:graphic>
          <a:graphicData uri="http://schemas.openxmlformats.org/presentationml/2006/ole">
            <mc:AlternateContent xmlns:mc="http://schemas.openxmlformats.org/markup-compatibility/2006">
              <mc:Choice xmlns:v="urn:schemas-microsoft-com:vml" Requires="v">
                <p:oleObj spid="_x0000_s5131" r:id="rId3" imgW="7378700" imgH="2971800" progId="Visio.Drawing.11">
                  <p:embed/>
                </p:oleObj>
              </mc:Choice>
              <mc:Fallback>
                <p:oleObj r:id="rId3" imgW="7378700" imgH="297180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5520" y="1553207"/>
                        <a:ext cx="8640960" cy="3459969"/>
                      </a:xfrm>
                      <a:prstGeom prst="rect">
                        <a:avLst/>
                      </a:prstGeom>
                      <a:noFill/>
                    </p:spPr>
                  </p:pic>
                </p:oleObj>
              </mc:Fallback>
            </mc:AlternateContent>
          </a:graphicData>
        </a:graphic>
      </p:graphicFrame>
      <p:sp>
        <p:nvSpPr>
          <p:cNvPr id="9" name="TextBox 8">
            <a:extLst>
              <a:ext uri="{FF2B5EF4-FFF2-40B4-BE49-F238E27FC236}">
                <a16:creationId xmlns:a16="http://schemas.microsoft.com/office/drawing/2014/main" id="{D50DF375-3608-9B4E-8B3D-145410E4FEDA}"/>
              </a:ext>
            </a:extLst>
          </p:cNvPr>
          <p:cNvSpPr txBox="1"/>
          <p:nvPr/>
        </p:nvSpPr>
        <p:spPr>
          <a:xfrm>
            <a:off x="983432" y="5085184"/>
            <a:ext cx="7834837" cy="276999"/>
          </a:xfrm>
          <a:prstGeom prst="rect">
            <a:avLst/>
          </a:prstGeom>
          <a:noFill/>
        </p:spPr>
        <p:txBody>
          <a:bodyPr wrap="none" rtlCol="0">
            <a:spAutoFit/>
          </a:bodyPr>
          <a:lstStyle/>
          <a:p>
            <a:r>
              <a:rPr lang="en-GB" sz="1200" b="1" dirty="0">
                <a:solidFill>
                  <a:schemeClr val="tx1"/>
                </a:solidFill>
              </a:rPr>
              <a:t>3GPP TS 23.501 Figure 4.2.8.2.1-1: Non-roaming architecture for 5G Core Network with untrusted non-3GPP access</a:t>
            </a:r>
          </a:p>
        </p:txBody>
      </p:sp>
    </p:spTree>
    <p:extLst>
      <p:ext uri="{BB962C8B-B14F-4D97-AF65-F5344CB8AC3E}">
        <p14:creationId xmlns:p14="http://schemas.microsoft.com/office/powerpoint/2010/main" val="3735467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1C797-A12E-9344-9033-B25559EADE03}"/>
              </a:ext>
            </a:extLst>
          </p:cNvPr>
          <p:cNvSpPr>
            <a:spLocks noGrp="1"/>
          </p:cNvSpPr>
          <p:nvPr>
            <p:ph type="title"/>
          </p:nvPr>
        </p:nvSpPr>
        <p:spPr/>
        <p:txBody>
          <a:bodyPr/>
          <a:lstStyle/>
          <a:p>
            <a:r>
              <a:rPr lang="en-US" dirty="0"/>
              <a:t>3GPP 5G Trusted WLAN Interworking Scenario</a:t>
            </a:r>
          </a:p>
        </p:txBody>
      </p:sp>
      <p:sp>
        <p:nvSpPr>
          <p:cNvPr id="3" name="Content Placeholder 2">
            <a:extLst>
              <a:ext uri="{FF2B5EF4-FFF2-40B4-BE49-F238E27FC236}">
                <a16:creationId xmlns:a16="http://schemas.microsoft.com/office/drawing/2014/main" id="{284FFDDB-28A0-AC46-8879-99F2560F0986}"/>
              </a:ext>
            </a:extLst>
          </p:cNvPr>
          <p:cNvSpPr>
            <a:spLocks noGrp="1"/>
          </p:cNvSpPr>
          <p:nvPr>
            <p:ph idx="1"/>
          </p:nvPr>
        </p:nvSpPr>
        <p:spPr>
          <a:xfrm>
            <a:off x="914401" y="5301208"/>
            <a:ext cx="10361084" cy="793206"/>
          </a:xfrm>
        </p:spPr>
        <p:txBody>
          <a:bodyPr/>
          <a:lstStyle/>
          <a:p>
            <a:pPr marL="11113" indent="-11113"/>
            <a:r>
              <a:rPr lang="en-US" dirty="0"/>
              <a:t>Trusted model could be deployed by mobile operators owning their WLAN access, but also for private 5G deployments </a:t>
            </a:r>
            <a:r>
              <a:rPr lang="en-US" dirty="0" err="1"/>
              <a:t>e.g</a:t>
            </a:r>
            <a:r>
              <a:rPr lang="en-US" dirty="0"/>
              <a:t> industrial use cases.</a:t>
            </a:r>
          </a:p>
        </p:txBody>
      </p:sp>
      <p:sp>
        <p:nvSpPr>
          <p:cNvPr id="4" name="Slide Number Placeholder 3">
            <a:extLst>
              <a:ext uri="{FF2B5EF4-FFF2-40B4-BE49-F238E27FC236}">
                <a16:creationId xmlns:a16="http://schemas.microsoft.com/office/drawing/2014/main" id="{EA7B3E2C-82E6-794F-A98E-93816A0747A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24270E0-749B-AF4F-8B4F-DA6BC37838D5}"/>
              </a:ext>
            </a:extLst>
          </p:cNvPr>
          <p:cNvSpPr>
            <a:spLocks noGrp="1"/>
          </p:cNvSpPr>
          <p:nvPr>
            <p:ph type="ftr" idx="14"/>
          </p:nvPr>
        </p:nvSpPr>
        <p:spPr/>
        <p:txBody>
          <a:bodyPr/>
          <a:lstStyle/>
          <a:p>
            <a:r>
              <a:rPr lang="en-GB"/>
              <a:t>Max Riegel (Nokia)</a:t>
            </a:r>
            <a:endParaRPr lang="en-GB" dirty="0"/>
          </a:p>
        </p:txBody>
      </p:sp>
      <p:sp>
        <p:nvSpPr>
          <p:cNvPr id="6" name="Date Placeholder 5">
            <a:extLst>
              <a:ext uri="{FF2B5EF4-FFF2-40B4-BE49-F238E27FC236}">
                <a16:creationId xmlns:a16="http://schemas.microsoft.com/office/drawing/2014/main" id="{A20E3416-CB91-4F45-95CB-A312A389A19E}"/>
              </a:ext>
            </a:extLst>
          </p:cNvPr>
          <p:cNvSpPr>
            <a:spLocks noGrp="1"/>
          </p:cNvSpPr>
          <p:nvPr>
            <p:ph type="dt" idx="15"/>
          </p:nvPr>
        </p:nvSpPr>
        <p:spPr/>
        <p:txBody>
          <a:bodyPr/>
          <a:lstStyle/>
          <a:p>
            <a:r>
              <a:rPr lang="en-GB"/>
              <a:t>April 2020</a:t>
            </a:r>
            <a:endParaRPr lang="en-GB" dirty="0"/>
          </a:p>
        </p:txBody>
      </p:sp>
      <p:sp>
        <p:nvSpPr>
          <p:cNvPr id="7" name="Rectangle 2">
            <a:extLst>
              <a:ext uri="{FF2B5EF4-FFF2-40B4-BE49-F238E27FC236}">
                <a16:creationId xmlns:a16="http://schemas.microsoft.com/office/drawing/2014/main" id="{2FE34452-4D28-AC45-BDD6-4B6F6AD4D02D}"/>
              </a:ext>
            </a:extLst>
          </p:cNvPr>
          <p:cNvSpPr>
            <a:spLocks noChangeArrowheads="1"/>
          </p:cNvSpPr>
          <p:nvPr/>
        </p:nvSpPr>
        <p:spPr bwMode="auto">
          <a:xfrm>
            <a:off x="2783632" y="1901656"/>
            <a:ext cx="1441451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F136FC73-2C7E-8444-B701-37871FD55B6C}"/>
              </a:ext>
            </a:extLst>
          </p:cNvPr>
          <p:cNvGraphicFramePr>
            <a:graphicFrameLocks noChangeAspect="1"/>
          </p:cNvGraphicFramePr>
          <p:nvPr>
            <p:extLst>
              <p:ext uri="{D42A27DB-BD31-4B8C-83A1-F6EECF244321}">
                <p14:modId xmlns:p14="http://schemas.microsoft.com/office/powerpoint/2010/main" val="3628155006"/>
              </p:ext>
            </p:extLst>
          </p:nvPr>
        </p:nvGraphicFramePr>
        <p:xfrm>
          <a:off x="2783632" y="1412776"/>
          <a:ext cx="6696744" cy="3543569"/>
        </p:xfrm>
        <a:graphic>
          <a:graphicData uri="http://schemas.openxmlformats.org/presentationml/2006/ole">
            <mc:AlternateContent xmlns:mc="http://schemas.openxmlformats.org/markup-compatibility/2006">
              <mc:Choice xmlns:v="urn:schemas-microsoft-com:vml" Requires="v">
                <p:oleObj spid="_x0000_s6155" r:id="rId3" imgW="6464300" imgH="3441700" progId="Visio.Drawing.11">
                  <p:embed/>
                </p:oleObj>
              </mc:Choice>
              <mc:Fallback>
                <p:oleObj r:id="rId3" imgW="6464300" imgH="344170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3632" y="1412776"/>
                        <a:ext cx="6696744" cy="3543569"/>
                      </a:xfrm>
                      <a:prstGeom prst="rect">
                        <a:avLst/>
                      </a:prstGeom>
                      <a:noFill/>
                    </p:spPr>
                  </p:pic>
                </p:oleObj>
              </mc:Fallback>
            </mc:AlternateContent>
          </a:graphicData>
        </a:graphic>
      </p:graphicFrame>
      <p:sp>
        <p:nvSpPr>
          <p:cNvPr id="9" name="TextBox 8">
            <a:extLst>
              <a:ext uri="{FF2B5EF4-FFF2-40B4-BE49-F238E27FC236}">
                <a16:creationId xmlns:a16="http://schemas.microsoft.com/office/drawing/2014/main" id="{1E25DE6B-02D6-A14A-A609-204FA360A22D}"/>
              </a:ext>
            </a:extLst>
          </p:cNvPr>
          <p:cNvSpPr txBox="1"/>
          <p:nvPr/>
        </p:nvSpPr>
        <p:spPr>
          <a:xfrm>
            <a:off x="911424" y="4869160"/>
            <a:ext cx="7626447" cy="276999"/>
          </a:xfrm>
          <a:prstGeom prst="rect">
            <a:avLst/>
          </a:prstGeom>
          <a:noFill/>
        </p:spPr>
        <p:txBody>
          <a:bodyPr wrap="none" rtlCol="0">
            <a:spAutoFit/>
          </a:bodyPr>
          <a:lstStyle/>
          <a:p>
            <a:r>
              <a:rPr lang="en-GB" sz="1200" b="1" dirty="0">
                <a:solidFill>
                  <a:schemeClr val="tx1"/>
                </a:solidFill>
              </a:rPr>
              <a:t>3GPP TS 23.501 Figure 4.2.8.2.1-2: Non-roaming architecture for 5G Core Network with trusted non-3GPP access</a:t>
            </a:r>
          </a:p>
        </p:txBody>
      </p:sp>
    </p:spTree>
    <p:extLst>
      <p:ext uri="{BB962C8B-B14F-4D97-AF65-F5344CB8AC3E}">
        <p14:creationId xmlns:p14="http://schemas.microsoft.com/office/powerpoint/2010/main" val="123949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2" name="Content Placeholder 1"/>
          <p:cNvSpPr>
            <a:spLocks noGrp="1"/>
          </p:cNvSpPr>
          <p:nvPr>
            <p:ph idx="1"/>
          </p:nvPr>
        </p:nvSpPr>
        <p:spPr/>
        <p:txBody>
          <a:bodyPr/>
          <a:lstStyle/>
          <a:p>
            <a:pPr>
              <a:buFont typeface="Arial" panose="020B0604020202020204" pitchFamily="34" charset="0"/>
              <a:buChar char="•"/>
            </a:pPr>
            <a:r>
              <a:rPr lang="en-GB" dirty="0"/>
              <a:t>It makes sense to create a report on interworking between 3GPP 5G core and IEEE 802.11 to facilitate better integration of Wi-Fi with 5G.</a:t>
            </a:r>
          </a:p>
          <a:p>
            <a:pPr>
              <a:buFont typeface="Arial" panose="020B0604020202020204" pitchFamily="34" charset="0"/>
              <a:buChar char="•"/>
            </a:pPr>
            <a:r>
              <a:rPr lang="en-GB" dirty="0"/>
              <a:t>Identified missing functionalities could be addressed in P802.11be or also in new IEEE 802.11 standardization projects.</a:t>
            </a:r>
          </a:p>
          <a:p>
            <a:pPr>
              <a:buFont typeface="Arial" panose="020B0604020202020204" pitchFamily="34" charset="0"/>
              <a:buChar char="•"/>
            </a:pPr>
            <a:r>
              <a:rPr lang="en-GB" dirty="0"/>
              <a:t>Further investigations and documentation required on adaptation of IEEE 802.11 to 3GPP 5G QoS model and QoS signalling.</a:t>
            </a:r>
          </a:p>
          <a:p>
            <a:pPr>
              <a:buFont typeface="Arial" panose="020B0604020202020204" pitchFamily="34" charset="0"/>
              <a:buChar char="•"/>
            </a:pPr>
            <a:r>
              <a:rPr lang="en-GB" dirty="0"/>
              <a:t>Trusted interworking model should be considered in addition to untrusted model, in particular when enabling industrial use cases.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Max Riegel (Nokia)</a:t>
            </a:r>
            <a:endParaRPr lang="en-GB" dirty="0"/>
          </a:p>
        </p:txBody>
      </p:sp>
      <p:sp>
        <p:nvSpPr>
          <p:cNvPr id="4" name="Date Placeholder 3"/>
          <p:cNvSpPr>
            <a:spLocks noGrp="1"/>
          </p:cNvSpPr>
          <p:nvPr>
            <p:ph type="dt" idx="15"/>
          </p:nvPr>
        </p:nvSpPr>
        <p:spPr/>
        <p:txBody>
          <a:bodyPr/>
          <a:lstStyle/>
          <a:p>
            <a:r>
              <a:rPr lang="en-GB"/>
              <a:t>April 2020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5DBC4AC1-307F-BD49-9DE2-33002346D97E}" vid="{36841352-FBF5-2E4E-8102-A1FFAAE4A2D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248</TotalTime>
  <Words>821</Words>
  <Application>Microsoft Macintosh PowerPoint</Application>
  <PresentationFormat>Widescreen</PresentationFormat>
  <Paragraphs>95</Paragraphs>
  <Slides>9</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3</vt:i4>
      </vt:variant>
      <vt:variant>
        <vt:lpstr>Slide Titles</vt:lpstr>
      </vt:variant>
      <vt:variant>
        <vt:i4>9</vt:i4>
      </vt:variant>
    </vt:vector>
  </HeadingPairs>
  <TitlesOfParts>
    <vt:vector size="15" baseType="lpstr">
      <vt:lpstr>Arial</vt:lpstr>
      <vt:lpstr>Times New Roman</vt:lpstr>
      <vt:lpstr>Office Theme</vt:lpstr>
      <vt:lpstr>Microsoft Word 97 - 2004 Document</vt:lpstr>
      <vt:lpstr>Microsoft Word Picture</vt:lpstr>
      <vt:lpstr>Visio.Drawing.11</vt:lpstr>
      <vt:lpstr>Consideration of interworking between  3GPP 5G core and IEEE 802.11</vt:lpstr>
      <vt:lpstr>Abstract</vt:lpstr>
      <vt:lpstr>Motivation</vt:lpstr>
      <vt:lpstr>5G Qos Model</vt:lpstr>
      <vt:lpstr>5G QoS Signaling</vt:lpstr>
      <vt:lpstr>Potential IEEE 802.11 standardization topics for 5G QoS support</vt:lpstr>
      <vt:lpstr>3GPP 5G Untrusted WLAN Interworking Scenario</vt:lpstr>
      <vt:lpstr>3GPP 5G Trusted WLAN Interworking Scenario</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Max Riegel</dc:creator>
  <cp:lastModifiedBy>Max Riegel</cp:lastModifiedBy>
  <cp:revision>16</cp:revision>
  <cp:lastPrinted>1601-01-01T00:00:00Z</cp:lastPrinted>
  <dcterms:created xsi:type="dcterms:W3CDTF">2020-04-06T14:34:22Z</dcterms:created>
  <dcterms:modified xsi:type="dcterms:W3CDTF">2020-04-06T20:40:19Z</dcterms:modified>
</cp:coreProperties>
</file>