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70" r:id="rId2"/>
    <p:sldId id="283" r:id="rId3"/>
    <p:sldId id="321" r:id="rId4"/>
    <p:sldId id="285" r:id="rId5"/>
    <p:sldId id="310" r:id="rId6"/>
    <p:sldId id="311" r:id="rId7"/>
    <p:sldId id="289" r:id="rId8"/>
    <p:sldId id="312" r:id="rId9"/>
    <p:sldId id="323" r:id="rId10"/>
    <p:sldId id="329" r:id="rId11"/>
    <p:sldId id="327" r:id="rId12"/>
    <p:sldId id="328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298" r:id="rId24"/>
    <p:sldId id="319" r:id="rId25"/>
    <p:sldId id="320" r:id="rId26"/>
    <p:sldId id="322" r:id="rId27"/>
    <p:sldId id="325" r:id="rId28"/>
    <p:sldId id="292" r:id="rId29"/>
    <p:sldId id="293" r:id="rId30"/>
    <p:sldId id="291" r:id="rId31"/>
    <p:sldId id="313" r:id="rId32"/>
    <p:sldId id="290" r:id="rId33"/>
    <p:sldId id="303" r:id="rId34"/>
    <p:sldId id="307" r:id="rId35"/>
    <p:sldId id="308" r:id="rId36"/>
    <p:sldId id="305" r:id="rId37"/>
    <p:sldId id="306" r:id="rId38"/>
    <p:sldId id="326" r:id="rId39"/>
    <p:sldId id="314" r:id="rId40"/>
    <p:sldId id="315" r:id="rId41"/>
    <p:sldId id="316" r:id="rId42"/>
    <p:sldId id="317" r:id="rId4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802.11-20/0579r3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61051"/>
            <a:ext cx="7772400" cy="819506"/>
          </a:xfrm>
        </p:spPr>
        <p:txBody>
          <a:bodyPr/>
          <a:lstStyle/>
          <a:p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Updates on RU/Segment </a:t>
            </a:r>
            <a:r>
              <a:rPr lang="en-US" altLang="zh-TW" kern="1200" spc="-150" dirty="0">
                <a:solidFill>
                  <a:srgbClr val="353630"/>
                </a:solidFill>
                <a:latin typeface="Calibri"/>
              </a:rPr>
              <a:t>Parser </a:t>
            </a:r>
            <a:r>
              <a:rPr lang="en-US" altLang="zh-TW" kern="1200" spc="-150" dirty="0" smtClean="0">
                <a:solidFill>
                  <a:srgbClr val="353630"/>
                </a:solidFill>
                <a:latin typeface="Calibri"/>
              </a:rPr>
              <a:t>and Tone Mapper for 11be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7769" y="175980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2020-03-31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426582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</a:t>
            </a:r>
            <a:r>
              <a:rPr lang="en-US" altLang="zh-CN" dirty="0" smtClean="0"/>
              <a:t>Parser (1/3)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312758"/>
              </p:ext>
            </p:extLst>
          </p:nvPr>
        </p:nvGraphicFramePr>
        <p:xfrm>
          <a:off x="869062" y="1600200"/>
          <a:ext cx="7696199" cy="2270760"/>
        </p:xfrm>
        <a:graphic>
          <a:graphicData uri="http://schemas.openxmlformats.org/drawingml/2006/table">
            <a:tbl>
              <a:tblPr/>
              <a:tblGrid>
                <a:gridCol w="2119104"/>
                <a:gridCol w="1328150"/>
                <a:gridCol w="1962946"/>
                <a:gridCol w="2285999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(m0:m1:m2:m3)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81000" y="4800600"/>
            <a:ext cx="8610601" cy="1211622"/>
            <a:chOff x="381000" y="4724400"/>
            <a:chExt cx="8610601" cy="1211622"/>
          </a:xfrm>
        </p:grpSpPr>
        <p:pic>
          <p:nvPicPr>
            <p:cNvPr id="10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1000" y="5257800"/>
              <a:ext cx="8602980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5316730" y="4874431"/>
              <a:ext cx="5757" cy="6728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Left Brace 11"/>
            <p:cNvSpPr/>
            <p:nvPr/>
          </p:nvSpPr>
          <p:spPr>
            <a:xfrm rot="16200000">
              <a:off x="7048501" y="3695698"/>
              <a:ext cx="228600" cy="3657601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15561" y="5628245"/>
              <a:ext cx="11063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572778" y="4733756"/>
              <a:ext cx="10122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5641972" y="5020833"/>
              <a:ext cx="253286" cy="21181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 flipV="1">
              <a:off x="6200353" y="5002144"/>
              <a:ext cx="293582" cy="22427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239000" y="4724400"/>
              <a:ext cx="10459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V="1">
              <a:off x="6965967" y="4953000"/>
              <a:ext cx="501633" cy="3045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8153400" y="5029200"/>
              <a:ext cx="477790" cy="23673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0386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876164" y="41455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</a:t>
            </a:r>
            <a:r>
              <a:rPr lang="en-US" altLang="zh-CN" dirty="0" smtClean="0"/>
              <a:t>Parser (2/3)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81200"/>
            <a:ext cx="22574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057400"/>
            <a:ext cx="11049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440751"/>
            <a:ext cx="71532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1698307"/>
            <a:ext cx="2695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47800" y="2743200"/>
            <a:ext cx="45434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1600" y="3962400"/>
            <a:ext cx="3790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95400" y="5105400"/>
            <a:ext cx="624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95400" y="5867400"/>
            <a:ext cx="591502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71600" y="4419600"/>
            <a:ext cx="6486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5715000" y="2286000"/>
            <a:ext cx="3276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B0F0"/>
                </a:solidFill>
              </a:rPr>
              <a:t>NOTE: this generalized equation works for all cases of RU aggregations, such as 484+2x996, 3x996, 2x996, etc</a:t>
            </a:r>
            <a:endParaRPr lang="en-US" sz="1100" dirty="0">
              <a:solidFill>
                <a:srgbClr val="00B0F0"/>
              </a:solidFill>
            </a:endParaRPr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 bwMode="auto">
          <a:xfrm flipH="1">
            <a:off x="4800600" y="2586082"/>
            <a:ext cx="914400" cy="3095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371600" y="4876800"/>
            <a:ext cx="515302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678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Proportional Round Robin Parser (3/3)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419600"/>
            <a:ext cx="4143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" y="1818481"/>
            <a:ext cx="8924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514600"/>
            <a:ext cx="75819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3962400"/>
            <a:ext cx="7019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84727" y="5580063"/>
            <a:ext cx="8174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*Special thanks to Wook Bong Lee for correcting errors in the above formula.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20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11ax Segment Parser vs. 11be PRR Parser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828800"/>
            <a:ext cx="462915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8247" y="3441114"/>
            <a:ext cx="461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4930" y="2069068"/>
            <a:ext cx="2169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 11ax segment parser: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7429" y="3733799"/>
            <a:ext cx="2640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70C0"/>
                </a:solidFill>
              </a:rPr>
              <a:t> 11be PRR segment parser: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181600" y="1981200"/>
            <a:ext cx="533400" cy="4572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257800" y="3352800"/>
            <a:ext cx="762000" cy="10668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stCxn id="12" idx="4"/>
            <a:endCxn id="13" idx="0"/>
          </p:cNvCxnSpPr>
          <p:nvPr/>
        </p:nvCxnSpPr>
        <p:spPr bwMode="auto">
          <a:xfrm>
            <a:off x="5448300" y="2438400"/>
            <a:ext cx="1905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3657600" y="1981200"/>
            <a:ext cx="457200" cy="4572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505200" y="3352800"/>
            <a:ext cx="914400" cy="106680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Straight Arrow Connector 16"/>
          <p:cNvCxnSpPr>
            <a:endCxn id="16" idx="0"/>
          </p:cNvCxnSpPr>
          <p:nvPr/>
        </p:nvCxnSpPr>
        <p:spPr bwMode="auto">
          <a:xfrm>
            <a:off x="3886200" y="2438400"/>
            <a:ext cx="762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350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altLang="zh-TW" sz="3200" dirty="0" smtClean="0"/>
              <a:t>Simulations of Proportional Round Robin Parser (over D-NLOS channel)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742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BW160, RU484+996, D-NLOS, MCS7, 2x1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6011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BW160, RU484+996, D-NLOS, MCS11, 4x2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447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0020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24256" y="8001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BW160, RU(242+484)+996, D-NLOS, MCS7, 4x2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6304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4721" y="762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altLang="zh-CN" sz="3200" dirty="0" smtClean="0"/>
              <a:t>BW240, RU484+2x996, D-NLOS, MCS5, 2x1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6268" y="15240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1348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Proportional Round Robin Parser (with larger ratio [3])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905000"/>
            <a:ext cx="5011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FFC000"/>
                </a:solidFill>
              </a:rPr>
              <a:t>Larger ratio </a:t>
            </a:r>
            <a:r>
              <a:rPr lang="en-US" sz="1600" b="1" dirty="0" smtClean="0"/>
              <a:t> m0:m1:m2:… but </a:t>
            </a:r>
            <a:r>
              <a:rPr lang="en-US" sz="1600" b="1" dirty="0" smtClean="0">
                <a:solidFill>
                  <a:srgbClr val="FFC000"/>
                </a:solidFill>
              </a:rPr>
              <a:t>without</a:t>
            </a:r>
            <a:r>
              <a:rPr lang="en-US" sz="1600" b="1" dirty="0" smtClean="0"/>
              <a:t> leftover bits</a:t>
            </a:r>
            <a:endParaRPr lang="en-US" sz="16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2438400"/>
          <a:ext cx="6273799" cy="1162050"/>
        </p:xfrm>
        <a:graphic>
          <a:graphicData uri="http://schemas.openxmlformats.org/drawingml/2006/table">
            <a:tbl>
              <a:tblPr/>
              <a:tblGrid>
                <a:gridCol w="1395587"/>
                <a:gridCol w="837352"/>
                <a:gridCol w="1205280"/>
                <a:gridCol w="1284575"/>
                <a:gridCol w="1551005"/>
              </a:tblGrid>
              <a:tr h="390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Across-80M Ratio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m0:m1:m2:m3)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702/980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351s:490s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468/980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117s:245s:245s:245s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358898" y="3043768"/>
            <a:ext cx="6307015" cy="195384"/>
          </a:xfrm>
          <a:prstGeom prst="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74406" y="4145735"/>
            <a:ext cx="3612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Larger ratio causes performance loss</a:t>
            </a:r>
            <a:endParaRPr lang="en-US" dirty="0">
              <a:solidFill>
                <a:srgbClr val="FFC000"/>
              </a:solidFill>
            </a:endParaRPr>
          </a:p>
        </p:txBody>
      </p:sp>
      <p:cxnSp>
        <p:nvCxnSpPr>
          <p:cNvPr id="12" name="Straight Arrow Connector 11"/>
          <p:cNvCxnSpPr>
            <a:endCxn id="11" idx="0"/>
          </p:cNvCxnSpPr>
          <p:nvPr/>
        </p:nvCxnSpPr>
        <p:spPr>
          <a:xfrm>
            <a:off x="5805853" y="3160997"/>
            <a:ext cx="1274753" cy="984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72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The following straw polls have been passed [1]:</a:t>
            </a:r>
          </a:p>
          <a:p>
            <a:pPr lvl="1"/>
            <a:r>
              <a:rPr lang="en-US" dirty="0"/>
              <a:t>Do you support joint interleaving for RU and aggregated RU size &lt;=80 MHz?</a:t>
            </a:r>
          </a:p>
          <a:p>
            <a:pPr lvl="1"/>
            <a:r>
              <a:rPr lang="en-US" dirty="0"/>
              <a:t>Do you agree with the following LDPC tone mapper scheme for multi-RU aggregation in 11be?</a:t>
            </a:r>
          </a:p>
          <a:p>
            <a:pPr lvl="2"/>
            <a:r>
              <a:rPr lang="en-US" dirty="0"/>
              <a:t>For aggregated RUs and PPDU BW larger than 80MHz, separate LDPC tone mapper is applied in each 80MHz segment. </a:t>
            </a:r>
          </a:p>
          <a:p>
            <a:pPr lvl="1"/>
            <a:r>
              <a:rPr lang="en-US" dirty="0"/>
              <a:t>Do you agree that 11be uses 80MHz segment parser with proportional round robin </a:t>
            </a:r>
            <a:r>
              <a:rPr lang="en-US" dirty="0" smtClean="0"/>
              <a:t>(PRR) scheme</a:t>
            </a:r>
            <a:r>
              <a:rPr lang="en-US" dirty="0"/>
              <a:t>?</a:t>
            </a:r>
          </a:p>
          <a:p>
            <a:r>
              <a:rPr lang="en-US" b="1" dirty="0" smtClean="0"/>
              <a:t>The detailed tone mapper schemes have been decided with passed straw polls for  D</a:t>
            </a:r>
            <a:r>
              <a:rPr lang="en-US" sz="1300" b="1" dirty="0" smtClean="0"/>
              <a:t>TM</a:t>
            </a:r>
            <a:r>
              <a:rPr lang="en-US" b="1" dirty="0" smtClean="0"/>
              <a:t> for different size of combined Rus.</a:t>
            </a:r>
          </a:p>
          <a:p>
            <a:r>
              <a:rPr lang="en-US" b="1" dirty="0"/>
              <a:t>The detailed proportional round robin (PRR) </a:t>
            </a:r>
            <a:r>
              <a:rPr lang="en-US" b="1" dirty="0" smtClean="0"/>
              <a:t>scheme is still not decided. </a:t>
            </a:r>
          </a:p>
          <a:p>
            <a:pPr lvl="1"/>
            <a:r>
              <a:rPr lang="en-US" dirty="0" smtClean="0"/>
              <a:t>We provide more simulation results and discussions to finalize the PRR scheme.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39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6096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Proportional Round Robin Parser (with larger ratio) </a:t>
            </a:r>
            <a:endParaRPr lang="zh-TW" altLang="en-US" sz="3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214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6096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Proportional Round Robin Parser (with larger ratio)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9531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Different PRR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[3], a larger ratio of PRR scheme has been proposed to avoid left-over bits. </a:t>
            </a:r>
          </a:p>
          <a:p>
            <a:pPr lvl="1"/>
            <a:r>
              <a:rPr lang="en-US" dirty="0"/>
              <a:t>There is no performance loss with left-over bits, no need to avoid them. </a:t>
            </a:r>
          </a:p>
          <a:p>
            <a:pPr lvl="1"/>
            <a:r>
              <a:rPr lang="en-US" dirty="0" smtClean="0"/>
              <a:t>Our simulation shows there is 0.2dB to 0.6dB performance loss for larger proportion PRR</a:t>
            </a:r>
          </a:p>
          <a:p>
            <a:pPr lvl="1"/>
            <a:r>
              <a:rPr lang="en-US" dirty="0" smtClean="0"/>
              <a:t>All of simulations use 1944 length LDPC code, so long LDPC code can not reduce the performance gap.</a:t>
            </a:r>
          </a:p>
          <a:p>
            <a:pPr lvl="0"/>
            <a:r>
              <a:rPr lang="en-US" dirty="0" smtClean="0"/>
              <a:t>In [4], PRR with multiple ratios has been proposed.</a:t>
            </a:r>
          </a:p>
          <a:p>
            <a:pPr lvl="1"/>
            <a:r>
              <a:rPr lang="en-US" dirty="0" smtClean="0"/>
              <a:t>There is no performance loss with left-over bits, no need to avoid them.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</a:t>
            </a:r>
            <a:r>
              <a:rPr lang="en-US" dirty="0"/>
              <a:t>ratio switch points during the packet </a:t>
            </a:r>
            <a:r>
              <a:rPr lang="en-US" dirty="0" smtClean="0"/>
              <a:t>TX encoding/RX </a:t>
            </a:r>
            <a:r>
              <a:rPr lang="en-US" dirty="0"/>
              <a:t>decoding </a:t>
            </a:r>
            <a:r>
              <a:rPr lang="en-US" dirty="0" smtClean="0"/>
              <a:t>cause extra complexity. </a:t>
            </a:r>
            <a:endParaRPr lang="en-US" dirty="0"/>
          </a:p>
          <a:p>
            <a:pPr lvl="1"/>
            <a:r>
              <a:rPr lang="en-US" dirty="0" smtClean="0"/>
              <a:t>It is unclear </a:t>
            </a:r>
            <a:r>
              <a:rPr lang="en-US" dirty="0"/>
              <a:t>how this extends to </a:t>
            </a:r>
            <a:r>
              <a:rPr lang="en-US" dirty="0" smtClean="0"/>
              <a:t>3 or 4 segments for 448+996x2 and 448+996x3. It can be more complicated.</a:t>
            </a:r>
            <a:endParaRPr lang="en-US" dirty="0"/>
          </a:p>
          <a:p>
            <a:pPr lvl="2"/>
            <a:r>
              <a:rPr lang="en-US" dirty="0" smtClean="0"/>
              <a:t>Compared to [4], our PRR scheme has the left-over tones either 0 or 44 no matter how many segments.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7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/>
          <a:lstStyle/>
          <a:p>
            <a:r>
              <a:rPr lang="en-US" dirty="0" smtClean="0"/>
              <a:t>Do you agree that 11be uses 80HMz segment parser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 the following</a:t>
            </a:r>
            <a:r>
              <a:rPr lang="en-US" dirty="0" smtClean="0"/>
              <a:t> </a:t>
            </a:r>
            <a:r>
              <a:rPr lang="en-US" dirty="0" smtClean="0"/>
              <a:t>parameters for proportional </a:t>
            </a:r>
            <a:r>
              <a:rPr lang="en-US" dirty="0"/>
              <a:t>round robin scheme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064028"/>
              </p:ext>
            </p:extLst>
          </p:nvPr>
        </p:nvGraphicFramePr>
        <p:xfrm>
          <a:off x="1143000" y="2514600"/>
          <a:ext cx="7129748" cy="202926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8968" y="5030289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231132" y="5137207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the </a:t>
            </a:r>
            <a:r>
              <a:rPr lang="en-US" dirty="0"/>
              <a:t>same proportional round robin is applied to left-over </a:t>
            </a:r>
            <a:r>
              <a:rPr lang="en-US" dirty="0" smtClean="0"/>
              <a:t>bits?</a:t>
            </a:r>
          </a:p>
          <a:p>
            <a:pPr lvl="1"/>
            <a:r>
              <a:rPr lang="en-US" dirty="0"/>
              <a:t>The same ratios are used in the entire segment parsing process except the ratios of those already filled segment becomes 0.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14828" y="3246967"/>
            <a:ext cx="7920769" cy="1202266"/>
            <a:chOff x="766031" y="2640969"/>
            <a:chExt cx="10753725" cy="1508246"/>
          </a:xfrm>
        </p:grpSpPr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Left Brace 9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275966" y="2640969"/>
              <a:ext cx="1060920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9414310" y="2640969"/>
              <a:ext cx="110662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6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“Compendium of straw polls and potential changes to the Specification Framework Document”, Edward </a:t>
            </a:r>
            <a:r>
              <a:rPr lang="en-US" dirty="0" smtClean="0"/>
              <a:t>Au, </a:t>
            </a:r>
            <a:r>
              <a:rPr lang="en-GB" dirty="0"/>
              <a:t>IEEE </a:t>
            </a:r>
            <a:r>
              <a:rPr lang="en-GB" dirty="0" smtClean="0"/>
              <a:t>802.11-20/0566r0.</a:t>
            </a:r>
            <a:endParaRPr lang="en-US" dirty="0" smtClean="0"/>
          </a:p>
          <a:p>
            <a:r>
              <a:rPr lang="en-US" dirty="0" smtClean="0"/>
              <a:t>[2] “</a:t>
            </a:r>
            <a:r>
              <a:rPr lang="en-US" dirty="0"/>
              <a:t>Segment Parser and Tone Interleaver for 11be”, IEEE </a:t>
            </a:r>
            <a:r>
              <a:rPr lang="en-US" dirty="0" smtClean="0"/>
              <a:t>802.11-20/0440r1, Jianhan Liu, etc.</a:t>
            </a:r>
          </a:p>
          <a:p>
            <a:r>
              <a:rPr lang="en-US" dirty="0" smtClean="0"/>
              <a:t>[3</a:t>
            </a:r>
            <a:r>
              <a:rPr lang="en-US" dirty="0"/>
              <a:t>] “Discussions on Multi RU </a:t>
            </a:r>
            <a:r>
              <a:rPr lang="en-US" dirty="0" smtClean="0"/>
              <a:t>aggregation</a:t>
            </a:r>
            <a:r>
              <a:rPr lang="en-US" dirty="0"/>
              <a:t>”, IEEE </a:t>
            </a:r>
            <a:r>
              <a:rPr lang="en-US" dirty="0" smtClean="0"/>
              <a:t>802.11-20/0495r1, </a:t>
            </a:r>
            <a:r>
              <a:rPr lang="en-US" dirty="0" err="1" smtClean="0"/>
              <a:t>Tianyu</a:t>
            </a:r>
            <a:r>
              <a:rPr lang="en-US" dirty="0" smtClean="0"/>
              <a:t> Wu.</a:t>
            </a:r>
          </a:p>
          <a:p>
            <a:r>
              <a:rPr lang="en-US" dirty="0" smtClean="0"/>
              <a:t>[4</a:t>
            </a:r>
            <a:r>
              <a:rPr lang="en-US" dirty="0"/>
              <a:t>] “Segment parsing for punctured transmissions”, IEEE 802.11-20/0478r0, Sigurd </a:t>
            </a:r>
            <a:r>
              <a:rPr lang="en-US" dirty="0" smtClean="0"/>
              <a:t>Schelstraete,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124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95600"/>
            <a:ext cx="7772400" cy="609600"/>
          </a:xfrm>
        </p:spPr>
        <p:txBody>
          <a:bodyPr/>
          <a:lstStyle/>
          <a:p>
            <a:r>
              <a:rPr lang="en-US" dirty="0" smtClean="0"/>
              <a:t>Back Up Slides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055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Study on Proportional Round Robin Ratio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34290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B050"/>
                </a:solidFill>
              </a:rPr>
              <a:t>The </a:t>
            </a:r>
            <a:r>
              <a:rPr lang="en-US" sz="1800" b="1" dirty="0">
                <a:solidFill>
                  <a:srgbClr val="00B050"/>
                </a:solidFill>
              </a:rPr>
              <a:t>smallest proportion provides the best performance.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686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</a:t>
            </a:r>
            <a:r>
              <a:rPr lang="en-US" dirty="0" smtClean="0"/>
              <a:t>m</a:t>
            </a:r>
            <a:r>
              <a:rPr lang="en-US" sz="1800" dirty="0" smtClean="0"/>
              <a:t>1</a:t>
            </a:r>
            <a:r>
              <a:rPr lang="en-US" dirty="0" smtClean="0"/>
              <a:t> and m</a:t>
            </a:r>
            <a:r>
              <a:rPr lang="en-US" sz="2000" dirty="0" smtClean="0"/>
              <a:t>2</a:t>
            </a:r>
            <a:r>
              <a:rPr lang="en-US" dirty="0" smtClean="0"/>
              <a:t> on RU996+996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778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RU484+996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013" y="2590800"/>
            <a:ext cx="5486400" cy="1371600"/>
          </a:xfrm>
        </p:spPr>
        <p:txBody>
          <a:bodyPr/>
          <a:lstStyle/>
          <a:p>
            <a:r>
              <a:rPr lang="en-US" dirty="0" smtClean="0"/>
              <a:t>Recap on Proportional Round Robin </a:t>
            </a:r>
            <a:r>
              <a:rPr lang="en-US" dirty="0"/>
              <a:t>(PRR) </a:t>
            </a:r>
            <a:r>
              <a:rPr lang="en-US" dirty="0" smtClean="0"/>
              <a:t>Scheme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effect of m</a:t>
            </a:r>
            <a:r>
              <a:rPr lang="en-US" sz="1800" dirty="0"/>
              <a:t>1</a:t>
            </a:r>
            <a:r>
              <a:rPr lang="en-US" dirty="0"/>
              <a:t> and </a:t>
            </a:r>
            <a:r>
              <a:rPr lang="en-US" dirty="0" smtClean="0"/>
              <a:t>m</a:t>
            </a:r>
            <a:r>
              <a:rPr lang="en-US" sz="2000" dirty="0" smtClean="0"/>
              <a:t>2 </a:t>
            </a:r>
            <a:r>
              <a:rPr lang="en-US" dirty="0" smtClean="0"/>
              <a:t>on RU(242+484)+996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57460" y="5943600"/>
            <a:ext cx="6895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b="1" dirty="0" smtClean="0"/>
              <a:t> Note: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smtClean="0"/>
              <a:t>the largest step-size corresponds to sequential parser</a:t>
            </a:r>
            <a:endParaRPr lang="en-US" sz="1800" b="1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Joint Interleave vs. Separate Interleave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829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B050"/>
                </a:solidFill>
              </a:rPr>
              <a:t>Joint </a:t>
            </a:r>
            <a:r>
              <a:rPr lang="en-US" sz="1800" dirty="0">
                <a:solidFill>
                  <a:srgbClr val="00B050"/>
                </a:solidFill>
              </a:rPr>
              <a:t>tone interleaver crossing 80MHz segment with optimal DTM have same performance as separated tone interleave</a:t>
            </a:r>
            <a:r>
              <a:rPr lang="en-US" sz="1800" b="1" dirty="0" smtClean="0">
                <a:solidFill>
                  <a:srgbClr val="00B05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Proportional round robin outperforms round robin by </a:t>
            </a:r>
            <a:r>
              <a:rPr lang="en-US" sz="1800" dirty="0" smtClean="0">
                <a:solidFill>
                  <a:srgbClr val="00B050"/>
                </a:solidFill>
              </a:rPr>
              <a:t>0.2~0.5dB.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171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Tone Interleaver Across 80M segment vs Per-80M Segment Tone Interleaver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solidFill>
                  <a:srgbClr val="00B0F0"/>
                </a:solidFill>
              </a:rPr>
              <a:t>RU484+996, MCS9, 2x1, BF off, B-LOS</a:t>
            </a:r>
            <a:endParaRPr lang="zh-TW" altLang="en-US" sz="3200" dirty="0">
              <a:solidFill>
                <a:srgbClr val="00B0F0"/>
              </a:solidFill>
            </a:endParaRP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5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RU484+2*996, MCS5, 2x1,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42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RU484+3*996, MCS5, 1x1, BF off, B-LOS</a:t>
            </a:r>
            <a:endParaRPr lang="zh-TW" altLang="en-US" sz="2400" dirty="0"/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7526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478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RU484+996, MCS7, 2x1, BF on, B-LOS</a:t>
            </a:r>
            <a:endParaRPr lang="zh-TW" altLang="en-US" sz="2400" dirty="0">
              <a:solidFill>
                <a:srgbClr val="00B0F0"/>
              </a:solidFill>
            </a:endParaRP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6002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810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4785" y="1011267"/>
            <a:ext cx="8229600" cy="332492"/>
          </a:xfrm>
        </p:spPr>
        <p:txBody>
          <a:bodyPr>
            <a:normAutofit fontScale="90000"/>
          </a:bodyPr>
          <a:lstStyle/>
          <a:p>
            <a:r>
              <a:rPr lang="en-US" altLang="zh-TW" sz="2400" dirty="0"/>
              <a:t>Simulation Results:  </a:t>
            </a:r>
            <a:r>
              <a:rPr lang="en-US" altLang="zh-TW" sz="2400" dirty="0">
                <a:solidFill>
                  <a:srgbClr val="00B0F0"/>
                </a:solidFill>
              </a:rPr>
              <a:t>RU(242+484)+996, MCS7, 4x2, BF on, B-LOS</a:t>
            </a:r>
            <a:endParaRPr lang="zh-TW" alt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8" y="1828800"/>
            <a:ext cx="9142512" cy="449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794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3900" y="2590800"/>
            <a:ext cx="7772400" cy="609600"/>
          </a:xfrm>
        </p:spPr>
        <p:txBody>
          <a:bodyPr/>
          <a:lstStyle/>
          <a:p>
            <a:r>
              <a:rPr lang="en-US" dirty="0" smtClean="0"/>
              <a:t>Study on Left-over Bits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8294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</a:rPr>
              <a:t>Observations:</a:t>
            </a:r>
          </a:p>
          <a:p>
            <a:r>
              <a:rPr lang="en-US" sz="1800" b="1" dirty="0" smtClean="0">
                <a:solidFill>
                  <a:srgbClr val="00B050"/>
                </a:solidFill>
              </a:rPr>
              <a:t>	Different </a:t>
            </a:r>
            <a:r>
              <a:rPr lang="en-US" sz="1800" b="1" dirty="0">
                <a:solidFill>
                  <a:srgbClr val="00B050"/>
                </a:solidFill>
              </a:rPr>
              <a:t>treatments on left-over bits have no impact on performance. </a:t>
            </a:r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3291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Treatments of left-over tones</a:t>
            </a:r>
            <a:endParaRPr lang="en-US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75" y="1911069"/>
            <a:ext cx="7604246" cy="23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65910" y="1401639"/>
            <a:ext cx="5339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1. Sequentially Distribute the leftover bits over last 44 tones on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9072" y="2746154"/>
            <a:ext cx="6075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2.  Proportional Distribute the leftover bits over last 44 tones between RU996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238" y="4464240"/>
            <a:ext cx="38099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70C0"/>
                </a:solidFill>
              </a:rPr>
              <a:t> 3. Evenly Distribute the leftover bits over each RU996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157863" y="1738729"/>
            <a:ext cx="9149" cy="6481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 rot="16200000">
            <a:off x="6694137" y="598776"/>
            <a:ext cx="162247" cy="3262925"/>
          </a:xfrm>
          <a:prstGeom prst="leftBrace">
            <a:avLst>
              <a:gd name="adj1" fmla="val 36025"/>
              <a:gd name="adj2" fmla="val 50000"/>
            </a:avLst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247053" y="2279406"/>
            <a:ext cx="1095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Leftover bits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1063" y="1626716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1</a:t>
            </a:r>
            <a:r>
              <a:rPr lang="en-US" sz="1200" baseline="30000" dirty="0" smtClean="0">
                <a:solidFill>
                  <a:srgbClr val="FF0000"/>
                </a:solidFill>
              </a:rPr>
              <a:t>st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50885" y="1558501"/>
            <a:ext cx="1045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 2</a:t>
            </a:r>
            <a:r>
              <a:rPr lang="en-US" sz="1200" baseline="30000" dirty="0" smtClean="0">
                <a:solidFill>
                  <a:srgbClr val="FF0000"/>
                </a:solidFill>
              </a:rPr>
              <a:t>nd</a:t>
            </a:r>
            <a:r>
              <a:rPr lang="en-US" sz="1200" dirty="0" smtClean="0">
                <a:solidFill>
                  <a:srgbClr val="FF0000"/>
                </a:solidFill>
              </a:rPr>
              <a:t> RU996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5759647" y="1806470"/>
            <a:ext cx="234462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460746" y="1787864"/>
            <a:ext cx="156308" cy="2422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836674" y="3208952"/>
            <a:ext cx="7920769" cy="1202266"/>
            <a:chOff x="766031" y="2640969"/>
            <a:chExt cx="10753725" cy="1508246"/>
          </a:xfrm>
        </p:grpSpPr>
        <p:pic>
          <p:nvPicPr>
            <p:cNvPr id="20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6031" y="3216153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20"/>
            <p:cNvCxnSpPr/>
            <p:nvPr/>
          </p:nvCxnSpPr>
          <p:spPr>
            <a:xfrm>
              <a:off x="6928339" y="2817446"/>
              <a:ext cx="7816" cy="84406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Left Brace 21"/>
            <p:cNvSpPr/>
            <p:nvPr/>
          </p:nvSpPr>
          <p:spPr>
            <a:xfrm rot="16200000">
              <a:off x="9081480" y="1359876"/>
              <a:ext cx="265723" cy="4525108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827479" y="3763108"/>
              <a:ext cx="1502107" cy="386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Leftover bits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275966" y="2640969"/>
              <a:ext cx="1374313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1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7369908" y="3001108"/>
              <a:ext cx="343877" cy="2657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8128000" y="2977662"/>
              <a:ext cx="398585" cy="28135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9414310" y="2640969"/>
              <a:ext cx="1420015" cy="3474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To 2</a:t>
              </a:r>
              <a:r>
                <a:rPr lang="en-US" sz="12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200" dirty="0" smtClean="0">
                  <a:solidFill>
                    <a:srgbClr val="FF0000"/>
                  </a:solidFill>
                </a:rPr>
                <a:t> RU996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9167446" y="3016738"/>
              <a:ext cx="500185" cy="2813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 flipV="1">
              <a:off x="10441354" y="3008923"/>
              <a:ext cx="648677" cy="29698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85800" y="4937514"/>
            <a:ext cx="8479515" cy="1121643"/>
            <a:chOff x="750400" y="5099661"/>
            <a:chExt cx="11167958" cy="1373122"/>
          </a:xfrm>
        </p:grpSpPr>
        <p:pic>
          <p:nvPicPr>
            <p:cNvPr id="31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0400" y="5099661"/>
              <a:ext cx="10753725" cy="23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Left Brace 31"/>
            <p:cNvSpPr/>
            <p:nvPr/>
          </p:nvSpPr>
          <p:spPr>
            <a:xfrm rot="16200000">
              <a:off x="2508741" y="3641968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40183" y="6096001"/>
              <a:ext cx="8878175" cy="3767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FF0000"/>
                  </a:solidFill>
                </a:rPr>
                <a:t>Every N iterations, get one more extra m2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1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st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RU996, and m3 s-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blk</a:t>
              </a:r>
              <a:r>
                <a:rPr lang="en-US" sz="1400" dirty="0" smtClean="0">
                  <a:solidFill>
                    <a:srgbClr val="FF0000"/>
                  </a:solidFill>
                </a:rPr>
                <a:t> for 2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nd</a:t>
              </a:r>
              <a:r>
                <a:rPr lang="en-US" sz="1400" dirty="0" smtClean="0">
                  <a:solidFill>
                    <a:srgbClr val="FF0000"/>
                  </a:solidFill>
                </a:rPr>
                <a:t> RU996</a:t>
              </a:r>
              <a:endParaRPr 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58647" y="5603630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5" name="Left Brace 34"/>
            <p:cNvSpPr/>
            <p:nvPr/>
          </p:nvSpPr>
          <p:spPr>
            <a:xfrm rot="16200000">
              <a:off x="4956909" y="4976446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14985" y="5615353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7" name="Left Brace 36"/>
            <p:cNvSpPr/>
            <p:nvPr/>
          </p:nvSpPr>
          <p:spPr>
            <a:xfrm rot="16200000">
              <a:off x="7420711" y="3653691"/>
              <a:ext cx="265723" cy="375138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70616" y="5615353"/>
              <a:ext cx="1197494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N iterations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39" name="Left Brace 38"/>
            <p:cNvSpPr/>
            <p:nvPr/>
          </p:nvSpPr>
          <p:spPr>
            <a:xfrm rot="16200000">
              <a:off x="9868879" y="4988169"/>
              <a:ext cx="265723" cy="1121505"/>
            </a:xfrm>
            <a:prstGeom prst="leftBrace">
              <a:avLst>
                <a:gd name="adj1" fmla="val 3602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526955" y="5627076"/>
              <a:ext cx="1355837" cy="339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Extra m2, m3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3094892" y="5830277"/>
              <a:ext cx="976923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291015" y="5861538"/>
              <a:ext cx="382954" cy="24227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8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484+996 in 160MHz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4666" y="1423917"/>
            <a:ext cx="3280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484+996-tone RU Aggregation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B0F0"/>
                </a:solidFill>
              </a:rPr>
              <a:t> tone interleaved </a:t>
            </a:r>
            <a:r>
              <a:rPr lang="en-US" b="1" u="sng" dirty="0" smtClean="0">
                <a:solidFill>
                  <a:srgbClr val="FFC000"/>
                </a:solidFill>
              </a:rPr>
              <a:t>within 80MHz</a:t>
            </a:r>
            <a:endParaRPr lang="en-US" b="1" u="sng" dirty="0">
              <a:solidFill>
                <a:srgbClr val="FFC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0769" y="1953405"/>
            <a:ext cx="7608887" cy="426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4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RU484+3*996, MCS9, 1x1, BF off,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71600"/>
            <a:ext cx="8839200" cy="517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339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MCS10, 2x1,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211358"/>
            <a:ext cx="9147236" cy="535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334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altLang="zh-TW" sz="2000" dirty="0" smtClean="0"/>
              <a:t>Simulation Results:  </a:t>
            </a:r>
            <a:r>
              <a:rPr lang="en-US" altLang="zh-TW" sz="2000" dirty="0" smtClean="0">
                <a:solidFill>
                  <a:srgbClr val="00B0F0"/>
                </a:solidFill>
              </a:rPr>
              <a:t>RU484+996, MCS9, 4x2, BF on, B-LOS</a:t>
            </a:r>
            <a:endParaRPr lang="zh-TW" altLang="en-US" sz="20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" y="1216297"/>
            <a:ext cx="9138800" cy="535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7069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Interleave </a:t>
            </a:r>
            <a:r>
              <a:rPr lang="en-US" dirty="0" err="1" smtClean="0"/>
              <a:t>v.s</a:t>
            </a:r>
            <a:r>
              <a:rPr lang="en-US" dirty="0" smtClean="0"/>
              <a:t>. Separated Tone Interleaver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RU aggregation crossing 80MHz segments and 160/240/320MHz PPDU, we compared the performance of joint tone interleave and separate tone interleave. </a:t>
            </a:r>
          </a:p>
          <a:p>
            <a:r>
              <a:rPr lang="en-US" dirty="0" smtClean="0"/>
              <a:t>To get optimal DTM, we allow some tones (</a:t>
            </a:r>
            <a:r>
              <a:rPr lang="en-US" dirty="0" err="1" smtClean="0"/>
              <a:t>Ndrop</a:t>
            </a:r>
            <a:r>
              <a:rPr lang="en-US" dirty="0" smtClean="0"/>
              <a:t>) are not interleaver.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17648"/>
              </p:ext>
            </p:extLst>
          </p:nvPr>
        </p:nvGraphicFramePr>
        <p:xfrm>
          <a:off x="1295400" y="3688834"/>
          <a:ext cx="6599029" cy="1924452"/>
        </p:xfrm>
        <a:graphic>
          <a:graphicData uri="http://schemas.openxmlformats.org/drawingml/2006/table">
            <a:tbl>
              <a:tblPr/>
              <a:tblGrid>
                <a:gridCol w="1661083"/>
                <a:gridCol w="996650"/>
                <a:gridCol w="1872493"/>
                <a:gridCol w="2068803"/>
              </a:tblGrid>
              <a:tr h="2534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combine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vNsd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Dtm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Ndrop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 or (32) or (36) or (30)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or (8) or (8) or (8)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 or (40) or (29) or (35)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or (2) or (0) or 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 (or 44)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(or 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 (or 48)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(or 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or (49)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or 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3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 or (70) or (56)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41260" y="3257810"/>
            <a:ext cx="59731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D</a:t>
            </a:r>
            <a:r>
              <a:rPr lang="en-US" sz="1400" dirty="0" smtClean="0"/>
              <a:t>TM</a:t>
            </a:r>
            <a:r>
              <a:rPr lang="en-US" sz="2000" dirty="0" smtClean="0"/>
              <a:t> for joint </a:t>
            </a:r>
            <a:r>
              <a:rPr lang="en-US" sz="2000" dirty="0"/>
              <a:t>tone </a:t>
            </a:r>
            <a:r>
              <a:rPr lang="en-US" sz="2000" dirty="0" smtClean="0"/>
              <a:t>interleave </a:t>
            </a:r>
            <a:r>
              <a:rPr lang="en-US" sz="2000" dirty="0"/>
              <a:t>crossing 80MHz segment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402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Segment </a:t>
            </a:r>
            <a:r>
              <a:rPr lang="en-US" dirty="0"/>
              <a:t>Parser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="" xmlns:a16="http://schemas.microsoft.com/office/drawing/2014/main" id="{4C554596-197A-4CD2-9524-E9548B206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Sequential </a:t>
                </a:r>
                <a:r>
                  <a:rPr lang="en-US" sz="2000" dirty="0" smtClean="0"/>
                  <a:t>parser </a:t>
                </a:r>
              </a:p>
              <a:p>
                <a:pPr lvl="1"/>
                <a:r>
                  <a:rPr lang="en-US" sz="1800" dirty="0" smtClean="0"/>
                  <a:t>Sequentially distribute the coded bits to each 80 MHz segments: </a:t>
                </a:r>
                <a:r>
                  <a:rPr lang="en-US" dirty="0" smtClean="0"/>
                  <a:t>assign all the coded bits to the 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80MHz segment first. After it fills up,  move on to the 2</a:t>
                </a:r>
                <a:r>
                  <a:rPr lang="en-US" baseline="30000" dirty="0" smtClean="0"/>
                  <a:t>nd</a:t>
                </a:r>
                <a:r>
                  <a:rPr lang="en-US" dirty="0" smtClean="0"/>
                  <a:t> 80MHz segment, and so on. </a:t>
                </a:r>
              </a:p>
              <a:p>
                <a:r>
                  <a:rPr lang="en-US" sz="2000" dirty="0" smtClean="0"/>
                  <a:t>Round </a:t>
                </a:r>
                <a:r>
                  <a:rPr lang="en-US" sz="2000" dirty="0"/>
                  <a:t>robin </a:t>
                </a:r>
                <a:r>
                  <a:rPr lang="en-US" sz="2000" dirty="0" smtClean="0"/>
                  <a:t>parser (11ax method)</a:t>
                </a:r>
                <a:endParaRPr lang="en-US" sz="2000" dirty="0"/>
              </a:p>
              <a:p>
                <a:pPr lvl="1"/>
                <a:r>
                  <a:rPr lang="en-US" sz="1800" dirty="0" smtClean="0"/>
                  <a:t>Start </a:t>
                </a:r>
                <a:r>
                  <a:rPr lang="en-US" sz="1800" dirty="0"/>
                  <a:t>with round robin distribution among all 80MHz segments,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coded bits to 80MHz segment 1 followed by N</a:t>
                </a:r>
                <a:r>
                  <a:rPr lang="en-US" sz="1800" baseline="-25000" dirty="0"/>
                  <a:t>BPSCS</a:t>
                </a:r>
                <a:r>
                  <a:rPr lang="en-US" sz="1800" dirty="0"/>
                  <a:t>/2 to 80MHz segment 2, etc.  When a smaller 80MHz segment fills up,  all the remaining bits are round robin distributed among remaining larger </a:t>
                </a:r>
                <a:r>
                  <a:rPr lang="en-US" sz="1800" dirty="0" smtClean="0"/>
                  <a:t>segments</a:t>
                </a:r>
              </a:p>
              <a:p>
                <a:r>
                  <a:rPr lang="en-US" dirty="0" smtClean="0"/>
                  <a:t>Proportional </a:t>
                </a:r>
                <a:r>
                  <a:rPr lang="en-US" dirty="0"/>
                  <a:t>round </a:t>
                </a:r>
                <a:r>
                  <a:rPr lang="en-US" dirty="0" smtClean="0"/>
                  <a:t>robin parser</a:t>
                </a:r>
              </a:p>
              <a:p>
                <a:pPr lvl="1"/>
                <a:r>
                  <a:rPr lang="en-US" dirty="0" smtClean="0"/>
                  <a:t>For any </a:t>
                </a:r>
                <a:r>
                  <a:rPr lang="en-US" dirty="0"/>
                  <a:t>RU aggregations,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bit-blocks </a:t>
                </a:r>
                <a:r>
                  <a:rPr lang="en-US" dirty="0" smtClean="0"/>
                  <a:t>(s) to </a:t>
                </a:r>
                <a:r>
                  <a:rPr lang="en-US" dirty="0"/>
                  <a:t>RU #1, taking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bit-blocks (s) </a:t>
                </a:r>
                <a:r>
                  <a:rPr lang="en-US" dirty="0"/>
                  <a:t>to RU#2 </a:t>
                </a:r>
                <a:r>
                  <a:rPr lang="en-US" dirty="0" smtClean="0"/>
                  <a:t>alternatively</a:t>
                </a:r>
                <a:r>
                  <a:rPr lang="en-US" dirty="0"/>
                  <a:t> </a:t>
                </a:r>
                <a:r>
                  <a:rPr lang="en-US" dirty="0" smtClean="0"/>
                  <a:t>according to RU-size.</a:t>
                </a:r>
                <a:endParaRPr lang="en-US" dirty="0"/>
              </a:p>
              <a:p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4C554596-197A-4CD2-9524-E9548B206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706" t="-814" r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5370513"/>
            <a:ext cx="85344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7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RU/Segment Parser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86746"/>
              </p:ext>
            </p:extLst>
          </p:nvPr>
        </p:nvGraphicFramePr>
        <p:xfrm>
          <a:off x="1018239" y="3300544"/>
          <a:ext cx="7129748" cy="2284282"/>
        </p:xfrm>
        <a:graphic>
          <a:graphicData uri="http://schemas.openxmlformats.org/drawingml/2006/table">
            <a:tbl>
              <a:tblPr/>
              <a:tblGrid>
                <a:gridCol w="1971503"/>
                <a:gridCol w="1333752"/>
                <a:gridCol w="1727449"/>
                <a:gridCol w="2097044"/>
              </a:tblGrid>
              <a:tr h="4991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Aggregation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Nsd_total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Proportional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(m1:m2:m3:m4)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Leftover bits</a:t>
                      </a:r>
                      <a:b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(per symbol)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(242+484)+996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3s:4s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44*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Nbpscs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484+3*996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1s:2s:2s:2s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44*Nbpscs on ru996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55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4*996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1s:1s:1s:1s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52368" y="2895600"/>
            <a:ext cx="6132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sz="1600" b="1" dirty="0" smtClean="0"/>
              <a:t>Proposed ratio m1:m2:m3:m4 for proportional round robin parser</a:t>
            </a:r>
            <a:endParaRPr lang="en-US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2400" dirty="0"/>
                  <a:t>Two factors to evaluate:</a:t>
                </a:r>
              </a:p>
              <a:p>
                <a:pPr lvl="2"/>
                <a:r>
                  <a:rPr lang="en-US" sz="1800" dirty="0"/>
                  <a:t>How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800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dirty="0"/>
                  <a:t> affect the performance?</a:t>
                </a:r>
              </a:p>
              <a:p>
                <a:pPr lvl="2"/>
                <a:r>
                  <a:rPr lang="en-US" sz="1800" dirty="0"/>
                  <a:t>How left-over bits affect the performance? 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47800"/>
                <a:ext cx="8523287" cy="1015663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t="-4819" b="-8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791200"/>
            <a:ext cx="1533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028564" y="5898118"/>
            <a:ext cx="88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7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909" y="762000"/>
            <a:ext cx="7772400" cy="609600"/>
          </a:xfrm>
        </p:spPr>
        <p:txBody>
          <a:bodyPr/>
          <a:lstStyle/>
          <a:p>
            <a:r>
              <a:rPr lang="en-US" dirty="0" smtClean="0"/>
              <a:t>Summary on Results in [2]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343400"/>
          </a:xfrm>
        </p:spPr>
        <p:txBody>
          <a:bodyPr/>
          <a:lstStyle/>
          <a:p>
            <a:r>
              <a:rPr lang="en-US" b="1" dirty="0" smtClean="0"/>
              <a:t>Simulation results </a:t>
            </a:r>
            <a:r>
              <a:rPr lang="en-US" b="1" dirty="0"/>
              <a:t>show that the smallest proportion provides the best performance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Larger proportion causes 0.2dB to 0.6dB performance loss.</a:t>
            </a:r>
            <a:endParaRPr lang="en-US" b="1" dirty="0"/>
          </a:p>
          <a:p>
            <a:r>
              <a:rPr lang="en-US" b="1" dirty="0" smtClean="0"/>
              <a:t>Simulation results show that joint tone interleave crossing 80MHz segment has almost the same performance as proportional round robin.</a:t>
            </a:r>
          </a:p>
          <a:p>
            <a:pPr lvl="1"/>
            <a:r>
              <a:rPr lang="en-US" dirty="0" smtClean="0"/>
              <a:t>Joint tone interleave crossing 80MHz segment requires significant architecture change.</a:t>
            </a:r>
          </a:p>
          <a:p>
            <a:pPr lvl="1"/>
            <a:r>
              <a:rPr lang="en-US" dirty="0" smtClean="0"/>
              <a:t>Optimal D</a:t>
            </a:r>
            <a:r>
              <a:rPr lang="en-US" sz="1200" dirty="0" smtClean="0"/>
              <a:t>TM</a:t>
            </a:r>
            <a:r>
              <a:rPr lang="en-US" dirty="0" smtClean="0"/>
              <a:t> for joint tone interleave needs extra processing on dropped out tones.</a:t>
            </a:r>
          </a:p>
          <a:p>
            <a:r>
              <a:rPr lang="en-US" b="1" dirty="0" smtClean="0"/>
              <a:t>Different treatments on left-over bits have no impact on performance. </a:t>
            </a:r>
          </a:p>
          <a:p>
            <a:pPr lvl="1"/>
            <a:r>
              <a:rPr lang="en-US" dirty="0" smtClean="0"/>
              <a:t>The simplest scheme is to apply the same proportional round robin on left-over bits.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1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772400" cy="609600"/>
          </a:xfrm>
        </p:spPr>
        <p:txBody>
          <a:bodyPr/>
          <a:lstStyle/>
          <a:p>
            <a:r>
              <a:rPr lang="en-US" dirty="0" smtClean="0"/>
              <a:t>Updated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2590800"/>
            <a:ext cx="7772400" cy="2895600"/>
          </a:xfrm>
        </p:spPr>
        <p:txBody>
          <a:bodyPr/>
          <a:lstStyle/>
          <a:p>
            <a:r>
              <a:rPr lang="en-US" dirty="0" smtClean="0"/>
              <a:t>Added the formula description of the proposed propositional round robin scheme.</a:t>
            </a:r>
          </a:p>
          <a:p>
            <a:r>
              <a:rPr lang="en-US" dirty="0" smtClean="0"/>
              <a:t>Added simulations of proposed segment parser under channel D. </a:t>
            </a:r>
          </a:p>
          <a:p>
            <a:r>
              <a:rPr lang="en-US" dirty="0" smtClean="0"/>
              <a:t>Added discussions and comparison with schemes proposed in [3] and [4].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9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101262</TotalTime>
  <Words>2024</Words>
  <Application>Microsoft Office PowerPoint</Application>
  <PresentationFormat>On-screen Show (4:3)</PresentationFormat>
  <Paragraphs>417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Times New Roman</vt:lpstr>
      <vt:lpstr>802-11-Submission</vt:lpstr>
      <vt:lpstr>Updates on RU/Segment Parser and Tone Mapper for 11be</vt:lpstr>
      <vt:lpstr>Introduction</vt:lpstr>
      <vt:lpstr>Recap on Proportional Round Robin (PRR) Scheme </vt:lpstr>
      <vt:lpstr>Example for 484+996 in 160MHz</vt:lpstr>
      <vt:lpstr>Joint Interleave v.s. Separated Tone Interleaver</vt:lpstr>
      <vt:lpstr>Options for Segment Parser</vt:lpstr>
      <vt:lpstr>Proposed RU/Segment Parser </vt:lpstr>
      <vt:lpstr>Summary on Results in [2]</vt:lpstr>
      <vt:lpstr>Updated Slides</vt:lpstr>
      <vt:lpstr>Proportional Round Robin Parser (1/3)</vt:lpstr>
      <vt:lpstr>Proportional Round Robin Parser (2/3)</vt:lpstr>
      <vt:lpstr>Proportional Round Robin Parser (3/3)</vt:lpstr>
      <vt:lpstr>11ax Segment Parser vs. 11be PRR Parser</vt:lpstr>
      <vt:lpstr>Simulations of Proportional Round Robin Parser (over D-NLOS channel)</vt:lpstr>
      <vt:lpstr>BW160, RU484+996, D-NLOS, MCS7, 2x1</vt:lpstr>
      <vt:lpstr>BW160, RU484+996, D-NLOS, MCS11, 4x2</vt:lpstr>
      <vt:lpstr>BW160, RU(242+484)+996, D-NLOS, MCS7, 4x2</vt:lpstr>
      <vt:lpstr>BW240, RU484+2x996, D-NLOS, MCS5, 2x1</vt:lpstr>
      <vt:lpstr>Proportional Round Robin Parser (with larger ratio [3])</vt:lpstr>
      <vt:lpstr>Proportional Round Robin Parser (with larger ratio) </vt:lpstr>
      <vt:lpstr>Proportional Round Robin Parser (with larger ratio) </vt:lpstr>
      <vt:lpstr>Discussions on Different PRR Schemes</vt:lpstr>
      <vt:lpstr>Straw Poll #1</vt:lpstr>
      <vt:lpstr>Straw Poll #2</vt:lpstr>
      <vt:lpstr>References</vt:lpstr>
      <vt:lpstr>Back Up Slides</vt:lpstr>
      <vt:lpstr>Study on Proportional Round Robin Ratio</vt:lpstr>
      <vt:lpstr>The effect of m1 and m2 on RU996+996</vt:lpstr>
      <vt:lpstr>The effect of m1 and m2 on RU484+996</vt:lpstr>
      <vt:lpstr>The effect of m1 and m2 on RU(242+484)+996</vt:lpstr>
      <vt:lpstr>Joint Interleave vs. Separate Interleave</vt:lpstr>
      <vt:lpstr>Joint Tone Interleaver Across 80M segment vs Per-80M Segment Tone Interleaver</vt:lpstr>
      <vt:lpstr>RU484+996, MCS9, 2x1, BF off, B-LOS</vt:lpstr>
      <vt:lpstr>Simulation Results:  RU484+2*996, MCS5, 2x1, BF on, B-LOS</vt:lpstr>
      <vt:lpstr>Simulation Results:  RU484+3*996, MCS5, 1x1, BF off, B-LOS</vt:lpstr>
      <vt:lpstr>Simulation Results:  RU484+996, MCS7, 2x1, BF on, B-LOS</vt:lpstr>
      <vt:lpstr>Simulation Results:  RU(242+484)+996, MCS7, 4x2, BF on, B-LOS</vt:lpstr>
      <vt:lpstr>Study on Left-over Bits</vt:lpstr>
      <vt:lpstr>Treatments of left-over tones</vt:lpstr>
      <vt:lpstr>Simulation Results:  RU484+3*996, MCS9, 1x1, BF off, B-LOS</vt:lpstr>
      <vt:lpstr>Simulation Results:  RU484+996, MCS10, 2x1, BF on, B-LOS</vt:lpstr>
      <vt:lpstr>Simulation Results:  RU484+996, MCS9, 4x2, BF on, B-LOS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339</cp:revision>
  <cp:lastPrinted>1998-02-10T13:28:06Z</cp:lastPrinted>
  <dcterms:created xsi:type="dcterms:W3CDTF">2007-05-21T21:00:37Z</dcterms:created>
  <dcterms:modified xsi:type="dcterms:W3CDTF">2020-04-24T01:23:33Z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-1210303571</vt:i4>
  </property>
  <property fmtid="{D5CDD505-2E9C-101B-9397-08002B2CF9AE}" pid="4" name="_EmailSubject">
    <vt:lpwstr>formula and more simulations on RU/segment parser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