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0" r:id="rId2"/>
    <p:sldId id="283" r:id="rId3"/>
    <p:sldId id="321" r:id="rId4"/>
    <p:sldId id="285" r:id="rId5"/>
    <p:sldId id="310" r:id="rId6"/>
    <p:sldId id="311" r:id="rId7"/>
    <p:sldId id="289" r:id="rId8"/>
    <p:sldId id="312" r:id="rId9"/>
    <p:sldId id="323" r:id="rId10"/>
    <p:sldId id="329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298" r:id="rId24"/>
    <p:sldId id="319" r:id="rId25"/>
    <p:sldId id="320" r:id="rId26"/>
    <p:sldId id="322" r:id="rId27"/>
    <p:sldId id="325" r:id="rId28"/>
    <p:sldId id="292" r:id="rId29"/>
    <p:sldId id="293" r:id="rId30"/>
    <p:sldId id="291" r:id="rId31"/>
    <p:sldId id="313" r:id="rId32"/>
    <p:sldId id="290" r:id="rId33"/>
    <p:sldId id="303" r:id="rId34"/>
    <p:sldId id="307" r:id="rId35"/>
    <p:sldId id="308" r:id="rId36"/>
    <p:sldId id="305" r:id="rId37"/>
    <p:sldId id="306" r:id="rId38"/>
    <p:sldId id="326" r:id="rId39"/>
    <p:sldId id="314" r:id="rId40"/>
    <p:sldId id="315" r:id="rId41"/>
    <p:sldId id="316" r:id="rId42"/>
    <p:sldId id="317" r:id="rId4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802.11-20/0579r0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Updates 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Mapper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7769" y="175980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2020-03-31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(1/3)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12758"/>
              </p:ext>
            </p:extLst>
          </p:nvPr>
        </p:nvGraphicFramePr>
        <p:xfrm>
          <a:off x="869062" y="1600200"/>
          <a:ext cx="7696199" cy="2270760"/>
        </p:xfrm>
        <a:graphic>
          <a:graphicData uri="http://schemas.openxmlformats.org/drawingml/2006/table">
            <a:tbl>
              <a:tblPr/>
              <a:tblGrid>
                <a:gridCol w="2119104"/>
                <a:gridCol w="1328150"/>
                <a:gridCol w="1962946"/>
                <a:gridCol w="2285999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(m0:m1:m2:m3)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1000" y="4800600"/>
            <a:ext cx="8610601" cy="1211622"/>
            <a:chOff x="381000" y="4724400"/>
            <a:chExt cx="8610601" cy="1211622"/>
          </a:xfrm>
        </p:grpSpPr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000" y="5257800"/>
              <a:ext cx="8602980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5316730" y="4874431"/>
              <a:ext cx="5757" cy="6728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eft Brace 11"/>
            <p:cNvSpPr/>
            <p:nvPr/>
          </p:nvSpPr>
          <p:spPr>
            <a:xfrm rot="16200000">
              <a:off x="7048501" y="3695698"/>
              <a:ext cx="228600" cy="3657601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5561" y="5628245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72778" y="4733756"/>
              <a:ext cx="1012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5641972" y="5020833"/>
              <a:ext cx="253286" cy="2118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6200353" y="5002144"/>
              <a:ext cx="293582" cy="2242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239000" y="4724400"/>
              <a:ext cx="1045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965967" y="4953000"/>
              <a:ext cx="501633" cy="3045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8153400" y="5029200"/>
              <a:ext cx="477790" cy="2367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0386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76164" y="41455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5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(2/3)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57400"/>
            <a:ext cx="1104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40751"/>
            <a:ext cx="71532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698307"/>
            <a:ext cx="2695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743200"/>
            <a:ext cx="45434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962400"/>
            <a:ext cx="3790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5105400"/>
            <a:ext cx="624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95400" y="5867400"/>
            <a:ext cx="59150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4419600"/>
            <a:ext cx="6486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715000" y="22860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B0F0"/>
                </a:solidFill>
              </a:rPr>
              <a:t>NOTE: this generalized equation works for all cases of RU aggregations, such as 484+2x996, 3x996, 2x996, etc</a:t>
            </a:r>
            <a:endParaRPr lang="en-US" sz="1100" dirty="0">
              <a:solidFill>
                <a:srgbClr val="00B0F0"/>
              </a:solidFill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>
            <a:off x="4800600" y="2586082"/>
            <a:ext cx="914400" cy="309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1600" y="4876800"/>
            <a:ext cx="5153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678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Parser (3/3)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129" y="2518965"/>
            <a:ext cx="6905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4143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" y="1818481"/>
            <a:ext cx="8924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720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11ax Segment Parser vs. 11be PRR Parser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462915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247" y="3441114"/>
            <a:ext cx="461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930" y="2069068"/>
            <a:ext cx="2169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11ax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7429" y="3733799"/>
            <a:ext cx="2640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11be PRR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181600" y="19812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257800" y="3352800"/>
            <a:ext cx="7620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 bwMode="auto">
          <a:xfrm>
            <a:off x="5448300" y="2438400"/>
            <a:ext cx="1905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657600" y="19812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05200" y="3352800"/>
            <a:ext cx="9144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 bwMode="auto">
          <a:xfrm>
            <a:off x="3886200" y="2438400"/>
            <a:ext cx="762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509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Simulations of Proportional Round Robin Parser (over D-NLOS channel)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421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BW160, RU484+996, D-NLOS, MCS7, 2x1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011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RU484+996, D-NLOS, MCS11,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447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0202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4256" y="8001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RU(242+484)+996, D-NLOS, MCS7,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3045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4721" y="762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BW240, RU484+2x996, D-NLOS, MCS5, 2x1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268" y="15240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3489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Proportional Round Robin Parser (with larger ratio [3])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905000"/>
            <a:ext cx="5011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C000"/>
                </a:solidFill>
              </a:rPr>
              <a:t>Larger ratio </a:t>
            </a:r>
            <a:r>
              <a:rPr lang="en-US" sz="1600" b="1" dirty="0" smtClean="0"/>
              <a:t> m0:m1:m2:… but </a:t>
            </a:r>
            <a:r>
              <a:rPr lang="en-US" sz="1600" b="1" dirty="0" smtClean="0">
                <a:solidFill>
                  <a:srgbClr val="FFC000"/>
                </a:solidFill>
              </a:rPr>
              <a:t>without</a:t>
            </a:r>
            <a:r>
              <a:rPr lang="en-US" sz="1600" b="1" dirty="0" smtClean="0"/>
              <a:t> leftover bits</a:t>
            </a:r>
            <a:endParaRPr lang="en-US" sz="16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438400"/>
          <a:ext cx="6273799" cy="1162050"/>
        </p:xfrm>
        <a:graphic>
          <a:graphicData uri="http://schemas.openxmlformats.org/drawingml/2006/table">
            <a:tbl>
              <a:tblPr/>
              <a:tblGrid>
                <a:gridCol w="1395587"/>
                <a:gridCol w="837352"/>
                <a:gridCol w="1205280"/>
                <a:gridCol w="1284575"/>
                <a:gridCol w="1551005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Across-80M 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m0:m1:m2:m3)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702/980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351s:490s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358898" y="3043768"/>
            <a:ext cx="6307015" cy="195384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74406" y="4145735"/>
            <a:ext cx="36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Larger ratio causes performance loss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5805853" y="3160997"/>
            <a:ext cx="1274753" cy="984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72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/>
              <a:t>Do you agree that 11be uses 80MHz segment parser with proportional round robin </a:t>
            </a:r>
            <a:r>
              <a:rPr lang="en-US" dirty="0" smtClean="0"/>
              <a:t>(PRR) scheme</a:t>
            </a:r>
            <a:r>
              <a:rPr lang="en-US" dirty="0"/>
              <a:t>?</a:t>
            </a:r>
          </a:p>
          <a:p>
            <a:r>
              <a:rPr lang="en-US" b="1" dirty="0" smtClean="0"/>
              <a:t>The detailed tone mapper schemes have been decided with passed straw polls for  D</a:t>
            </a:r>
            <a:r>
              <a:rPr lang="en-US" sz="1300" b="1" dirty="0" smtClean="0"/>
              <a:t>TM</a:t>
            </a:r>
            <a:r>
              <a:rPr lang="en-US" b="1" dirty="0" smtClean="0"/>
              <a:t> for different size of combined Rus.</a:t>
            </a:r>
          </a:p>
          <a:p>
            <a:r>
              <a:rPr lang="en-US" b="1" dirty="0"/>
              <a:t>The detailed proportional round robin (PRR) </a:t>
            </a:r>
            <a:r>
              <a:rPr lang="en-US" b="1" dirty="0" smtClean="0"/>
              <a:t>scheme is still not decided. </a:t>
            </a:r>
          </a:p>
          <a:p>
            <a:pPr lvl="1"/>
            <a:r>
              <a:rPr lang="en-US" dirty="0" smtClean="0"/>
              <a:t>We provide more simulation results and discussions to finalize the PRR scheme.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2144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609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53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Different PRR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[3], a larger ratio of PRR scheme has been proposed to avoid left-over bits. </a:t>
            </a:r>
          </a:p>
          <a:p>
            <a:pPr lvl="1"/>
            <a:r>
              <a:rPr lang="en-US" dirty="0"/>
              <a:t>There is no performance loss with left-over bits, no need to avoid them. </a:t>
            </a:r>
          </a:p>
          <a:p>
            <a:pPr lvl="1"/>
            <a:r>
              <a:rPr lang="en-US" dirty="0" smtClean="0"/>
              <a:t>Our simulation shows there is 0.2dB to 0.6dB performance loss for larger proportion PRR</a:t>
            </a:r>
          </a:p>
          <a:p>
            <a:pPr lvl="1"/>
            <a:r>
              <a:rPr lang="en-US" dirty="0" smtClean="0"/>
              <a:t>All of simulations use 1944 length LDPC code, so long LDPC code can not reduce the performance gap.</a:t>
            </a:r>
          </a:p>
          <a:p>
            <a:pPr lvl="0"/>
            <a:r>
              <a:rPr lang="en-US" dirty="0" smtClean="0"/>
              <a:t>In [4], PRR with multiple ratios has been proposed.</a:t>
            </a:r>
          </a:p>
          <a:p>
            <a:pPr lvl="1"/>
            <a:r>
              <a:rPr lang="en-US" dirty="0" smtClean="0"/>
              <a:t>There is no performance loss with left-over bits, no need to avoid them.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ratio switch points during the packet </a:t>
            </a:r>
            <a:r>
              <a:rPr lang="en-US" dirty="0" smtClean="0"/>
              <a:t>TX encoding/RX </a:t>
            </a:r>
            <a:r>
              <a:rPr lang="en-US" dirty="0"/>
              <a:t>decoding </a:t>
            </a:r>
            <a:r>
              <a:rPr lang="en-US" dirty="0" smtClean="0"/>
              <a:t>cause extra complexity. </a:t>
            </a:r>
            <a:endParaRPr lang="en-US" dirty="0"/>
          </a:p>
          <a:p>
            <a:pPr lvl="1"/>
            <a:r>
              <a:rPr lang="en-US" dirty="0" smtClean="0"/>
              <a:t>It is unclear </a:t>
            </a:r>
            <a:r>
              <a:rPr lang="en-US" dirty="0"/>
              <a:t>how this extends to </a:t>
            </a:r>
            <a:r>
              <a:rPr lang="en-US" dirty="0" smtClean="0"/>
              <a:t>3 or 4 segments for 448+996x2 and 448+996x3. It can be more complicated.</a:t>
            </a:r>
            <a:endParaRPr lang="en-US" dirty="0"/>
          </a:p>
          <a:p>
            <a:pPr lvl="2"/>
            <a:r>
              <a:rPr lang="en-US" dirty="0" smtClean="0"/>
              <a:t>Compared to [4], our PRR scheme has the left-over tones either 0 or 44 no matter how many segments.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/>
              <a:t>proportional 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03048"/>
              </p:ext>
            </p:extLst>
          </p:nvPr>
        </p:nvGraphicFramePr>
        <p:xfrm>
          <a:off x="1143000" y="2514600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“Compendium of straw polls and potential changes to the Specification Framework Document”, Edward </a:t>
            </a:r>
            <a:r>
              <a:rPr lang="en-US" dirty="0" smtClean="0"/>
              <a:t>Au, </a:t>
            </a:r>
            <a:r>
              <a:rPr lang="en-GB" dirty="0"/>
              <a:t>IEEE </a:t>
            </a:r>
            <a:r>
              <a:rPr lang="en-GB" dirty="0" smtClean="0"/>
              <a:t>802.11-20/0566r0.</a:t>
            </a:r>
            <a:endParaRPr lang="en-US" dirty="0" smtClean="0"/>
          </a:p>
          <a:p>
            <a:r>
              <a:rPr lang="en-US" dirty="0" smtClean="0"/>
              <a:t>[2] “</a:t>
            </a:r>
            <a:r>
              <a:rPr lang="en-US" dirty="0"/>
              <a:t>Segment Parser and Tone Interleaver for 11be”, IEEE </a:t>
            </a:r>
            <a:r>
              <a:rPr lang="en-US" dirty="0" smtClean="0"/>
              <a:t>802.11-20/0440r1, Jianhan Liu, etc.</a:t>
            </a:r>
          </a:p>
          <a:p>
            <a:r>
              <a:rPr lang="en-US" dirty="0" smtClean="0"/>
              <a:t>[3</a:t>
            </a:r>
            <a:r>
              <a:rPr lang="en-US" dirty="0"/>
              <a:t>] “Discussions on Multi RU </a:t>
            </a:r>
            <a:r>
              <a:rPr lang="en-US" dirty="0" smtClean="0"/>
              <a:t>aggregation</a:t>
            </a:r>
            <a:r>
              <a:rPr lang="en-US" dirty="0"/>
              <a:t>”, IEEE </a:t>
            </a:r>
            <a:r>
              <a:rPr lang="en-US" dirty="0" smtClean="0"/>
              <a:t>802.11-20/0495r1, </a:t>
            </a:r>
            <a:r>
              <a:rPr lang="en-US" dirty="0" err="1" smtClean="0"/>
              <a:t>Tianyu</a:t>
            </a:r>
            <a:r>
              <a:rPr lang="en-US" dirty="0" smtClean="0"/>
              <a:t> Wu.</a:t>
            </a:r>
          </a:p>
          <a:p>
            <a:r>
              <a:rPr lang="en-US" dirty="0" smtClean="0"/>
              <a:t>[4</a:t>
            </a:r>
            <a:r>
              <a:rPr lang="en-US" dirty="0"/>
              <a:t>] “Segment parsing for punctured transmissions”, IEEE 802.11-20/0478r0, Sigurd </a:t>
            </a:r>
            <a:r>
              <a:rPr lang="en-US" dirty="0" smtClean="0"/>
              <a:t>Schelstraete,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55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Proportional Round Robin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The </a:t>
            </a:r>
            <a:r>
              <a:rPr lang="en-US" sz="1800" b="1" dirty="0">
                <a:solidFill>
                  <a:srgbClr val="00B050"/>
                </a:solidFill>
              </a:rPr>
              <a:t>smallest proportion provides the best performance.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86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3" y="2590800"/>
            <a:ext cx="5486400" cy="1371600"/>
          </a:xfrm>
        </p:spPr>
        <p:txBody>
          <a:bodyPr/>
          <a:lstStyle/>
          <a:p>
            <a:r>
              <a:rPr lang="en-US" dirty="0" smtClean="0"/>
              <a:t>Recap on Proportional Round Robin </a:t>
            </a:r>
            <a:r>
              <a:rPr lang="en-US" dirty="0"/>
              <a:t>(PRR) </a:t>
            </a:r>
            <a:r>
              <a:rPr lang="en-US" dirty="0" smtClean="0"/>
              <a:t>Scheme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63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Left-over Bits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	Different </a:t>
            </a:r>
            <a:r>
              <a:rPr lang="en-US" sz="1800" b="1" dirty="0">
                <a:solidFill>
                  <a:srgbClr val="00B050"/>
                </a:solidFill>
              </a:rPr>
              <a:t>treatments on left-over bits have no impact on performance. 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29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xmlns="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909" y="762000"/>
            <a:ext cx="7772400" cy="609600"/>
          </a:xfrm>
        </p:spPr>
        <p:txBody>
          <a:bodyPr/>
          <a:lstStyle/>
          <a:p>
            <a:r>
              <a:rPr lang="en-US" dirty="0" smtClean="0"/>
              <a:t>Summary on Results in [2]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r>
              <a:rPr lang="en-US" b="1" dirty="0" smtClean="0"/>
              <a:t>Simulation results </a:t>
            </a:r>
            <a:r>
              <a:rPr lang="en-US" b="1" dirty="0"/>
              <a:t>show that the smallest proportion provides the best performance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Larger proportion causes 0.2dB to 0.6dB performance loss.</a:t>
            </a:r>
            <a:endParaRPr lang="en-US" b="1" dirty="0"/>
          </a:p>
          <a:p>
            <a:r>
              <a:rPr lang="en-US" b="1" dirty="0" smtClean="0"/>
              <a:t>Simulation results show that joint tone interleave crossing 80MHz segment has almost the same performance as proportional round robin.</a:t>
            </a:r>
          </a:p>
          <a:p>
            <a:pPr lvl="1"/>
            <a:r>
              <a:rPr lang="en-US" dirty="0" smtClean="0"/>
              <a:t>Joint tone interleave crossing 80MHz segment requires significant architecture change.</a:t>
            </a:r>
          </a:p>
          <a:p>
            <a:pPr lvl="1"/>
            <a:r>
              <a:rPr lang="en-US" dirty="0" smtClean="0"/>
              <a:t>Optimal D</a:t>
            </a:r>
            <a:r>
              <a:rPr lang="en-US" sz="1200" dirty="0" smtClean="0"/>
              <a:t>TM</a:t>
            </a:r>
            <a:r>
              <a:rPr lang="en-US" dirty="0" smtClean="0"/>
              <a:t> for joint tone interleave needs extra processing on dropped out tones.</a:t>
            </a:r>
          </a:p>
          <a:p>
            <a:r>
              <a:rPr lang="en-US" b="1" dirty="0" smtClean="0"/>
              <a:t>Different treatments on left-over bits have no impact on performance. </a:t>
            </a:r>
          </a:p>
          <a:p>
            <a:pPr lvl="1"/>
            <a:r>
              <a:rPr lang="en-US" dirty="0" smtClean="0"/>
              <a:t>The simplest scheme is to apply the same proportional round robin on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772400" cy="609600"/>
          </a:xfrm>
        </p:spPr>
        <p:txBody>
          <a:bodyPr/>
          <a:lstStyle/>
          <a:p>
            <a:r>
              <a:rPr lang="en-US" dirty="0" smtClean="0"/>
              <a:t>Updated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2590800"/>
            <a:ext cx="7772400" cy="2895600"/>
          </a:xfrm>
        </p:spPr>
        <p:txBody>
          <a:bodyPr/>
          <a:lstStyle/>
          <a:p>
            <a:r>
              <a:rPr lang="en-US" dirty="0" smtClean="0"/>
              <a:t>Added the formula description of the proposed propositional round robin scheme.</a:t>
            </a:r>
          </a:p>
          <a:p>
            <a:r>
              <a:rPr lang="en-US" dirty="0" smtClean="0"/>
              <a:t>Added simulations of proposed segment parser under channel D. </a:t>
            </a:r>
          </a:p>
          <a:p>
            <a:r>
              <a:rPr lang="en-US" dirty="0" smtClean="0"/>
              <a:t>Added discussions and comparison with schemes proposed in [3] and [4].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90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100946</TotalTime>
  <Words>2016</Words>
  <Application>Microsoft Office PowerPoint</Application>
  <PresentationFormat>On-screen Show (4:3)</PresentationFormat>
  <Paragraphs>420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802-11-Submission</vt:lpstr>
      <vt:lpstr>Updates on RU/Segment Parser and Tone Mapper for 11be</vt:lpstr>
      <vt:lpstr>Introduction</vt:lpstr>
      <vt:lpstr>Recap on Proportional Round Robin (PRR) Scheme </vt:lpstr>
      <vt:lpstr>Example for 484+996 in 160MHz</vt:lpstr>
      <vt:lpstr>Joint Interleave v.s. Separated Tone Interleaver</vt:lpstr>
      <vt:lpstr>Options for Segment Parser</vt:lpstr>
      <vt:lpstr>Proposed RU/Segment Parser </vt:lpstr>
      <vt:lpstr>Summary on Results in [2]</vt:lpstr>
      <vt:lpstr>Updated Slides</vt:lpstr>
      <vt:lpstr>Proportional Round Robin Parser (1/3)</vt:lpstr>
      <vt:lpstr>Proportional Round Robin Parser (2/3)</vt:lpstr>
      <vt:lpstr>Proportional Round Robin Parser (3/3)</vt:lpstr>
      <vt:lpstr>11ax Segment Parser vs. 11be PRR Parser</vt:lpstr>
      <vt:lpstr>Simulations of Proportional Round Robin Parser (over D-NLOS channel)</vt:lpstr>
      <vt:lpstr>BW160, RU484+996, D-NLOS, MCS7, 2x1</vt:lpstr>
      <vt:lpstr>BW160, RU484+996, D-NLOS, MCS11, 4x2</vt:lpstr>
      <vt:lpstr>BW160, RU(242+484)+996, D-NLOS, MCS7, 4x2</vt:lpstr>
      <vt:lpstr>BW240, RU484+2x996, D-NLOS, MCS5, 2x1</vt:lpstr>
      <vt:lpstr>Proportional Round Robin Parser (with larger ratio [3])</vt:lpstr>
      <vt:lpstr>Proportional Round Robin Parser (with larger ratio) </vt:lpstr>
      <vt:lpstr>Proportional Round Robin Parser (with larger ratio) </vt:lpstr>
      <vt:lpstr>Discussions on Different PRR Schemes</vt:lpstr>
      <vt:lpstr>Straw poll #1</vt:lpstr>
      <vt:lpstr>Straw Poll #2</vt:lpstr>
      <vt:lpstr>References</vt:lpstr>
      <vt:lpstr>Back Up Slides</vt:lpstr>
      <vt:lpstr>Study on Proportional Round Robin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RU484+2*996, MCS5, 2x1, BF on, B-LOS</vt:lpstr>
      <vt:lpstr>Simulation Results:  RU484+3*996, MCS5, 1x1, BF off, B-LOS</vt:lpstr>
      <vt:lpstr>Simulation Results:  RU484+996, MCS7, 2x1, BF on, B-LOS</vt:lpstr>
      <vt:lpstr>Simulation Results:  RU(242+484)+996, MCS7, 4x2, BF on, B-LOS</vt:lpstr>
      <vt:lpstr>Study on Left-over Bits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329</cp:revision>
  <cp:lastPrinted>1998-02-10T13:28:06Z</cp:lastPrinted>
  <dcterms:created xsi:type="dcterms:W3CDTF">2007-05-21T21:00:37Z</dcterms:created>
  <dcterms:modified xsi:type="dcterms:W3CDTF">2020-04-06T17:57:20Z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1711256656</vt:i4>
  </property>
  <property fmtid="{D5CDD505-2E9C-101B-9397-08002B2CF9AE}" pid="4" name="_EmailSubject">
    <vt:lpwstr>remove QCOM and MTK from the legend of the drawings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