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292" r:id="rId3"/>
    <p:sldId id="313" r:id="rId4"/>
    <p:sldId id="314" r:id="rId5"/>
    <p:sldId id="316" r:id="rId6"/>
    <p:sldId id="305" r:id="rId7"/>
    <p:sldId id="308" r:id="rId8"/>
    <p:sldId id="307" r:id="rId9"/>
    <p:sldId id="319" r:id="rId10"/>
    <p:sldId id="320" r:id="rId11"/>
    <p:sldId id="321" r:id="rId12"/>
    <p:sldId id="323" r:id="rId13"/>
    <p:sldId id="306" r:id="rId14"/>
    <p:sldId id="317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2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802.11-19/0578r0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13" y="838200"/>
            <a:ext cx="8305800" cy="807983"/>
          </a:xfrm>
        </p:spPr>
        <p:txBody>
          <a:bodyPr/>
          <a:lstStyle/>
          <a:p>
            <a:r>
              <a:rPr lang="en-US" sz="2400" dirty="0" smtClean="0"/>
              <a:t>On RU Allocation Singling in EHT-SIG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96913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2020-03-31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13627"/>
              </p:ext>
            </p:extLst>
          </p:nvPr>
        </p:nvGraphicFramePr>
        <p:xfrm>
          <a:off x="1179341" y="2743200"/>
          <a:ext cx="7391400" cy="12238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4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Header </a:t>
            </a:r>
            <a:r>
              <a:rPr lang="en-US" altLang="zh-CN" dirty="0"/>
              <a:t>Bits </a:t>
            </a:r>
            <a:r>
              <a:rPr lang="en-US" altLang="zh-CN" dirty="0" smtClean="0"/>
              <a:t>for RU Location in </a:t>
            </a:r>
            <a:r>
              <a:rPr lang="en-US" altLang="zh-CN" dirty="0"/>
              <a:t>EHT-SIG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697" y="1643543"/>
            <a:ext cx="7678582" cy="36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9408" y="2432355"/>
            <a:ext cx="3248025" cy="32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3145501"/>
            <a:ext cx="4200525" cy="35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 flipH="1">
            <a:off x="5181600" y="1962668"/>
            <a:ext cx="770399" cy="501906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133982" y="1954195"/>
            <a:ext cx="171818" cy="535664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352800" y="2755686"/>
            <a:ext cx="1828801" cy="443325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477000" y="2724837"/>
            <a:ext cx="1076325" cy="474174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96913" y="3702674"/>
            <a:ext cx="78486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b="1" dirty="0"/>
              <a:t>Header bits: </a:t>
            </a:r>
            <a:endParaRPr lang="en-US" sz="2000" b="1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To globally indicate each RU </a:t>
            </a:r>
            <a:r>
              <a:rPr lang="en-US" sz="2000" dirty="0"/>
              <a:t>Allocation subfield for which RU or aggregate </a:t>
            </a:r>
            <a:r>
              <a:rPr lang="en-US" sz="2000" dirty="0" smtClean="0"/>
              <a:t>RU over the whole BW.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Header bits in each 80MHz can be different: allowing flexible indication of RU in any place and efficient signaling.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number of Header </a:t>
            </a:r>
            <a:r>
              <a:rPr lang="en-US" sz="2000" dirty="0"/>
              <a:t>bits </a:t>
            </a:r>
            <a:r>
              <a:rPr lang="en-US" sz="2000" dirty="0" smtClean="0"/>
              <a:t>can be BW dependent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For our proposed scheme, 8 bits are needed for 160MHz BW PPDU and 16 bits are needed for 320MHz BW PPDU.</a:t>
            </a:r>
            <a:endParaRPr lang="en-US" sz="16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2095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one 80MHz Segment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698" y="1726909"/>
            <a:ext cx="8156164" cy="61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696913" y="1648577"/>
            <a:ext cx="3889664" cy="1192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72518" y="1669377"/>
            <a:ext cx="4114282" cy="9486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93755" y="1283800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Common Field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82926" y="1344662"/>
            <a:ext cx="16176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User Specific Field</a:t>
            </a:r>
            <a:endParaRPr lang="en-US" sz="1400" b="1" dirty="0">
              <a:solidFill>
                <a:srgbClr val="FFC000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593" y="3991728"/>
            <a:ext cx="9035891" cy="164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Oval 16"/>
          <p:cNvSpPr/>
          <p:nvPr/>
        </p:nvSpPr>
        <p:spPr>
          <a:xfrm>
            <a:off x="1667633" y="4938912"/>
            <a:ext cx="269801" cy="2609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426007" y="5180805"/>
            <a:ext cx="292352" cy="613977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4328" y="5827860"/>
            <a:ext cx="1476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Starting for RA1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601083" y="4929387"/>
            <a:ext cx="269801" cy="2609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015954" y="5818335"/>
            <a:ext cx="1476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Starting for RA2</a:t>
            </a:r>
            <a:endParaRPr lang="en-US" sz="1400" b="1" dirty="0">
              <a:solidFill>
                <a:srgbClr val="FFC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405727" y="5183501"/>
            <a:ext cx="316352" cy="665871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391908" y="4929387"/>
            <a:ext cx="269801" cy="2609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877683" y="4938912"/>
            <a:ext cx="269801" cy="2609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564738" y="4029935"/>
            <a:ext cx="1842693" cy="2251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128359" y="3732474"/>
            <a:ext cx="816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1</a:t>
            </a:r>
            <a:r>
              <a:rPr lang="en-US" sz="1200" baseline="30000" dirty="0" smtClean="0">
                <a:solidFill>
                  <a:srgbClr val="FFC000"/>
                </a:solidFill>
              </a:rPr>
              <a:t>st</a:t>
            </a:r>
            <a:r>
              <a:rPr lang="en-US" sz="1200" dirty="0" smtClean="0">
                <a:solidFill>
                  <a:srgbClr val="FFC000"/>
                </a:solidFill>
              </a:rPr>
              <a:t> 80MHz</a:t>
            </a:r>
            <a:endParaRPr lang="en-US" sz="1200" dirty="0">
              <a:solidFill>
                <a:srgbClr val="FFC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458473" y="4031261"/>
            <a:ext cx="1842693" cy="2251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22094" y="3733800"/>
            <a:ext cx="85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2</a:t>
            </a:r>
            <a:r>
              <a:rPr lang="en-US" sz="1200" baseline="30000" dirty="0" smtClean="0">
                <a:solidFill>
                  <a:srgbClr val="FFC000"/>
                </a:solidFill>
              </a:rPr>
              <a:t>nd</a:t>
            </a:r>
            <a:r>
              <a:rPr lang="en-US" sz="1200" dirty="0" smtClean="0">
                <a:solidFill>
                  <a:srgbClr val="FFC000"/>
                </a:solidFill>
              </a:rPr>
              <a:t> 80MHz</a:t>
            </a:r>
            <a:endParaRPr lang="en-US" sz="1200" dirty="0">
              <a:solidFill>
                <a:srgbClr val="FFC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311127" y="4031261"/>
            <a:ext cx="1842693" cy="2251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74748" y="3733800"/>
            <a:ext cx="8324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3</a:t>
            </a:r>
            <a:r>
              <a:rPr lang="en-US" sz="1200" baseline="30000" dirty="0" smtClean="0">
                <a:solidFill>
                  <a:srgbClr val="FFC000"/>
                </a:solidFill>
              </a:rPr>
              <a:t>rd</a:t>
            </a:r>
            <a:r>
              <a:rPr lang="en-US" sz="1200" dirty="0" smtClean="0">
                <a:solidFill>
                  <a:srgbClr val="FFC000"/>
                </a:solidFill>
              </a:rPr>
              <a:t> 80MHz</a:t>
            </a:r>
            <a:endParaRPr lang="en-US" sz="1200" dirty="0">
              <a:solidFill>
                <a:srgbClr val="FFC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7187636" y="4031260"/>
            <a:ext cx="1842693" cy="2251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751257" y="3733799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4</a:t>
            </a:r>
            <a:r>
              <a:rPr lang="en-US" sz="1200" baseline="30000" dirty="0" smtClean="0">
                <a:solidFill>
                  <a:srgbClr val="FFC000"/>
                </a:solidFill>
              </a:rPr>
              <a:t>th</a:t>
            </a:r>
            <a:r>
              <a:rPr lang="en-US" sz="1200" dirty="0" smtClean="0">
                <a:solidFill>
                  <a:srgbClr val="FFC000"/>
                </a:solidFill>
              </a:rPr>
              <a:t> 80MHz</a:t>
            </a:r>
            <a:endParaRPr lang="en-US" sz="1200" dirty="0">
              <a:solidFill>
                <a:srgbClr val="FFC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5181600" y="5155118"/>
            <a:ext cx="236325" cy="811241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6129263" y="5139145"/>
            <a:ext cx="674378" cy="790308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3336" y="5898017"/>
            <a:ext cx="1476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Starting for RA3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79739" y="5902930"/>
            <a:ext cx="1476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Starting for RA4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2400" y="2817996"/>
            <a:ext cx="88779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§"/>
            </a:pPr>
            <a:r>
              <a:rPr lang="en-US" sz="1600" dirty="0" smtClean="0"/>
              <a:t> bit </a:t>
            </a:r>
            <a:r>
              <a:rPr lang="en-US" sz="1600" dirty="0"/>
              <a:t>“1” position in the Header represents the location of each </a:t>
            </a:r>
            <a:r>
              <a:rPr lang="en-US" sz="1600" dirty="0" smtClean="0"/>
              <a:t>242 RU</a:t>
            </a: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 total number of “1” bits in the Header represents the total number of RU Allocation subfields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 The Header bits length is BW and EHT-SIG Signaling Mode dependent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21915" y="2484477"/>
            <a:ext cx="17750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b="1" dirty="0"/>
              <a:t>Header bits: </a:t>
            </a:r>
          </a:p>
        </p:txBody>
      </p:sp>
    </p:spTree>
    <p:extLst>
      <p:ext uri="{BB962C8B-B14F-4D97-AF65-F5344CB8AC3E}">
        <p14:creationId xmlns:p14="http://schemas.microsoft.com/office/powerpoint/2010/main" val="4168580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85439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895600"/>
            <a:ext cx="85439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876800"/>
            <a:ext cx="85629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>
          <a:xfrm flipV="1">
            <a:off x="1678409" y="1591536"/>
            <a:ext cx="1842693" cy="2251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42030" y="1294075"/>
            <a:ext cx="816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1</a:t>
            </a:r>
            <a:r>
              <a:rPr lang="en-US" sz="1200" baseline="30000" dirty="0" smtClean="0">
                <a:solidFill>
                  <a:srgbClr val="FFC000"/>
                </a:solidFill>
              </a:rPr>
              <a:t>st</a:t>
            </a:r>
            <a:r>
              <a:rPr lang="en-US" sz="1200" dirty="0" smtClean="0">
                <a:solidFill>
                  <a:srgbClr val="FFC000"/>
                </a:solidFill>
              </a:rPr>
              <a:t> 80MHz</a:t>
            </a:r>
            <a:endParaRPr lang="en-US" sz="1200" dirty="0">
              <a:solidFill>
                <a:srgbClr val="FFC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505200" y="1600200"/>
            <a:ext cx="1828800" cy="2252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14800" y="1295400"/>
            <a:ext cx="85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2</a:t>
            </a:r>
            <a:r>
              <a:rPr lang="en-US" sz="1200" baseline="30000" dirty="0" smtClean="0">
                <a:solidFill>
                  <a:srgbClr val="FFC000"/>
                </a:solidFill>
              </a:rPr>
              <a:t>nd</a:t>
            </a:r>
            <a:r>
              <a:rPr lang="en-US" sz="1200" dirty="0" smtClean="0">
                <a:solidFill>
                  <a:srgbClr val="FFC000"/>
                </a:solidFill>
              </a:rPr>
              <a:t> 80MHz</a:t>
            </a:r>
            <a:endParaRPr lang="en-US" sz="1200" dirty="0">
              <a:solidFill>
                <a:srgbClr val="FFC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257800" y="1600200"/>
            <a:ext cx="1842693" cy="2251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43600" y="1295400"/>
            <a:ext cx="8324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3</a:t>
            </a:r>
            <a:r>
              <a:rPr lang="en-US" sz="1200" baseline="30000" dirty="0" smtClean="0">
                <a:solidFill>
                  <a:srgbClr val="FFC000"/>
                </a:solidFill>
              </a:rPr>
              <a:t>rd</a:t>
            </a:r>
            <a:r>
              <a:rPr lang="en-US" sz="1200" dirty="0" smtClean="0">
                <a:solidFill>
                  <a:srgbClr val="FFC000"/>
                </a:solidFill>
              </a:rPr>
              <a:t> 80MHz</a:t>
            </a:r>
            <a:endParaRPr lang="en-US" sz="1200" dirty="0">
              <a:solidFill>
                <a:srgbClr val="FFC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86600" y="1600200"/>
            <a:ext cx="1842693" cy="2251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96200" y="1295400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4</a:t>
            </a:r>
            <a:r>
              <a:rPr lang="en-US" sz="1200" baseline="30000" dirty="0" smtClean="0">
                <a:solidFill>
                  <a:srgbClr val="FFC000"/>
                </a:solidFill>
              </a:rPr>
              <a:t>th</a:t>
            </a:r>
            <a:r>
              <a:rPr lang="en-US" sz="1200" dirty="0" smtClean="0">
                <a:solidFill>
                  <a:srgbClr val="FFC000"/>
                </a:solidFill>
              </a:rPr>
              <a:t> 80MHz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362200"/>
            <a:ext cx="8165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b="1" dirty="0" smtClean="0"/>
              <a:t> Header bits and RU Allocation Subfields are signaled  in the first  80M segment EHT-SIG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4419600"/>
            <a:ext cx="8339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b="1" dirty="0" smtClean="0"/>
              <a:t> Header bits and RU Allocation Subfields are signaled  in the second  80M segment EHT-SIG</a:t>
            </a:r>
            <a:endParaRPr lang="en-US" sz="1600" b="1" dirty="0"/>
          </a:p>
        </p:txBody>
      </p:sp>
      <p:sp>
        <p:nvSpPr>
          <p:cNvPr id="22" name="Left Brace 21"/>
          <p:cNvSpPr/>
          <p:nvPr/>
        </p:nvSpPr>
        <p:spPr bwMode="auto">
          <a:xfrm rot="5400000">
            <a:off x="6972300" y="1028700"/>
            <a:ext cx="304800" cy="3581400"/>
          </a:xfrm>
          <a:prstGeom prst="leftBrace">
            <a:avLst>
              <a:gd name="adj1" fmla="val 16215"/>
              <a:gd name="adj2" fmla="val 50000"/>
            </a:avLst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91400" y="25908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M-RU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1856" y="3799085"/>
            <a:ext cx="3687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</a:rPr>
              <a:t>Common field: “</a:t>
            </a:r>
            <a:r>
              <a:rPr lang="en-US" sz="1400" b="1" dirty="0" smtClean="0">
                <a:solidFill>
                  <a:srgbClr val="00B0F0"/>
                </a:solidFill>
              </a:rPr>
              <a:t>1</a:t>
            </a:r>
            <a:r>
              <a:rPr lang="en-US" sz="1400" dirty="0" smtClean="0">
                <a:solidFill>
                  <a:srgbClr val="00B0F0"/>
                </a:solidFill>
              </a:rPr>
              <a:t>0000000</a:t>
            </a:r>
            <a:r>
              <a:rPr lang="en-US" sz="1400" b="1" dirty="0" smtClean="0">
                <a:solidFill>
                  <a:srgbClr val="00B0F0"/>
                </a:solidFill>
              </a:rPr>
              <a:t>1</a:t>
            </a:r>
            <a:r>
              <a:rPr lang="en-US" sz="1400" dirty="0" smtClean="0">
                <a:solidFill>
                  <a:srgbClr val="00B0F0"/>
                </a:solidFill>
              </a:rPr>
              <a:t>0000000” RA1 RA3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7572" y="5824121"/>
            <a:ext cx="3687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</a:rPr>
              <a:t>Common field: “00</a:t>
            </a:r>
            <a:r>
              <a:rPr lang="en-US" sz="1400" b="1" dirty="0" smtClean="0">
                <a:solidFill>
                  <a:srgbClr val="00B0F0"/>
                </a:solidFill>
              </a:rPr>
              <a:t>1</a:t>
            </a:r>
            <a:r>
              <a:rPr lang="en-US" sz="1400" dirty="0" smtClean="0">
                <a:solidFill>
                  <a:srgbClr val="00B0F0"/>
                </a:solidFill>
              </a:rPr>
              <a:t>000000</a:t>
            </a:r>
            <a:r>
              <a:rPr lang="en-US" sz="1400" b="1" dirty="0" smtClean="0">
                <a:solidFill>
                  <a:srgbClr val="00B0F0"/>
                </a:solidFill>
              </a:rPr>
              <a:t>1</a:t>
            </a:r>
            <a:r>
              <a:rPr lang="en-US" sz="1400" dirty="0" smtClean="0">
                <a:solidFill>
                  <a:srgbClr val="00B0F0"/>
                </a:solidFill>
              </a:rPr>
              <a:t>000000” RA2 RA4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 of EHT-SIG Signaling for </a:t>
            </a:r>
            <a:r>
              <a:rPr lang="en-US" sz="2400" dirty="0" smtClean="0">
                <a:solidFill>
                  <a:srgbClr val="0070C0"/>
                </a:solidFill>
              </a:rPr>
              <a:t>two</a:t>
            </a:r>
            <a:r>
              <a:rPr lang="en-US" sz="2400" dirty="0" smtClean="0"/>
              <a:t> 80MHz Segment</a:t>
            </a:r>
            <a:r>
              <a:rPr lang="en-US" altLang="zh-CN" sz="2400" dirty="0" smtClean="0"/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299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895"/>
            <a:ext cx="8229600" cy="2745105"/>
          </a:xfrm>
        </p:spPr>
        <p:txBody>
          <a:bodyPr/>
          <a:lstStyle/>
          <a:p>
            <a:r>
              <a:rPr lang="en-US" dirty="0" smtClean="0"/>
              <a:t>We think 11ax HE-SIGB based RU signaling is the best scheme for RU signaling in the EHT preamble.</a:t>
            </a:r>
          </a:p>
          <a:p>
            <a:r>
              <a:rPr lang="en-US" dirty="0" smtClean="0"/>
              <a:t>We present the RU allocation table organized by RU size.</a:t>
            </a:r>
          </a:p>
          <a:p>
            <a:r>
              <a:rPr lang="en-US" dirty="0" smtClean="0"/>
              <a:t>We present a scheme to enable flexible RU signaling combined with per 80MHz EHT-SIG structure.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36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prefer to EHT-SIG RU allocation signaling (not for 11be SFD)?</a:t>
            </a:r>
          </a:p>
          <a:p>
            <a:pPr lvl="1"/>
            <a:r>
              <a:rPr lang="en-US" dirty="0" smtClean="0"/>
              <a:t>Option 1: 11ax HE-SIGB based schemes</a:t>
            </a:r>
          </a:p>
          <a:p>
            <a:pPr lvl="1"/>
            <a:r>
              <a:rPr lang="en-US" dirty="0" smtClean="0"/>
              <a:t>Option 2: Self-contained schemes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146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3400" y="788588"/>
            <a:ext cx="8382000" cy="443322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/>
              <a:t>RU Signaling in 11be SFD</a:t>
            </a:r>
            <a:endParaRPr lang="zh-TW" altLang="en-US" sz="32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18249" y="1494931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In the 11be SFD, the passed motions imply that the EHT-SIG signaling are similar to11ax HE-SIGB.</a:t>
            </a:r>
          </a:p>
          <a:p>
            <a:pPr lvl="1"/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The EHT-SIG (immediately after the U-SIG) in an EHT PPDU sent to multiple users </a:t>
            </a:r>
            <a:r>
              <a:rPr lang="en-US" sz="1600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shall have a common field and user-specific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field(s).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Special case compressed modes (e.g., full BW MU-MIMO) are TBD.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[Motion 44, [3] and [21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]]</a:t>
            </a:r>
          </a:p>
          <a:p>
            <a:pPr lvl="1"/>
            <a:r>
              <a:rPr lang="en-US" sz="1600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An RU Allocation subfield is present in the Common field of the EHT-SIG field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of an EHT PPDU sent to multiple users.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Compressed modes are TBD.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Contents of the RU Allocation subfield are TBD.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[Motion 57, [9] and [25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]]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pass motions imply that RU allocation signaling schemes in EHT-SIG is similar to the signaling scheme in 11ax HE-SIGB.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556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on RU Signaling in 11be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71525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/>
              <a:t>In IEEE 802.11be teleconference call, quite a few people proposed the RU allocation signaling schemes based on 11ax </a:t>
            </a:r>
            <a:r>
              <a:rPr lang="en-US" dirty="0" smtClean="0"/>
              <a:t>HE-SIGB.</a:t>
            </a:r>
          </a:p>
          <a:p>
            <a:pPr lvl="1"/>
            <a:r>
              <a:rPr lang="en-US" dirty="0"/>
              <a:t>0370r0, “RU Allocation Subfield Design for Multi-RU Support</a:t>
            </a:r>
            <a:r>
              <a:rPr lang="en-US" dirty="0" smtClean="0"/>
              <a:t>”, Wook Bong Lee (Samsung)</a:t>
            </a:r>
          </a:p>
          <a:p>
            <a:pPr lvl="1"/>
            <a:r>
              <a:rPr lang="en-US" dirty="0" smtClean="0"/>
              <a:t>0400r0, “</a:t>
            </a:r>
            <a:r>
              <a:rPr lang="en-US" dirty="0"/>
              <a:t>Multi-RU Combination and Signaling</a:t>
            </a:r>
            <a:r>
              <a:rPr lang="en-US" dirty="0" smtClean="0"/>
              <a:t>”, Ross Yu (Huawei)</a:t>
            </a:r>
          </a:p>
          <a:p>
            <a:pPr lvl="1"/>
            <a:r>
              <a:rPr lang="en-US" dirty="0" smtClean="0"/>
              <a:t>0403r0, “</a:t>
            </a:r>
            <a:r>
              <a:rPr lang="en-US" altLang="ko-KR" dirty="0">
                <a:ea typeface="굴림" panose="020B0600000101010101" pitchFamily="50" charset="-127"/>
              </a:rPr>
              <a:t>Signaling of Multiple RU aggregation in </a:t>
            </a:r>
            <a:r>
              <a:rPr lang="en-US" altLang="ko-KR" dirty="0" smtClean="0">
                <a:ea typeface="굴림" panose="020B0600000101010101" pitchFamily="50" charset="-127"/>
              </a:rPr>
              <a:t>OFDMA”, </a:t>
            </a:r>
            <a:r>
              <a:rPr lang="en-US" altLang="ko-KR" dirty="0" err="1">
                <a:solidFill>
                  <a:srgbClr val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Dongguk</a:t>
            </a:r>
            <a:r>
              <a:rPr lang="en-US" altLang="ko-KR" dirty="0">
                <a:solidFill>
                  <a:srgbClr val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Lim (LG)</a:t>
            </a:r>
            <a:endParaRPr lang="en-US" altLang="ko-KR" dirty="0">
              <a:solidFill>
                <a:srgbClr val="000000"/>
              </a:solidFill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r>
              <a:rPr lang="en-US" dirty="0" smtClean="0"/>
              <a:t>All three proposals proposed schemes to extend the RU allocation table by adding two bits.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9742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EHT-SIG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94" y="1572642"/>
            <a:ext cx="8181954" cy="990600"/>
          </a:xfrm>
        </p:spPr>
        <p:txBody>
          <a:bodyPr/>
          <a:lstStyle/>
          <a:p>
            <a:r>
              <a:rPr lang="en-US" dirty="0" smtClean="0"/>
              <a:t>We evaluated that </a:t>
            </a:r>
            <a:r>
              <a:rPr lang="en-US" dirty="0"/>
              <a:t>trigger-based RU singling method </a:t>
            </a:r>
            <a:r>
              <a:rPr lang="en-US" dirty="0" smtClean="0"/>
              <a:t>(or self-contained) degrade efficiency for relatively large number of users.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46" y="2362200"/>
            <a:ext cx="7953354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30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RU Allocation Subfield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agree to extend 2 bits for RU allocation table to include aggregated RU, large bandwidth and more users for MU-MIMO (16 SS).</a:t>
            </a:r>
          </a:p>
          <a:p>
            <a:r>
              <a:rPr lang="en-US" dirty="0" smtClean="0"/>
              <a:t>We organize the RU allocation table by RU size.</a:t>
            </a:r>
          </a:p>
          <a:p>
            <a:pPr lvl="1"/>
            <a:r>
              <a:rPr lang="en-US" dirty="0" smtClean="0"/>
              <a:t>Adding two bits to RU allocation subfields to extend the RU allocation table (similar to proposals by Samsung, Huawei and LG).</a:t>
            </a:r>
          </a:p>
          <a:p>
            <a:pPr lvl="1"/>
            <a:r>
              <a:rPr lang="en-US" dirty="0" smtClean="0"/>
              <a:t>Organized by small RUs and large </a:t>
            </a:r>
            <a:r>
              <a:rPr lang="en-US" dirty="0" err="1" smtClean="0"/>
              <a:t>RUs.</a:t>
            </a:r>
            <a:endParaRPr lang="en-US" dirty="0" smtClean="0"/>
          </a:p>
          <a:p>
            <a:r>
              <a:rPr lang="en-US" dirty="0" smtClean="0"/>
              <a:t>The detailed format of RU allocation table for 11be is up to further discussions.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16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RU Allocation Subfield Table:  Small RU (1/2)</a:t>
            </a:r>
            <a:endParaRPr lang="zh-TW" altLang="en-US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3" y="1143000"/>
          <a:ext cx="7696199" cy="5257807"/>
        </p:xfrm>
        <a:graphic>
          <a:graphicData uri="http://schemas.openxmlformats.org/drawingml/2006/table">
            <a:tbl>
              <a:tblPr/>
              <a:tblGrid>
                <a:gridCol w="508840"/>
                <a:gridCol w="1855142"/>
                <a:gridCol w="508840"/>
                <a:gridCol w="508840"/>
                <a:gridCol w="508840"/>
                <a:gridCol w="508840"/>
                <a:gridCol w="508840"/>
                <a:gridCol w="508840"/>
                <a:gridCol w="508840"/>
                <a:gridCol w="508840"/>
                <a:gridCol w="508840"/>
                <a:gridCol w="752657"/>
              </a:tblGrid>
              <a:tr h="161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B8B7….B1B0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("000000000")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("000000001")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2("000000010")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("000000011")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("000000100")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("000000101")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("000000110")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("000000111")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("000001000")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("000001001")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("000001010")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("000001011")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("000001100")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("000001101")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("000001110")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("000001111")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16~23 ("000010y2y1y0")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24~31 ("000011y2y1y0")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32~39 ("000100y2y1y0")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40~47 ("000101y2y1y0")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48~55 ("000110y2y1y0")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56~63 ("000111y2y1y0")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64~71 ("001000y2y1y0")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72~79 ("001001y2y1y0")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80~87 ("001010y2y1y0")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88~95 ("001011y2y1y0")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96~111 ("001100y1y0z1z0")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 ("001110000")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113~127 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("001110001"~"001111111")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reserved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128~191 ("010y2y1y0z2z1z0")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192~255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("011000000"~"011111111")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reserved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98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RU Allocation Subfield Table:  Small RU (2/2)</a:t>
            </a:r>
            <a:endParaRPr lang="zh-TW" alt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295400"/>
          <a:ext cx="8077195" cy="4124997"/>
        </p:xfrm>
        <a:graphic>
          <a:graphicData uri="http://schemas.openxmlformats.org/drawingml/2006/table">
            <a:tbl>
              <a:tblPr/>
              <a:tblGrid>
                <a:gridCol w="523219"/>
                <a:gridCol w="2071076"/>
                <a:gridCol w="523219"/>
                <a:gridCol w="523219"/>
                <a:gridCol w="523219"/>
                <a:gridCol w="523219"/>
                <a:gridCol w="523219"/>
                <a:gridCol w="523219"/>
                <a:gridCol w="523219"/>
                <a:gridCol w="523219"/>
                <a:gridCol w="523219"/>
                <a:gridCol w="773929"/>
              </a:tblGrid>
              <a:tr h="165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B8B7….B1B0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 ("100000000")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 ("100000001")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 ("100000010")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259 ("100000011")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 ("100000100")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261 ("100000101")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 ("100000110")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263 ("100000111")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264 ("100001000")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265~287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("100001001"~100011111")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reserved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288~295 ("100100y2y1y0")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296~303 ("100101y2y1y0")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304~311 ("100110y2y1y0")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312~319 ("100111y2y1y0")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320~327 ("101000y2y1y0")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328~335 ("101001y2y1y0")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336~343 ("101010y2y1y0")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344~351 ("101011y2y1y0")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352~359 ("101100y2y1y0")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360~367 ("101101y2y1y0")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368~375 ("101110y2y1y0")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376~383 ("101111y2y1y0")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384~447 ("110y2y1y0z2z1z0")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448~511 ("111y2y1y0z2z1z0")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5638800"/>
            <a:ext cx="8245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NOTE-1:  Another option is using  LSB “B0” to indicate Small RU or Large RU</a:t>
            </a:r>
          </a:p>
          <a:p>
            <a:r>
              <a:rPr lang="en-US" dirty="0" smtClean="0"/>
              <a:t>NOTE-2:  Small RU (including small M-RU) is defined as size &lt; 242; Large RU (including large M-RU) is defined as  size &gt;=242</a:t>
            </a:r>
          </a:p>
          <a:p>
            <a:r>
              <a:rPr lang="en-US" dirty="0" smtClean="0"/>
              <a:t>NOTE-3:  In Small RU Allocation Subfield table, it is assumed that max. number of MU-MIMO users is limited to 8;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9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3048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RU Allocation Subfield Table: Large  RU</a:t>
            </a:r>
            <a:endParaRPr lang="zh-TW" alt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143000"/>
          <a:ext cx="8229603" cy="5182240"/>
        </p:xfrm>
        <a:graphic>
          <a:graphicData uri="http://schemas.openxmlformats.org/drawingml/2006/table">
            <a:tbl>
              <a:tblPr/>
              <a:tblGrid>
                <a:gridCol w="360141"/>
                <a:gridCol w="1095746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360141"/>
                <a:gridCol w="1011460"/>
              </a:tblGrid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B8B7….B1B0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#3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#5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#7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#13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#15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Number of Entries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"00000y3y2y1y0"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"00001y3y2y1y0"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"00010y3y2y1y0"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"00011y3y2y1y0"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2x996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"00100y3y2y1y0"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"00101y3y2y1y0"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"00110y3y2y1y0"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"00111y3y2y1y0"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"01000y3y2y1y0"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"01001y3y2y1y0"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"01010y3y2y1y0"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"01011y3y2y1y0"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"01100y3y2y1y0"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"01101y3y2y1y0"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"01110y3y2y1y0"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"01111y3y2y1y0"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"10000y3y2y1y0"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"10001y3y2y1y0"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"10010y3y2y1y0"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"10011y3y2y1y0"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"10100y3y2y1y0"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"10101y3y2y1y0"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"101100000"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"101100001"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"101100010"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"101100011"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"101100100"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"101100101"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"101100110"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"101100111"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"101101000"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BFBFB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BFBFB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BFBFB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BFBFB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"101101001"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"101101010"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 (for empty RU with zero user)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"101101011"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 (for empty RU with zero user)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"101101100"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 (for empty RU with zero user)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"101101101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"~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"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101111111"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reserved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"11000y3y2y1y0"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"11001y3y2y1y0"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"11010y3y2y1y0"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"11011y3y2y1y0"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"11100y3y2y1y0"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"11101y3y2y1y0"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"11110y3y2y1y0"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"11111y3y2y1y0"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up to 16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9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82249"/>
            <a:ext cx="8279162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Problem to Solve: Flexibly </a:t>
            </a:r>
            <a:r>
              <a:rPr lang="en-US" dirty="0">
                <a:solidFill>
                  <a:schemeClr val="tx1"/>
                </a:solidFill>
              </a:rPr>
              <a:t>indicate </a:t>
            </a:r>
            <a:r>
              <a:rPr lang="en-US" dirty="0" smtClean="0">
                <a:solidFill>
                  <a:schemeClr val="tx1"/>
                </a:solidFill>
              </a:rPr>
              <a:t>RUs </a:t>
            </a:r>
            <a:r>
              <a:rPr lang="en-US" dirty="0">
                <a:solidFill>
                  <a:schemeClr val="tx1"/>
                </a:solidFill>
              </a:rPr>
              <a:t>in different </a:t>
            </a:r>
            <a:r>
              <a:rPr lang="en-US" dirty="0" smtClean="0">
                <a:solidFill>
                  <a:schemeClr val="tx1"/>
                </a:solidFill>
              </a:rPr>
              <a:t>EHT-SIGs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9806" y="3081780"/>
            <a:ext cx="5267679" cy="3366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768118" y="3120654"/>
            <a:ext cx="0" cy="839973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839" y="3343938"/>
            <a:ext cx="704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80MHz</a:t>
            </a:r>
            <a:endParaRPr lang="en-US" sz="1400" dirty="0">
              <a:solidFill>
                <a:srgbClr val="FFC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71661" y="3953538"/>
            <a:ext cx="0" cy="839973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382" y="4176822"/>
            <a:ext cx="704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80MHz</a:t>
            </a:r>
            <a:endParaRPr lang="en-US" sz="1400" dirty="0">
              <a:solidFill>
                <a:srgbClr val="FFC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71662" y="4804143"/>
            <a:ext cx="0" cy="839973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383" y="5027427"/>
            <a:ext cx="704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80MHz</a:t>
            </a:r>
            <a:endParaRPr lang="en-US" sz="1400" dirty="0">
              <a:solidFill>
                <a:srgbClr val="FFC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75205" y="5637027"/>
            <a:ext cx="0" cy="839973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926" y="5860311"/>
            <a:ext cx="704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80MHz</a:t>
            </a:r>
            <a:endParaRPr lang="en-US" sz="1400" dirty="0">
              <a:solidFill>
                <a:srgbClr val="FFC000"/>
              </a:solidFill>
            </a:endParaRPr>
          </a:p>
        </p:txBody>
      </p:sp>
      <p:sp>
        <p:nvSpPr>
          <p:cNvPr id="16" name="Left Brace 15"/>
          <p:cNvSpPr/>
          <p:nvPr/>
        </p:nvSpPr>
        <p:spPr>
          <a:xfrm rot="10800000">
            <a:off x="6265149" y="3110019"/>
            <a:ext cx="223283" cy="818710"/>
          </a:xfrm>
          <a:prstGeom prst="leftBrace">
            <a:avLst>
              <a:gd name="adj1" fmla="val 41666"/>
              <a:gd name="adj2" fmla="val 50000"/>
            </a:avLst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 rot="10800000">
            <a:off x="6279325" y="3953536"/>
            <a:ext cx="223283" cy="818710"/>
          </a:xfrm>
          <a:prstGeom prst="leftBrace">
            <a:avLst>
              <a:gd name="adj1" fmla="val 41666"/>
              <a:gd name="adj2" fmla="val 50000"/>
            </a:avLst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 rot="10800000">
            <a:off x="6258061" y="4772243"/>
            <a:ext cx="223283" cy="818710"/>
          </a:xfrm>
          <a:prstGeom prst="leftBrace">
            <a:avLst>
              <a:gd name="adj1" fmla="val 41666"/>
              <a:gd name="adj2" fmla="val 50000"/>
            </a:avLst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 rot="10800000">
            <a:off x="6250972" y="5583861"/>
            <a:ext cx="223283" cy="818710"/>
          </a:xfrm>
          <a:prstGeom prst="leftBrace">
            <a:avLst>
              <a:gd name="adj1" fmla="val 41666"/>
              <a:gd name="adj2" fmla="val 50000"/>
            </a:avLst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9790" y="1753052"/>
            <a:ext cx="4263486" cy="7386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U-SIG duplicated per-20MHz within 80MHz segment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Each 80MHz segment can have different U-SIG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BW and puncturing information to be carried on U-SIG</a:t>
            </a:r>
          </a:p>
        </p:txBody>
      </p:sp>
      <p:cxnSp>
        <p:nvCxnSpPr>
          <p:cNvPr id="21" name="Straight Arrow Connector 20"/>
          <p:cNvCxnSpPr>
            <a:endCxn id="20" idx="2"/>
          </p:cNvCxnSpPr>
          <p:nvPr/>
        </p:nvCxnSpPr>
        <p:spPr>
          <a:xfrm flipH="1" flipV="1">
            <a:off x="2231533" y="2491716"/>
            <a:ext cx="1518091" cy="579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05400" y="1544317"/>
            <a:ext cx="4404360" cy="138499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EHT-SIG shall have Common field and User Specific field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RU allocation subfield shall be present in Common field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EHT-SIG can be variant on each 80MHz segment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STA can park on any 80MHz segment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Each STA only need decode one 80MHz segment </a:t>
            </a:r>
            <a:endParaRPr lang="en-US" sz="1400" dirty="0"/>
          </a:p>
        </p:txBody>
      </p:sp>
      <p:cxnSp>
        <p:nvCxnSpPr>
          <p:cNvPr id="28" name="Straight Arrow Connector 27"/>
          <p:cNvCxnSpPr>
            <a:stCxn id="17" idx="1"/>
          </p:cNvCxnSpPr>
          <p:nvPr/>
        </p:nvCxnSpPr>
        <p:spPr>
          <a:xfrm flipV="1">
            <a:off x="6502608" y="2929313"/>
            <a:ext cx="964992" cy="14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54456" y="2899809"/>
            <a:ext cx="1458891" cy="2294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453902" y="2899809"/>
            <a:ext cx="1915326" cy="30803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466506" y="2929312"/>
            <a:ext cx="418310" cy="5841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3762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107190</TotalTime>
  <Words>2079</Words>
  <Application>Microsoft Office PowerPoint</Application>
  <PresentationFormat>On-screen Show (4:3)</PresentationFormat>
  <Paragraphs>939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굴림</vt:lpstr>
      <vt:lpstr>Arial</vt:lpstr>
      <vt:lpstr>Calibri</vt:lpstr>
      <vt:lpstr>Times New Roman</vt:lpstr>
      <vt:lpstr>Wingdings</vt:lpstr>
      <vt:lpstr>802-11-Submission</vt:lpstr>
      <vt:lpstr>On RU Allocation Singling in EHT-SIG</vt:lpstr>
      <vt:lpstr>RU Signaling in 11be SFD</vt:lpstr>
      <vt:lpstr>Proposals on RU Signaling in 11be </vt:lpstr>
      <vt:lpstr>On EHT-SIG Efficiency</vt:lpstr>
      <vt:lpstr>RU Allocation Subfield Table</vt:lpstr>
      <vt:lpstr>RU Allocation Subfield Table:  Small RU (1/2)</vt:lpstr>
      <vt:lpstr>RU Allocation Subfield Table:  Small RU (2/2)</vt:lpstr>
      <vt:lpstr>RU Allocation Subfield Table: Large  RU</vt:lpstr>
      <vt:lpstr>Problem to Solve: Flexibly indicate RUs in different EHT-SIGs</vt:lpstr>
      <vt:lpstr>Header Bits for RU Location in EHT-SIG</vt:lpstr>
      <vt:lpstr>Example for one 80MHz Segment</vt:lpstr>
      <vt:lpstr>Example of EHT-SIG Signaling for two 80MHz Segments</vt:lpstr>
      <vt:lpstr>Summary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356</cp:revision>
  <cp:lastPrinted>1998-02-10T13:28:06Z</cp:lastPrinted>
  <dcterms:created xsi:type="dcterms:W3CDTF">2007-05-21T21:00:37Z</dcterms:created>
  <dcterms:modified xsi:type="dcterms:W3CDTF">2020-04-06T14:18:48Z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-2089092849</vt:i4>
  </property>
  <property fmtid="{D5CDD505-2E9C-101B-9397-08002B2CF9AE}" pid="4" name="_EmailSubject">
    <vt:lpwstr>could you please send me the new Ru allocation table?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